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76;&#1086;&#1093;&#1086;&#1076;&#1099;%20&#1085;&#1072;%2001.07.2018\&#1044;&#1086;&#1093;&#1086;&#1076;&#1099;%20&#1085;&#1072;&#1083;&#1086;&#1075;+&#1085;&#1077;&#1085;&#1072;&#1083;&#1086;&#1075;%20&#1085;&#1072;%2001.07.18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Komp10\&#1085;&#1072;&#1095;.&#1086;&#1090;&#1076;&#1077;&#1083;&#1072;\2018%20&#1075;&#1086;&#1076;\&#1089;&#1072;&#1081;&#1090;\&#1043;&#1054;&#1058;&#1054;&#1042;&#1054;\&#1088;&#1072;&#1089;&#1093;&#1086;&#1076;&#1099;%20&#1085;&#1072;%2001.07.2018\&#1080;&#1102;&#1085;&#1100;\&#1076;&#1083;&#1103;%20&#1089;&#1072;&#1081;&#1090;&#1072;%20&#1085;&#1072;%2001.07.201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</c:formatCode>
                <c:ptCount val="3"/>
                <c:pt idx="0">
                  <c:v>5496.9</c:v>
                </c:pt>
                <c:pt idx="1">
                  <c:v>3200</c:v>
                </c:pt>
                <c:pt idx="2">
                  <c:v>1506.97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</c:formatCode>
                <c:ptCount val="3"/>
                <c:pt idx="0">
                  <c:v>222695.13</c:v>
                </c:pt>
                <c:pt idx="1">
                  <c:v>95155</c:v>
                </c:pt>
                <c:pt idx="2">
                  <c:v>105925.13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</c:formatCode>
                <c:ptCount val="3"/>
                <c:pt idx="0">
                  <c:v>37477.1</c:v>
                </c:pt>
                <c:pt idx="1">
                  <c:v>19033</c:v>
                </c:pt>
                <c:pt idx="2">
                  <c:v>16928.55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</c:formatCode>
                <c:ptCount val="3"/>
                <c:pt idx="0">
                  <c:v>27929.1</c:v>
                </c:pt>
                <c:pt idx="1">
                  <c:v>5803.8</c:v>
                </c:pt>
                <c:pt idx="2">
                  <c:v>7029.61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</c:formatCode>
                <c:ptCount val="3"/>
                <c:pt idx="0">
                  <c:v>14105.4</c:v>
                </c:pt>
                <c:pt idx="1">
                  <c:v>6743.8</c:v>
                </c:pt>
                <c:pt idx="2">
                  <c:v>8652.89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</c:formatCode>
                <c:ptCount val="3"/>
                <c:pt idx="0">
                  <c:v>18565.7</c:v>
                </c:pt>
                <c:pt idx="1">
                  <c:v>8774</c:v>
                </c:pt>
                <c:pt idx="2">
                  <c:v>9116.15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</c:formatCode>
                <c:ptCount val="3"/>
                <c:pt idx="0">
                  <c:v>46953.1</c:v>
                </c:pt>
                <c:pt idx="1">
                  <c:v>20480.900000000001</c:v>
                </c:pt>
                <c:pt idx="2">
                  <c:v>18980.75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</c:formatCode>
                <c:ptCount val="3"/>
                <c:pt idx="0">
                  <c:v>967.1</c:v>
                </c:pt>
                <c:pt idx="1">
                  <c:v>309.3</c:v>
                </c:pt>
                <c:pt idx="2">
                  <c:v>262.79000000000002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</c:formatCode>
                <c:ptCount val="3"/>
                <c:pt idx="0">
                  <c:v>10541.46</c:v>
                </c:pt>
                <c:pt idx="1">
                  <c:v>2618.3200000000002</c:v>
                </c:pt>
                <c:pt idx="2">
                  <c:v>3606.79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</c:formatCode>
                <c:ptCount val="3"/>
                <c:pt idx="0">
                  <c:v>5255.08</c:v>
                </c:pt>
                <c:pt idx="1">
                  <c:v>600</c:v>
                </c:pt>
                <c:pt idx="2">
                  <c:v>4866.59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</c:formatCode>
                <c:ptCount val="3"/>
                <c:pt idx="0">
                  <c:v>10141.48</c:v>
                </c:pt>
                <c:pt idx="1">
                  <c:v>5156.1000000000004</c:v>
                </c:pt>
                <c:pt idx="2">
                  <c:v>6051.45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158.26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</c:formatCode>
                <c:ptCount val="3"/>
                <c:pt idx="0">
                  <c:v>308128.3</c:v>
                </c:pt>
                <c:pt idx="1">
                  <c:v>203901</c:v>
                </c:pt>
                <c:pt idx="2">
                  <c:v>203901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</c:formatCode>
                <c:ptCount val="3"/>
                <c:pt idx="0">
                  <c:v>358033</c:v>
                </c:pt>
                <c:pt idx="1">
                  <c:v>40912</c:v>
                </c:pt>
                <c:pt idx="2">
                  <c:v>40912.019999999997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</c:formatCode>
                <c:ptCount val="3"/>
                <c:pt idx="0">
                  <c:v>939456.06</c:v>
                </c:pt>
                <c:pt idx="1">
                  <c:v>505669.61</c:v>
                </c:pt>
                <c:pt idx="2">
                  <c:v>505669.6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Иные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3"/>
                <c:pt idx="0">
                  <c:v>План на год</c:v>
                </c:pt>
                <c:pt idx="1">
                  <c:v>План за 6 мес 2018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</c:formatCode>
                <c:ptCount val="3"/>
                <c:pt idx="0">
                  <c:v>-2977.97</c:v>
                </c:pt>
                <c:pt idx="1">
                  <c:v>-2977.97</c:v>
                </c:pt>
                <c:pt idx="2">
                  <c:v>-3078.18</c:v>
                </c:pt>
              </c:numCache>
            </c:numRef>
          </c:val>
        </c:ser>
        <c:shape val="box"/>
        <c:axId val="170223872"/>
        <c:axId val="170226432"/>
        <c:axId val="0"/>
      </c:bar3DChart>
      <c:catAx>
        <c:axId val="1702238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0226432"/>
        <c:crosses val="autoZero"/>
        <c:auto val="1"/>
        <c:lblAlgn val="ctr"/>
        <c:lblOffset val="100"/>
      </c:catAx>
      <c:valAx>
        <c:axId val="170226432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702238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88135</c:v>
                </c:pt>
                <c:pt idx="1">
                  <c:v>36588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295.2</c:v>
                </c:pt>
                <c:pt idx="1">
                  <c:v>126.4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3425.8</c:v>
                </c:pt>
                <c:pt idx="1">
                  <c:v>1385.8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268918.5</c:v>
                </c:pt>
                <c:pt idx="1">
                  <c:v>32863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103988.9</c:v>
                </c:pt>
                <c:pt idx="1">
                  <c:v>24835.9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1219846.5</c:v>
                </c:pt>
                <c:pt idx="1">
                  <c:v>601139.19999999972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96839.2</c:v>
                </c:pt>
                <c:pt idx="1">
                  <c:v>47745.9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175712.3</c:v>
                </c:pt>
                <c:pt idx="1">
                  <c:v>93487.4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59002.3</c:v>
                </c:pt>
                <c:pt idx="1">
                  <c:v>26299.4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87.7</c:v>
                </c:pt>
                <c:pt idx="1">
                  <c:v>4.2</c:v>
                </c:pt>
              </c:numCache>
            </c:numRef>
          </c:val>
        </c:ser>
        <c:shape val="box"/>
        <c:axId val="115637248"/>
        <c:axId val="115655424"/>
        <c:axId val="0"/>
      </c:bar3DChart>
      <c:catAx>
        <c:axId val="1156372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655424"/>
        <c:crosses val="autoZero"/>
        <c:auto val="1"/>
        <c:lblAlgn val="ctr"/>
        <c:lblOffset val="100"/>
      </c:catAx>
      <c:valAx>
        <c:axId val="11565542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156372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городского бюджета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июнь 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16.07.2018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27118717"/>
              </p:ext>
            </p:extLst>
          </p:nvPr>
        </p:nvGraphicFramePr>
        <p:xfrm>
          <a:off x="1043608" y="3068960"/>
          <a:ext cx="7704855" cy="2286611"/>
        </p:xfrm>
        <a:graphic>
          <a:graphicData uri="http://schemas.openxmlformats.org/drawingml/2006/table">
            <a:tbl>
              <a:tblPr/>
              <a:tblGrid>
                <a:gridCol w="2215454"/>
                <a:gridCol w="1710822"/>
                <a:gridCol w="1809287"/>
                <a:gridCol w="1969292"/>
              </a:tblGrid>
              <a:tr h="966174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План за </a:t>
                      </a:r>
                      <a:r>
                        <a:rPr lang="ru-RU" sz="16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6 мес. </a:t>
                      </a:r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Факт исполнения на </a:t>
                      </a:r>
                      <a:r>
                        <a:rPr lang="ru-RU" sz="1600" b="0" i="0" u="none" strike="noStrike" dirty="0" smtClean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отчетную </a:t>
                      </a:r>
                      <a:r>
                        <a:rPr lang="ru-RU" sz="16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/>
                        </a:rPr>
                        <a:t>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08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2 002 766,9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915 378,9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930 490,4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2 016 296,2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725 399,0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864 480,0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43477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-13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529,3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189 979,9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66 010,4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142900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июнь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2656"/>
          <a:ext cx="457200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427985" y="404664"/>
          <a:ext cx="4536503" cy="6227611"/>
        </p:xfrm>
        <a:graphic>
          <a:graphicData uri="http://schemas.openxmlformats.org/drawingml/2006/table">
            <a:tbl>
              <a:tblPr/>
              <a:tblGrid>
                <a:gridCol w="2297430"/>
                <a:gridCol w="847715"/>
                <a:gridCol w="654214"/>
                <a:gridCol w="737144"/>
              </a:tblGrid>
              <a:tr h="5905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6 мес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756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326 269,3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138 709,6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149 159,3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7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5 496,9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3 200,0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1 507,0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222 695,1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95 155,0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105 925,1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37 477,1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19 033,0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16 928,6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1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5 803,8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7 029,6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6 743,8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8 652,9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18 565,7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8 774,0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9 116,2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60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73 858,2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29 164,6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33 926,6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252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46 953,1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20 480,9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18 980,8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262,8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10 541,5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2 618,3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3 606,8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5 255,1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4 866,6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10 141,5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5 156,1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6 051,5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7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1 602 639,4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747 504,6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747 404,4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308 128,3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203 901,0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203 901,0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358 033,0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40 912,0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40 912,0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939 456,1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505 669,6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505 669,6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52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-2 978,0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-3 078,2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73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2 002 766,9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915 378,9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930 490,4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июнь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836712"/>
          <a:ext cx="4248472" cy="5184572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80884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2 016 296,2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864 480,0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88 135,0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36 588,0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3 425,8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1 385,8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268 918,5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32 863,0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2431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103 988,9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24 835,9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1 551 445,1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768 676,7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1 219 846,5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601 139,2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96 839,2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47 745,9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175 712,3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93 487,4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784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59 002,3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26 299,4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08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283968" y="836712"/>
          <a:ext cx="5134372" cy="5170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2213</TotalTime>
  <Words>419</Words>
  <Application>Microsoft Office PowerPoint</Application>
  <PresentationFormat>Экран (4:3)</PresentationFormat>
  <Paragraphs>153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295</cp:revision>
  <dcterms:modified xsi:type="dcterms:W3CDTF">2018-07-16T01:46:42Z</dcterms:modified>
</cp:coreProperties>
</file>