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5"/>
  </p:notesMasterIdLst>
  <p:sldIdLst>
    <p:sldId id="261" r:id="rId2"/>
    <p:sldId id="269" r:id="rId3"/>
    <p:sldId id="268" r:id="rId4"/>
  </p:sldIdLst>
  <p:sldSz cx="9144000" cy="5715000" type="screen16x10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2ED7E4"/>
    <a:srgbClr val="3099E0"/>
    <a:srgbClr val="0000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84167" autoAdjust="0"/>
  </p:normalViewPr>
  <p:slideViewPr>
    <p:cSldViewPr>
      <p:cViewPr varScale="1">
        <p:scale>
          <a:sx n="68" d="100"/>
          <a:sy n="68" d="100"/>
        </p:scale>
        <p:origin x="-108" y="-840"/>
      </p:cViewPr>
      <p:guideLst>
        <p:guide orient="horz" pos="180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5\bux\2023%20&#1075;&#1086;&#1076;\&#1057;&#1072;&#1081;&#1090;\&#1043;&#1054;&#1058;&#1054;&#1042;&#1054;\&#1044;&#1086;&#1093;&#1086;&#1076;&#1099;%20&#1085;&#1072;%2001.05.2023\&#1044;&#1086;&#1093;&#1086;&#1076;&#1099;%20&#1085;&#1072;&#1083;&#1086;&#1075;+&#1085;&#1077;&#1085;&#1072;&#1083;&#1086;&#1075;%20&#1085;&#1072;%2001.05.23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5\bux\2023%20&#1075;&#1086;&#1076;\&#1057;&#1072;&#1081;&#1090;\&#1043;&#1054;&#1058;&#1054;&#1042;&#1054;\&#1056;&#1072;&#1089;&#1093;&#1086;&#1076;&#1099;%20&#1085;&#1072;%2001.05.2023\&#1072;&#1087;&#1088;&#1077;&#1083;&#1100;\&#1076;&#1083;&#1103;%20&#1089;&#1072;&#1081;&#1090;&#1072;%20&#1085;&#1072;%2001.05.2023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otX val="0"/>
      <c:rotY val="0"/>
      <c:depthPercent val="100"/>
      <c:perspective val="30"/>
    </c:view3D>
    <c:plotArea>
      <c:layout>
        <c:manualLayout>
          <c:layoutTarget val="inner"/>
          <c:xMode val="edge"/>
          <c:yMode val="edge"/>
          <c:x val="0.19005774278215223"/>
          <c:y val="2.8252405949256338E-2"/>
          <c:w val="0.64436023622047289"/>
          <c:h val="0.55041994750656154"/>
        </c:manualLayout>
      </c:layout>
      <c:bar3DChart>
        <c:barDir val="col"/>
        <c:grouping val="stacked"/>
        <c:ser>
          <c:idx val="0"/>
          <c:order val="0"/>
          <c:tx>
            <c:strRef>
              <c:f>Лист1!$G$28</c:f>
              <c:strCache>
                <c:ptCount val="1"/>
                <c:pt idx="0">
                  <c:v>Налог на прибыль организаций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4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Лист1!$H$28:$K$28</c:f>
              <c:numCache>
                <c:formatCode>#,##0.00</c:formatCode>
                <c:ptCount val="4"/>
                <c:pt idx="0">
                  <c:v>8631</c:v>
                </c:pt>
                <c:pt idx="1">
                  <c:v>5750</c:v>
                </c:pt>
                <c:pt idx="2">
                  <c:v>6328.13</c:v>
                </c:pt>
                <c:pt idx="3" formatCode="#,##0.0">
                  <c:v>2223.11</c:v>
                </c:pt>
              </c:numCache>
            </c:numRef>
          </c:val>
        </c:ser>
        <c:ser>
          <c:idx val="1"/>
          <c:order val="1"/>
          <c:tx>
            <c:strRef>
              <c:f>Лист1!$G$29</c:f>
              <c:strCache>
                <c:ptCount val="1"/>
                <c:pt idx="0">
                  <c:v>Налог на доходы физических лиц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4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Лист1!$H$29:$K$29</c:f>
              <c:numCache>
                <c:formatCode>#,##0.00</c:formatCode>
                <c:ptCount val="4"/>
                <c:pt idx="0">
                  <c:v>356694.6</c:v>
                </c:pt>
                <c:pt idx="1">
                  <c:v>79871</c:v>
                </c:pt>
                <c:pt idx="2">
                  <c:v>80284.570000000007</c:v>
                </c:pt>
                <c:pt idx="3" formatCode="#,##0.0">
                  <c:v>124007.7</c:v>
                </c:pt>
              </c:numCache>
            </c:numRef>
          </c:val>
        </c:ser>
        <c:ser>
          <c:idx val="2"/>
          <c:order val="2"/>
          <c:tx>
            <c:strRef>
              <c:f>Лист1!$G$30</c:f>
              <c:strCache>
                <c:ptCount val="1"/>
                <c:pt idx="0">
                  <c:v>Налог на совокупный доход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4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Лист1!$H$30:$K$30</c:f>
              <c:numCache>
                <c:formatCode>#,##0.00</c:formatCode>
                <c:ptCount val="4"/>
                <c:pt idx="0">
                  <c:v>148961.29999999999</c:v>
                </c:pt>
                <c:pt idx="1">
                  <c:v>58000</c:v>
                </c:pt>
                <c:pt idx="2">
                  <c:v>67908.259999999995</c:v>
                </c:pt>
                <c:pt idx="3">
                  <c:v>46749.15</c:v>
                </c:pt>
              </c:numCache>
            </c:numRef>
          </c:val>
        </c:ser>
        <c:ser>
          <c:idx val="3"/>
          <c:order val="3"/>
          <c:tx>
            <c:strRef>
              <c:f>Лист1!$G$31</c:f>
              <c:strCache>
                <c:ptCount val="1"/>
                <c:pt idx="0">
                  <c:v>Налоги на имущество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4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Лист1!$H$31:$K$31</c:f>
              <c:numCache>
                <c:formatCode>#,##0.00</c:formatCode>
                <c:ptCount val="4"/>
                <c:pt idx="0">
                  <c:v>42454.6</c:v>
                </c:pt>
                <c:pt idx="1">
                  <c:v>5500</c:v>
                </c:pt>
                <c:pt idx="2">
                  <c:v>5878.15</c:v>
                </c:pt>
                <c:pt idx="3">
                  <c:v>6167.3</c:v>
                </c:pt>
              </c:numCache>
            </c:numRef>
          </c:val>
        </c:ser>
        <c:ser>
          <c:idx val="4"/>
          <c:order val="4"/>
          <c:tx>
            <c:strRef>
              <c:f>Лист1!$G$32</c:f>
              <c:strCache>
                <c:ptCount val="1"/>
                <c:pt idx="0">
                  <c:v>Государственная пошлина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4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Лист1!$H$32:$K$32</c:f>
              <c:numCache>
                <c:formatCode>#,##0.00</c:formatCode>
                <c:ptCount val="4"/>
                <c:pt idx="0">
                  <c:v>15600</c:v>
                </c:pt>
                <c:pt idx="1">
                  <c:v>4510</c:v>
                </c:pt>
                <c:pt idx="2">
                  <c:v>5838.1</c:v>
                </c:pt>
                <c:pt idx="3">
                  <c:v>5111.12</c:v>
                </c:pt>
              </c:numCache>
            </c:numRef>
          </c:val>
        </c:ser>
        <c:ser>
          <c:idx val="5"/>
          <c:order val="5"/>
          <c:tx>
            <c:strRef>
              <c:f>Лист1!$G$33</c:f>
              <c:strCache>
                <c:ptCount val="1"/>
                <c:pt idx="0">
                  <c:v>Налоги на товары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4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Лист1!$H$33:$K$33</c:f>
              <c:numCache>
                <c:formatCode>#,##0.00</c:formatCode>
                <c:ptCount val="4"/>
                <c:pt idx="0">
                  <c:v>59089.46</c:v>
                </c:pt>
                <c:pt idx="1">
                  <c:v>21275</c:v>
                </c:pt>
                <c:pt idx="2">
                  <c:v>21302.39</c:v>
                </c:pt>
                <c:pt idx="3">
                  <c:v>17999.88</c:v>
                </c:pt>
              </c:numCache>
            </c:numRef>
          </c:val>
        </c:ser>
        <c:ser>
          <c:idx val="6"/>
          <c:order val="6"/>
          <c:tx>
            <c:strRef>
              <c:f>Лист1!$G$34</c:f>
              <c:strCache>
                <c:ptCount val="1"/>
                <c:pt idx="0">
                  <c:v>Задолженность по отмененным налогам и иным обязательным платежам 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4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Лист1!$H$34:$K$34</c:f>
              <c:numCache>
                <c:formatCode>#,##0.00</c:formatCode>
                <c:ptCount val="4"/>
                <c:pt idx="0">
                  <c:v>0</c:v>
                </c:pt>
                <c:pt idx="1">
                  <c:v>0</c:v>
                </c:pt>
                <c:pt idx="2">
                  <c:v>-8.11</c:v>
                </c:pt>
                <c:pt idx="3">
                  <c:v>0</c:v>
                </c:pt>
              </c:numCache>
            </c:numRef>
          </c:val>
        </c:ser>
        <c:ser>
          <c:idx val="7"/>
          <c:order val="7"/>
          <c:tx>
            <c:strRef>
              <c:f>Лист1!$G$35</c:f>
              <c:strCache>
                <c:ptCount val="1"/>
                <c:pt idx="0">
                  <c:v>Доходы от использования имущества, находящегося в государственной и муниципальной собственности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4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Лист1!$H$35:$K$35</c:f>
              <c:numCache>
                <c:formatCode>#,##0.00</c:formatCode>
                <c:ptCount val="4"/>
                <c:pt idx="0">
                  <c:v>57702.52</c:v>
                </c:pt>
                <c:pt idx="1">
                  <c:v>20249.04</c:v>
                </c:pt>
                <c:pt idx="2">
                  <c:v>17798.62</c:v>
                </c:pt>
                <c:pt idx="3">
                  <c:v>16357.68</c:v>
                </c:pt>
              </c:numCache>
            </c:numRef>
          </c:val>
        </c:ser>
        <c:ser>
          <c:idx val="8"/>
          <c:order val="8"/>
          <c:tx>
            <c:strRef>
              <c:f>Лист1!$G$36</c:f>
              <c:strCache>
                <c:ptCount val="1"/>
                <c:pt idx="0">
                  <c:v>Платежи при пользовании природными ресурсами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4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Лист1!$H$36:$K$36</c:f>
              <c:numCache>
                <c:formatCode>#,##0.00</c:formatCode>
                <c:ptCount val="4"/>
                <c:pt idx="0">
                  <c:v>598.72</c:v>
                </c:pt>
                <c:pt idx="1">
                  <c:v>218</c:v>
                </c:pt>
                <c:pt idx="2">
                  <c:v>486.34</c:v>
                </c:pt>
                <c:pt idx="3">
                  <c:v>382.53</c:v>
                </c:pt>
              </c:numCache>
            </c:numRef>
          </c:val>
        </c:ser>
        <c:ser>
          <c:idx val="9"/>
          <c:order val="9"/>
          <c:tx>
            <c:strRef>
              <c:f>Лист1!$G$38</c:f>
              <c:strCache>
                <c:ptCount val="1"/>
                <c:pt idx="0">
                  <c:v>Доходы от продажи материальных и нематериальных активов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4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Лист1!$H$37:$K$37</c:f>
              <c:numCache>
                <c:formatCode>#,##0.00</c:formatCode>
                <c:ptCount val="4"/>
                <c:pt idx="0">
                  <c:v>1290.3599999999999</c:v>
                </c:pt>
                <c:pt idx="1">
                  <c:v>257.31</c:v>
                </c:pt>
                <c:pt idx="2">
                  <c:v>464</c:v>
                </c:pt>
                <c:pt idx="3">
                  <c:v>432.63</c:v>
                </c:pt>
              </c:numCache>
            </c:numRef>
          </c:val>
        </c:ser>
        <c:ser>
          <c:idx val="10"/>
          <c:order val="10"/>
          <c:tx>
            <c:strRef>
              <c:f>Лист1!$G$38</c:f>
              <c:strCache>
                <c:ptCount val="1"/>
                <c:pt idx="0">
                  <c:v>Доходы от продажи материальных и нематериальных активов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4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Лист1!$H$38:$K$38</c:f>
              <c:numCache>
                <c:formatCode>#,##0.00</c:formatCode>
                <c:ptCount val="4"/>
                <c:pt idx="0">
                  <c:v>33900</c:v>
                </c:pt>
                <c:pt idx="1">
                  <c:v>0</c:v>
                </c:pt>
                <c:pt idx="2">
                  <c:v>1218.74</c:v>
                </c:pt>
                <c:pt idx="3">
                  <c:v>696.57</c:v>
                </c:pt>
              </c:numCache>
            </c:numRef>
          </c:val>
        </c:ser>
        <c:ser>
          <c:idx val="11"/>
          <c:order val="11"/>
          <c:tx>
            <c:strRef>
              <c:f>Лист1!$G$39</c:f>
              <c:strCache>
                <c:ptCount val="1"/>
                <c:pt idx="0">
                  <c:v>Штрафы, санкции, возмещение ущерба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4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Лист1!$H$39:$K$39</c:f>
              <c:numCache>
                <c:formatCode>#,##0.00</c:formatCode>
                <c:ptCount val="4"/>
                <c:pt idx="0">
                  <c:v>-1455.1</c:v>
                </c:pt>
                <c:pt idx="1">
                  <c:v>-4026.96</c:v>
                </c:pt>
                <c:pt idx="2">
                  <c:v>-3276.93</c:v>
                </c:pt>
                <c:pt idx="3">
                  <c:v>1113.9000000000001</c:v>
                </c:pt>
              </c:numCache>
            </c:numRef>
          </c:val>
        </c:ser>
        <c:ser>
          <c:idx val="12"/>
          <c:order val="12"/>
          <c:tx>
            <c:strRef>
              <c:f>Лист1!$G$40</c:f>
              <c:strCache>
                <c:ptCount val="1"/>
                <c:pt idx="0">
                  <c:v>прочие неналоговые доходы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4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Лист1!$H$40:$K$40</c:f>
              <c:numCache>
                <c:formatCode>#,##0.00</c:formatCode>
                <c:ptCount val="4"/>
                <c:pt idx="0">
                  <c:v>-1089.27</c:v>
                </c:pt>
                <c:pt idx="1">
                  <c:v>-1096.6300000000001</c:v>
                </c:pt>
                <c:pt idx="2">
                  <c:v>-964.29</c:v>
                </c:pt>
                <c:pt idx="3">
                  <c:v>0</c:v>
                </c:pt>
              </c:numCache>
            </c:numRef>
          </c:val>
        </c:ser>
        <c:ser>
          <c:idx val="13"/>
          <c:order val="13"/>
          <c:tx>
            <c:strRef>
              <c:f>Лист1!$G$41</c:f>
              <c:strCache>
                <c:ptCount val="1"/>
                <c:pt idx="0">
                  <c:v>Дотации бюджетам субъектов Российской Федерации и муниципальных образований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4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Лист1!$H$41:$K$41</c:f>
              <c:numCache>
                <c:formatCode>#,##0.00</c:formatCode>
                <c:ptCount val="4"/>
                <c:pt idx="0">
                  <c:v>565077</c:v>
                </c:pt>
                <c:pt idx="1">
                  <c:v>240665</c:v>
                </c:pt>
                <c:pt idx="2">
                  <c:v>252591.7</c:v>
                </c:pt>
                <c:pt idx="3">
                  <c:v>136055.79999999999</c:v>
                </c:pt>
              </c:numCache>
            </c:numRef>
          </c:val>
        </c:ser>
        <c:ser>
          <c:idx val="14"/>
          <c:order val="14"/>
          <c:tx>
            <c:strRef>
              <c:f>Лист1!$G$42</c:f>
              <c:strCache>
                <c:ptCount val="1"/>
                <c:pt idx="0">
                  <c:v>Субсидии  бюджетам субъектов Российской Федерации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4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Лист1!$H$42:$K$42</c:f>
              <c:numCache>
                <c:formatCode>#,##0.00</c:formatCode>
                <c:ptCount val="4"/>
                <c:pt idx="0">
                  <c:v>1457017.22</c:v>
                </c:pt>
                <c:pt idx="1">
                  <c:v>453584.12</c:v>
                </c:pt>
                <c:pt idx="2">
                  <c:v>213476.61</c:v>
                </c:pt>
                <c:pt idx="3" formatCode="#,##0.0">
                  <c:v>101936.39</c:v>
                </c:pt>
              </c:numCache>
            </c:numRef>
          </c:val>
        </c:ser>
        <c:ser>
          <c:idx val="15"/>
          <c:order val="15"/>
          <c:tx>
            <c:strRef>
              <c:f>Лист1!$G$43</c:f>
              <c:strCache>
                <c:ptCount val="1"/>
                <c:pt idx="0">
                  <c:v>Субвенции бюджетам субъектов Российской Федерации 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4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Лист1!$H$43:$K$43</c:f>
              <c:numCache>
                <c:formatCode>#,##0.00</c:formatCode>
                <c:ptCount val="4"/>
                <c:pt idx="0">
                  <c:v>1270180.1000000001</c:v>
                </c:pt>
                <c:pt idx="1">
                  <c:v>368193.47000000003</c:v>
                </c:pt>
                <c:pt idx="2">
                  <c:v>362127.09</c:v>
                </c:pt>
                <c:pt idx="3" formatCode="#,##0.0">
                  <c:v>297190.03000000003</c:v>
                </c:pt>
              </c:numCache>
            </c:numRef>
          </c:val>
        </c:ser>
        <c:ser>
          <c:idx val="16"/>
          <c:order val="16"/>
          <c:tx>
            <c:strRef>
              <c:f>Лист1!$G$44</c:f>
              <c:strCache>
                <c:ptCount val="1"/>
                <c:pt idx="0">
                  <c:v>Иные межбюджетные трансферты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4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Лист1!$H$44:$K$44</c:f>
              <c:numCache>
                <c:formatCode>#,##0.00</c:formatCode>
                <c:ptCount val="4"/>
                <c:pt idx="0">
                  <c:v>56883.54</c:v>
                </c:pt>
                <c:pt idx="1">
                  <c:v>14928.01</c:v>
                </c:pt>
                <c:pt idx="2">
                  <c:v>13598.85</c:v>
                </c:pt>
                <c:pt idx="3">
                  <c:v>12023</c:v>
                </c:pt>
              </c:numCache>
            </c:numRef>
          </c:val>
        </c:ser>
        <c:ser>
          <c:idx val="17"/>
          <c:order val="17"/>
          <c:tx>
            <c:strRef>
              <c:f>Лист1!$G$45</c:f>
              <c:strCache>
                <c:ptCount val="1"/>
                <c:pt idx="0">
                  <c:v>Прочие безвозмездные поступления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4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Лист1!$H$45:$K$45</c:f>
              <c:numCache>
                <c:formatCode>#,##0.00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ser>
          <c:idx val="18"/>
          <c:order val="18"/>
          <c:tx>
            <c:strRef>
              <c:f>Лист1!$G$46</c:f>
              <c:strCache>
                <c:ptCount val="1"/>
                <c:pt idx="0">
                  <c:v>возврат остатков субсидий и субвенций прошлых лет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4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Лист1!$H$46:$K$46</c:f>
              <c:numCache>
                <c:formatCode>#,##0.00</c:formatCode>
                <c:ptCount val="4"/>
                <c:pt idx="0">
                  <c:v>-8380.25</c:v>
                </c:pt>
                <c:pt idx="1">
                  <c:v>-8380.239999999998</c:v>
                </c:pt>
                <c:pt idx="2">
                  <c:v>-8380.25</c:v>
                </c:pt>
                <c:pt idx="3">
                  <c:v>-18372.93</c:v>
                </c:pt>
              </c:numCache>
            </c:numRef>
          </c:val>
        </c:ser>
        <c:shape val="box"/>
        <c:axId val="68514560"/>
        <c:axId val="68516096"/>
        <c:axId val="0"/>
      </c:bar3DChart>
      <c:catAx>
        <c:axId val="68514560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68516096"/>
        <c:crosses val="autoZero"/>
        <c:auto val="1"/>
        <c:lblAlgn val="ctr"/>
        <c:lblOffset val="100"/>
      </c:catAx>
      <c:valAx>
        <c:axId val="68516096"/>
        <c:scaling>
          <c:orientation val="minMax"/>
        </c:scaling>
        <c:axPos val="l"/>
        <c:majorGridlines/>
        <c:numFmt formatCode="#,##0.0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68514560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8.4966642544167609E-2"/>
          <c:y val="0.62148150912415567"/>
          <c:w val="0.8912564941727964"/>
          <c:h val="0.37841648940801842"/>
        </c:manualLayout>
      </c:layout>
      <c:txPr>
        <a:bodyPr/>
        <a:lstStyle/>
        <a:p>
          <a:pPr>
            <a:defRPr sz="92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расходы!$A$19</c:f>
              <c:strCache>
                <c:ptCount val="1"/>
                <c:pt idx="0">
                  <c:v>Общегосударственные вопросы (аппарат управления)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План на год на 2023 год</c:v>
                </c:pt>
                <c:pt idx="1">
                  <c:v>Факт исполнения на отчетную дату</c:v>
                </c:pt>
                <c:pt idx="2">
                  <c:v>Факт исполнения аналогичного периода 2022 года</c:v>
                </c:pt>
              </c:strCache>
            </c:strRef>
          </c:cat>
          <c:val>
            <c:numRef>
              <c:f>расходы!$B$19:$D$19</c:f>
              <c:numCache>
                <c:formatCode>#,##0.0</c:formatCode>
                <c:ptCount val="3"/>
                <c:pt idx="0">
                  <c:v>442143.45</c:v>
                </c:pt>
                <c:pt idx="1">
                  <c:v>94247.26</c:v>
                </c:pt>
                <c:pt idx="2">
                  <c:v>41910.9</c:v>
                </c:pt>
              </c:numCache>
            </c:numRef>
          </c:val>
        </c:ser>
        <c:ser>
          <c:idx val="1"/>
          <c:order val="1"/>
          <c:tx>
            <c:strRef>
              <c:f>расходы!$A$20</c:f>
              <c:strCache>
                <c:ptCount val="1"/>
                <c:pt idx="0">
                  <c:v>Национальная оборона (ВУС)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План на год на 2023 год</c:v>
                </c:pt>
                <c:pt idx="1">
                  <c:v>Факт исполнения на отчетную дату</c:v>
                </c:pt>
                <c:pt idx="2">
                  <c:v>Факт исполнения аналогичного периода 2022 года</c:v>
                </c:pt>
              </c:strCache>
            </c:strRef>
          </c:cat>
          <c:val>
            <c:numRef>
              <c:f>расходы!$B$20:$D$20</c:f>
              <c:numCache>
                <c:formatCode>#,##0.0</c:formatCode>
                <c:ptCount val="3"/>
                <c:pt idx="0">
                  <c:v>527.70000000000005</c:v>
                </c:pt>
                <c:pt idx="1">
                  <c:v>226.84</c:v>
                </c:pt>
                <c:pt idx="2">
                  <c:v>126.4</c:v>
                </c:pt>
              </c:numCache>
            </c:numRef>
          </c:val>
        </c:ser>
        <c:ser>
          <c:idx val="2"/>
          <c:order val="2"/>
          <c:tx>
            <c:strRef>
              <c:f>расходы!$A$21</c:f>
              <c:strCache>
                <c:ptCount val="1"/>
                <c:pt idx="0">
                  <c:v>Национальная безопасности и правоохранительная деятельность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План на год на 2023 год</c:v>
                </c:pt>
                <c:pt idx="1">
                  <c:v>Факт исполнения на отчетную дату</c:v>
                </c:pt>
                <c:pt idx="2">
                  <c:v>Факт исполнения аналогичного периода 2022 года</c:v>
                </c:pt>
              </c:strCache>
            </c:strRef>
          </c:cat>
          <c:val>
            <c:numRef>
              <c:f>расходы!$B$21:$D$21</c:f>
              <c:numCache>
                <c:formatCode>#,##0.0</c:formatCode>
                <c:ptCount val="3"/>
                <c:pt idx="0">
                  <c:v>11358.06</c:v>
                </c:pt>
                <c:pt idx="1">
                  <c:v>4415.2299999999996</c:v>
                </c:pt>
                <c:pt idx="2">
                  <c:v>1569.3</c:v>
                </c:pt>
              </c:numCache>
            </c:numRef>
          </c:val>
        </c:ser>
        <c:ser>
          <c:idx val="3"/>
          <c:order val="3"/>
          <c:tx>
            <c:strRef>
              <c:f>расходы!$A$22</c:f>
              <c:strCache>
                <c:ptCount val="1"/>
                <c:pt idx="0">
                  <c:v>Национальная экономика (транспорт, дорожный фонд)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План на год на 2023 год</c:v>
                </c:pt>
                <c:pt idx="1">
                  <c:v>Факт исполнения на отчетную дату</c:v>
                </c:pt>
                <c:pt idx="2">
                  <c:v>Факт исполнения аналогичного периода 2022 года</c:v>
                </c:pt>
              </c:strCache>
            </c:strRef>
          </c:cat>
          <c:val>
            <c:numRef>
              <c:f>расходы!$B$22:$D$22</c:f>
              <c:numCache>
                <c:formatCode>#,##0.0</c:formatCode>
                <c:ptCount val="3"/>
                <c:pt idx="0">
                  <c:v>587326.24</c:v>
                </c:pt>
                <c:pt idx="1">
                  <c:v>43579.74</c:v>
                </c:pt>
                <c:pt idx="2">
                  <c:v>20692.900000000001</c:v>
                </c:pt>
              </c:numCache>
            </c:numRef>
          </c:val>
        </c:ser>
        <c:ser>
          <c:idx val="4"/>
          <c:order val="4"/>
          <c:tx>
            <c:strRef>
              <c:f>расходы!$A$23</c:f>
              <c:strCache>
                <c:ptCount val="1"/>
                <c:pt idx="0">
                  <c:v>ЖКХ (благоустройство, дороги города, кап. Ремонт жилого фонда)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План на год на 2023 год</c:v>
                </c:pt>
                <c:pt idx="1">
                  <c:v>Факт исполнения на отчетную дату</c:v>
                </c:pt>
                <c:pt idx="2">
                  <c:v>Факт исполнения аналогичного периода 2022 года</c:v>
                </c:pt>
              </c:strCache>
            </c:strRef>
          </c:cat>
          <c:val>
            <c:numRef>
              <c:f>расходы!$B$23:$D$23</c:f>
              <c:numCache>
                <c:formatCode>#,##0.0</c:formatCode>
                <c:ptCount val="3"/>
                <c:pt idx="0">
                  <c:v>471623.09</c:v>
                </c:pt>
                <c:pt idx="1">
                  <c:v>43574.38</c:v>
                </c:pt>
                <c:pt idx="2">
                  <c:v>18527.8</c:v>
                </c:pt>
              </c:numCache>
            </c:numRef>
          </c:val>
        </c:ser>
        <c:ser>
          <c:idx val="5"/>
          <c:order val="5"/>
          <c:tx>
            <c:strRef>
              <c:f>расходы!$A$24</c:f>
              <c:strCache>
                <c:ptCount val="1"/>
                <c:pt idx="0">
                  <c:v>Охрана окружающей среды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План на год на 2023 год</c:v>
                </c:pt>
                <c:pt idx="1">
                  <c:v>Факт исполнения на отчетную дату</c:v>
                </c:pt>
                <c:pt idx="2">
                  <c:v>Факт исполнения аналогичного периода 2022 года</c:v>
                </c:pt>
              </c:strCache>
            </c:strRef>
          </c:cat>
          <c:val>
            <c:numRef>
              <c:f>расходы!$B$24:$D$24</c:f>
              <c:numCache>
                <c:formatCode>#,##0.0</c:formatCode>
                <c:ptCount val="3"/>
                <c:pt idx="0">
                  <c:v>14079.47</c:v>
                </c:pt>
                <c:pt idx="1">
                  <c:v>992</c:v>
                </c:pt>
                <c:pt idx="2">
                  <c:v>308.10000000000002</c:v>
                </c:pt>
              </c:numCache>
            </c:numRef>
          </c:val>
        </c:ser>
        <c:ser>
          <c:idx val="6"/>
          <c:order val="6"/>
          <c:tx>
            <c:strRef>
              <c:f>расходы!$A$25</c:f>
              <c:strCache>
                <c:ptCount val="1"/>
                <c:pt idx="0">
                  <c:v>Образование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План на год на 2023 год</c:v>
                </c:pt>
                <c:pt idx="1">
                  <c:v>Факт исполнения на отчетную дату</c:v>
                </c:pt>
                <c:pt idx="2">
                  <c:v>Факт исполнения аналогичного периода 2022 года</c:v>
                </c:pt>
              </c:strCache>
            </c:strRef>
          </c:cat>
          <c:val>
            <c:numRef>
              <c:f>расходы!$B$25:$D$25</c:f>
              <c:numCache>
                <c:formatCode>#,##0.0</c:formatCode>
                <c:ptCount val="3"/>
                <c:pt idx="0">
                  <c:v>1871474.5</c:v>
                </c:pt>
                <c:pt idx="1">
                  <c:v>539987.36</c:v>
                </c:pt>
                <c:pt idx="2">
                  <c:v>446811.5</c:v>
                </c:pt>
              </c:numCache>
            </c:numRef>
          </c:val>
        </c:ser>
        <c:ser>
          <c:idx val="7"/>
          <c:order val="7"/>
          <c:tx>
            <c:strRef>
              <c:f>расходы!$A$26</c:f>
              <c:strCache>
                <c:ptCount val="1"/>
                <c:pt idx="0">
                  <c:v>Культура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План на год на 2023 год</c:v>
                </c:pt>
                <c:pt idx="1">
                  <c:v>Факт исполнения на отчетную дату</c:v>
                </c:pt>
                <c:pt idx="2">
                  <c:v>Факт исполнения аналогичного периода 2022 года</c:v>
                </c:pt>
              </c:strCache>
            </c:strRef>
          </c:cat>
          <c:val>
            <c:numRef>
              <c:f>расходы!$B$26:$D$26</c:f>
              <c:numCache>
                <c:formatCode>#,##0.0</c:formatCode>
                <c:ptCount val="3"/>
                <c:pt idx="0">
                  <c:v>308937.44</c:v>
                </c:pt>
                <c:pt idx="1">
                  <c:v>76534.740000000005</c:v>
                </c:pt>
                <c:pt idx="2">
                  <c:v>42754.9</c:v>
                </c:pt>
              </c:numCache>
            </c:numRef>
          </c:val>
        </c:ser>
        <c:ser>
          <c:idx val="8"/>
          <c:order val="8"/>
          <c:tx>
            <c:strRef>
              <c:f>расходы!$A$27</c:f>
              <c:strCache>
                <c:ptCount val="1"/>
                <c:pt idx="0">
                  <c:v>Здравоохранение 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План на год на 2023 год</c:v>
                </c:pt>
                <c:pt idx="1">
                  <c:v>Факт исполнения на отчетную дату</c:v>
                </c:pt>
                <c:pt idx="2">
                  <c:v>Факт исполнения аналогичного периода 2022 года</c:v>
                </c:pt>
              </c:strCache>
            </c:strRef>
          </c:cat>
          <c:val>
            <c:numRef>
              <c:f>расходы!$B$27:$D$27</c:f>
              <c:numCache>
                <c:formatCode>#,##0.0</c:formatCode>
                <c:ptCount val="3"/>
                <c:pt idx="0">
                  <c:v>163.44999999999999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ser>
          <c:idx val="9"/>
          <c:order val="9"/>
          <c:tx>
            <c:strRef>
              <c:f>расходы!$A$28</c:f>
              <c:strCache>
                <c:ptCount val="1"/>
                <c:pt idx="0">
                  <c:v>Социальная политика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План на год на 2023 год</c:v>
                </c:pt>
                <c:pt idx="1">
                  <c:v>Факт исполнения на отчетную дату</c:v>
                </c:pt>
                <c:pt idx="2">
                  <c:v>Факт исполнения аналогичного периода 2022 года</c:v>
                </c:pt>
              </c:strCache>
            </c:strRef>
          </c:cat>
          <c:val>
            <c:numRef>
              <c:f>расходы!$B$28:$D$28</c:f>
              <c:numCache>
                <c:formatCode>#,##0.0</c:formatCode>
                <c:ptCount val="3"/>
                <c:pt idx="0">
                  <c:v>169827.62</c:v>
                </c:pt>
                <c:pt idx="1">
                  <c:v>37416.44</c:v>
                </c:pt>
                <c:pt idx="2">
                  <c:v>29512</c:v>
                </c:pt>
              </c:numCache>
            </c:numRef>
          </c:val>
        </c:ser>
        <c:ser>
          <c:idx val="10"/>
          <c:order val="10"/>
          <c:tx>
            <c:strRef>
              <c:f>расходы!$A$29</c:f>
              <c:strCache>
                <c:ptCount val="1"/>
                <c:pt idx="0">
                  <c:v>Физическая культура и спорт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План на год на 2023 год</c:v>
                </c:pt>
                <c:pt idx="1">
                  <c:v>Факт исполнения на отчетную дату</c:v>
                </c:pt>
                <c:pt idx="2">
                  <c:v>Факт исполнения аналогичного периода 2022 года</c:v>
                </c:pt>
              </c:strCache>
            </c:strRef>
          </c:cat>
          <c:val>
            <c:numRef>
              <c:f>расходы!$B$29:$D$29</c:f>
              <c:numCache>
                <c:formatCode>#,##0.0</c:formatCode>
                <c:ptCount val="3"/>
                <c:pt idx="0">
                  <c:v>356599.47</c:v>
                </c:pt>
                <c:pt idx="1">
                  <c:v>60766.99</c:v>
                </c:pt>
                <c:pt idx="2">
                  <c:v>85432.2</c:v>
                </c:pt>
              </c:numCache>
            </c:numRef>
          </c:val>
        </c:ser>
        <c:ser>
          <c:idx val="11"/>
          <c:order val="11"/>
          <c:tx>
            <c:strRef>
              <c:f>расходы!$A$30</c:f>
              <c:strCache>
                <c:ptCount val="1"/>
                <c:pt idx="0">
                  <c:v>ОБСЛУЖИВАНИЕ МУНИЦИПАЛЬНОГО ДОЛГА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 на 2023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расходы!$B$30:$D$30</c:f>
              <c:numCache>
                <c:formatCode>#,##0.0</c:formatCode>
                <c:ptCount val="3"/>
                <c:pt idx="0">
                  <c:v>100</c:v>
                </c:pt>
                <c:pt idx="1">
                  <c:v>5.75</c:v>
                </c:pt>
                <c:pt idx="2">
                  <c:v>2.0138400000000001</c:v>
                </c:pt>
              </c:numCache>
            </c:numRef>
          </c:val>
        </c:ser>
        <c:shape val="box"/>
        <c:axId val="68811392"/>
        <c:axId val="72500736"/>
        <c:axId val="0"/>
      </c:bar3DChart>
      <c:catAx>
        <c:axId val="68811392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72500736"/>
        <c:crosses val="autoZero"/>
        <c:auto val="1"/>
        <c:lblAlgn val="ctr"/>
        <c:lblOffset val="100"/>
      </c:catAx>
      <c:valAx>
        <c:axId val="72500736"/>
        <c:scaling>
          <c:orientation val="minMax"/>
        </c:scaling>
        <c:axPos val="l"/>
        <c:majorGridlines/>
        <c:numFmt formatCode="#,##0.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68811392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595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#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/>
      <dgm:spPr/>
      <dgm:t>
        <a:bodyPr/>
        <a:lstStyle/>
        <a:p>
          <a:pPr algn="ctr" rtl="0"/>
          <a:r>
            <a: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бюджета города за </a:t>
          </a:r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апрель  </a:t>
          </a:r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2023 </a:t>
          </a:r>
          <a:r>
            <a: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года</a:t>
          </a: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14F694-0E92-4BA3-80CA-91163BCBB9B6}" type="presOf" srcId="{80EA9BA2-0E64-4F17-9598-2C4CBCC2093E}" destId="{EB6B35A9-2E54-47E8-82AD-054A02153DE4}" srcOrd="0" destOrd="0" presId="urn:microsoft.com/office/officeart/2005/8/layout/vList2"/>
    <dgm:cxn modelId="{0568A8E1-88F8-4010-8704-2A92680DF4E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67168CBB-B7CE-4829-9969-68A48D000D6F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/>
      <dgm:t>
        <a:bodyPr/>
        <a:lstStyle/>
        <a:p>
          <a:pPr algn="ctr" rtl="0"/>
          <a:r>
            <a:rPr lang="ru-RU" sz="1800" b="1" i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117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9ACE3F1-A0E0-43EE-91D1-B412317E2A64}" type="presOf" srcId="{80EA9BA2-0E64-4F17-9598-2C4CBCC2093E}" destId="{EB6B35A9-2E54-47E8-82AD-054A02153DE4}" srcOrd="0" destOrd="0" presId="urn:microsoft.com/office/officeart/2005/8/layout/vList2"/>
    <dgm:cxn modelId="{5CB20DCE-6DB8-4512-828B-719F080F08EC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352FA973-F7ED-47DA-A0DA-49E270F5B7FC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0"/>
          <a:ext cx="7729534" cy="123317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бюджета города за </a:t>
          </a:r>
          <a:r>
            <a:rPr lang="ru-RU" sz="31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апрель  </a:t>
          </a:r>
          <a:r>
            <a:rPr lang="ru-RU" sz="31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2023 </a:t>
          </a:r>
          <a:r>
            <a:rPr lang="ru-RU" sz="31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года</a:t>
          </a:r>
        </a:p>
      </dsp:txBody>
      <dsp:txXfrm>
        <a:off x="0" y="0"/>
        <a:ext cx="7729534" cy="1233179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19"/>
          <a:ext cx="1623993" cy="29761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</a:p>
      </dsp:txBody>
      <dsp:txXfrm>
        <a:off x="0" y="19"/>
        <a:ext cx="1623993" cy="2976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12.05.2023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7038" y="741363"/>
            <a:ext cx="5927725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7038" y="741363"/>
            <a:ext cx="5927725" cy="37052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D0E6D-062B-4F61-A93D-9F0BC4031EE4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299915"/>
            <a:ext cx="7406640" cy="1226820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541720"/>
            <a:ext cx="7406640" cy="14605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12.05.2023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178168"/>
            <a:ext cx="210312" cy="175260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120847"/>
            <a:ext cx="64008" cy="5334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45"/>
            <a:ext cx="6858000" cy="5715045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166937"/>
            <a:ext cx="6400800" cy="1905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889000"/>
            <a:ext cx="6400800" cy="1258093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5715045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345547"/>
            <a:ext cx="210312" cy="175260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288225"/>
            <a:ext cx="64008" cy="5334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28600"/>
            <a:ext cx="7498080" cy="9525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270000"/>
            <a:ext cx="3657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270000"/>
            <a:ext cx="3657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300280"/>
            <a:ext cx="8229600" cy="9525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273565"/>
            <a:ext cx="4023360" cy="53340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273565"/>
            <a:ext cx="4023360" cy="53340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807780"/>
            <a:ext cx="4023360" cy="34290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807780"/>
            <a:ext cx="4023360" cy="34290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12.05.2023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28600"/>
            <a:ext cx="7498080" cy="952500"/>
          </a:xfrm>
        </p:spPr>
        <p:txBody>
          <a:bodyPr anchor="ctr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12.05.2023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5715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12.05.2023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45"/>
            <a:ext cx="73152" cy="5715045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0648"/>
            <a:ext cx="3810000" cy="968375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172470"/>
            <a:ext cx="3810000" cy="582083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778000"/>
            <a:ext cx="8153400" cy="332713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889000"/>
            <a:ext cx="2743200" cy="16510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889000"/>
            <a:ext cx="4572000" cy="3810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952503"/>
            <a:ext cx="4419600" cy="2928776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795284"/>
            <a:ext cx="685800" cy="17025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780655"/>
            <a:ext cx="649224" cy="17025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000500"/>
            <a:ext cx="4419600" cy="635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28866"/>
            <a:ext cx="1828800" cy="4876271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28867"/>
            <a:ext cx="5562600" cy="4876271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0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679935"/>
            <a:ext cx="1638887" cy="1365739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7" y="17585"/>
            <a:ext cx="1702191" cy="1418493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879231"/>
            <a:ext cx="1125717" cy="918853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45"/>
            <a:ext cx="8131127" cy="5715045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28865"/>
            <a:ext cx="7498080" cy="9525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206500"/>
            <a:ext cx="7498080" cy="40005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5254625"/>
            <a:ext cx="2133600" cy="396875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12.05.2023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5254625"/>
            <a:ext cx="2895600" cy="396875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5254625"/>
            <a:ext cx="457200" cy="396875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45"/>
            <a:ext cx="73152" cy="5715045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microsoft.com/office/2007/relationships/diagramDrawing" Target="../diagrams/drawing2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1.xml"/><Relationship Id="rId12" Type="http://schemas.openxmlformats.org/officeDocument/2006/relationships/diagramColors" Target="../diagrams/colors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11" Type="http://schemas.openxmlformats.org/officeDocument/2006/relationships/diagramQuickStyle" Target="../diagrams/quickStyle2.xml"/><Relationship Id="rId5" Type="http://schemas.openxmlformats.org/officeDocument/2006/relationships/diagramLayout" Target="../diagrams/layout1.xml"/><Relationship Id="rId10" Type="http://schemas.openxmlformats.org/officeDocument/2006/relationships/diagramLayout" Target="../diagrams/layout2.xml"/><Relationship Id="rId4" Type="http://schemas.openxmlformats.org/officeDocument/2006/relationships/diagramData" Target="../diagrams/data1.xml"/><Relationship Id="rId9" Type="http://schemas.openxmlformats.org/officeDocument/2006/relationships/diagramData" Target="../diagrams/data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0051" y="217207"/>
            <a:ext cx="8828087" cy="5008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="" xmlns:p14="http://schemas.microsoft.com/office/powerpoint/2010/main" val="3135325359"/>
              </p:ext>
            </p:extLst>
          </p:nvPr>
        </p:nvGraphicFramePr>
        <p:xfrm>
          <a:off x="1214414" y="217207"/>
          <a:ext cx="7729535" cy="12710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6" name="Схема 5"/>
          <p:cNvGraphicFramePr/>
          <p:nvPr/>
        </p:nvGraphicFramePr>
        <p:xfrm>
          <a:off x="7162849" y="1785930"/>
          <a:ext cx="1623994" cy="2976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79511" y="2641476"/>
          <a:ext cx="8856984" cy="2194560"/>
        </p:xfrm>
        <a:graphic>
          <a:graphicData uri="http://schemas.openxmlformats.org/drawingml/2006/table">
            <a:tbl>
              <a:tblPr/>
              <a:tblGrid>
                <a:gridCol w="2016225"/>
                <a:gridCol w="1695132"/>
                <a:gridCol w="1761252"/>
                <a:gridCol w="1669166"/>
                <a:gridCol w="1715209"/>
              </a:tblGrid>
              <a:tr h="633516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800" b="1" i="0" u="none" strike="noStrike" dirty="0">
                          <a:solidFill>
                            <a:srgbClr val="FFFFFF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Наименование показателя 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latin typeface="Arial"/>
                        </a:rPr>
                        <a:t>План                                         на 2023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latin typeface="Arial"/>
                        </a:rPr>
                        <a:t>План  на </a:t>
                      </a:r>
                      <a:r>
                        <a:rPr lang="ru-RU" sz="1800" b="0" i="0" u="none" strike="noStrike" dirty="0" smtClean="0">
                          <a:latin typeface="Arial"/>
                        </a:rPr>
                        <a:t>4 </a:t>
                      </a:r>
                      <a:r>
                        <a:rPr lang="ru-RU" sz="1800" b="0" i="0" u="none" strike="noStrike" dirty="0">
                          <a:latin typeface="Arial"/>
                        </a:rPr>
                        <a:t>мес. 2023 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latin typeface="Arial"/>
                        </a:rPr>
                        <a:t>Факт исполнения                                       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latin typeface="Arial"/>
                        </a:rPr>
                        <a:t>Факт аналогичного периода 2022 года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</a:tr>
              <a:tr h="21371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Доходы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800" b="1" i="0" u="none" strike="noStrike" kern="1200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  <a:ea typeface="+mn-ea"/>
                          <a:cs typeface="+mn-cs"/>
                        </a:rPr>
                        <a:t>4 063 155,80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800" b="1" i="0" u="none" strike="noStrike" kern="1200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  <a:ea typeface="+mn-ea"/>
                          <a:cs typeface="+mn-cs"/>
                        </a:rPr>
                        <a:t>1 259 497,12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800" b="1" i="0" u="none" strike="noStrike" kern="1200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  <a:ea typeface="+mn-ea"/>
                          <a:cs typeface="+mn-cs"/>
                        </a:rPr>
                        <a:t>1 036 671,96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800" b="1" i="0" u="none" strike="noStrike" kern="1200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  <a:ea typeface="+mn-ea"/>
                          <a:cs typeface="+mn-cs"/>
                        </a:rPr>
                        <a:t>750 073,86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  <a:tr h="25188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Расходы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800" b="1" i="0" u="none" strike="noStrike" kern="1200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  <a:ea typeface="+mn-ea"/>
                          <a:cs typeface="+mn-cs"/>
                        </a:rPr>
                        <a:t>4 234 160,52</a:t>
                      </a:r>
                      <a:endParaRPr kumimoji="0" lang="ru-RU" sz="1800" b="1" i="0" u="none" strike="noStrike" kern="1200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800" b="1" i="0" u="none" strike="noStrike" kern="1200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  <a:ea typeface="+mn-ea"/>
                          <a:cs typeface="+mn-cs"/>
                        </a:rPr>
                        <a:t>903 491,29</a:t>
                      </a:r>
                      <a:endParaRPr kumimoji="0" lang="ru-RU" sz="1800" b="1" i="0" u="none" strike="noStrike" kern="1200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800" b="1" i="0" u="none" strike="noStrike" kern="1200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  <a:ea typeface="+mn-ea"/>
                          <a:cs typeface="+mn-cs"/>
                        </a:rPr>
                        <a:t>901 746,75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800" b="1" i="0" u="none" strike="noStrike" kern="1200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  <a:ea typeface="+mn-ea"/>
                          <a:cs typeface="+mn-cs"/>
                        </a:rPr>
                        <a:t>687 648,07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  <a:tr h="34194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дефицит</a:t>
                      </a:r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(-)  /</a:t>
                      </a:r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профицит (+)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-171 004,72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800" b="1" i="0" u="none" strike="noStrike" kern="1200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  <a:ea typeface="+mn-ea"/>
                          <a:cs typeface="+mn-cs"/>
                        </a:rPr>
                        <a:t>356 005,83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800" b="1" i="0" u="none" strike="noStrike" kern="1200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  <a:ea typeface="+mn-ea"/>
                          <a:cs typeface="+mn-cs"/>
                        </a:rPr>
                        <a:t>134 925,21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800" b="1" i="0" u="none" strike="noStrike" kern="1200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  <a:ea typeface="+mn-ea"/>
                          <a:cs typeface="+mn-cs"/>
                        </a:rPr>
                        <a:t>62 425,79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14348" y="-82827"/>
            <a:ext cx="90726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                            ИСПОЛНЕНИЕ ДОХОДОВ ЗА  </a:t>
            </a:r>
            <a:r>
              <a:rPr lang="ru-RU" b="1" dirty="0" smtClean="0"/>
              <a:t>апрель</a:t>
            </a:r>
            <a:r>
              <a:rPr lang="ru-RU" b="1" dirty="0" smtClean="0"/>
              <a:t> </a:t>
            </a:r>
            <a:r>
              <a:rPr lang="ru-RU" sz="3200" b="1" dirty="0" smtClean="0"/>
              <a:t>2023 </a:t>
            </a:r>
            <a:r>
              <a:rPr lang="ru-RU" b="1" dirty="0" smtClean="0"/>
              <a:t>ГОДА </a:t>
            </a:r>
            <a:r>
              <a:rPr lang="ru-RU" dirty="0" smtClean="0"/>
              <a:t>(тыс.руб</a:t>
            </a:r>
            <a:r>
              <a:rPr lang="ru-RU" dirty="0"/>
              <a:t>.) 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0" y="409228"/>
          <a:ext cx="4572000" cy="5305769"/>
        </p:xfrm>
        <a:graphic>
          <a:graphicData uri="http://schemas.openxmlformats.org/drawingml/2006/table">
            <a:tbl>
              <a:tblPr/>
              <a:tblGrid>
                <a:gridCol w="1737995"/>
                <a:gridCol w="722537"/>
                <a:gridCol w="722537"/>
                <a:gridCol w="722537"/>
                <a:gridCol w="666394"/>
              </a:tblGrid>
              <a:tr h="61219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И НЕНАЛОГОВЫЕ ДОХОДЫ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latin typeface="Times New Roman"/>
                        </a:rPr>
                        <a:t>План  на 4 мес. 2023 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latin typeface="Times New Roman"/>
                        </a:rPr>
                        <a:t>Факт исполнения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latin typeface="Times New Roman"/>
                        </a:rPr>
                        <a:t>Факт аналогичного периода 2022 года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2065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631 430,96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174 906,00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187 531,49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202 258,26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4340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прибыль организаций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700" b="0" i="0" u="none" strike="noStrike">
                          <a:latin typeface="Times New Roman"/>
                        </a:rPr>
                        <a:t>8 631,00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700" b="0" i="0" u="none" strike="noStrike">
                          <a:latin typeface="Times New Roman"/>
                        </a:rPr>
                        <a:t>5 750,00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700" b="0" i="0" u="none" strike="noStrike">
                          <a:latin typeface="Times New Roman"/>
                        </a:rPr>
                        <a:t>6 328,13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700" b="0" i="0" u="none" strike="noStrike">
                          <a:latin typeface="Times New Roman"/>
                        </a:rPr>
                        <a:t>2 223,11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2865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700" b="0" i="0" u="none" strike="noStrike">
                          <a:latin typeface="Times New Roman"/>
                        </a:rPr>
                        <a:t>356 694,60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700" b="0" i="0" u="none" strike="noStrike">
                          <a:latin typeface="Times New Roman"/>
                        </a:rPr>
                        <a:t>79 871,00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700" b="0" i="0" u="none" strike="noStrike">
                          <a:latin typeface="Times New Roman"/>
                        </a:rPr>
                        <a:t>80 284,57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700" b="0" i="0" u="none" strike="noStrike">
                          <a:latin typeface="Times New Roman"/>
                        </a:rPr>
                        <a:t>124 007,70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3276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совокупный доход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148 961,30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58 000,00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67 908,26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46 749,15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3276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имущество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42 454,60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5 500,00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5 878,15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6 167,30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539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15 600,00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4 510,00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5 838,10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5 111,12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539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товары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59 089,46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21 275,00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21 302,39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17 999,88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5815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Задолженность по отмененным налогам и иным обязательным платежам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-8,11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439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90 947,23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15 600,76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15 726,49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18 983,31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4462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57 702,52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20 249,04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17 798,62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16 357,68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2975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Платежи при пользовании природными ресурсами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598,72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218,00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486,34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382,53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2975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1 290,36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257,31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464,00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432,63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2975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33 900,00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1 218,74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696,57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2127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-1 455,10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-4 026,96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-3 276,93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1 113,90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4014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-1 089,27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-1 096,63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-964,29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2127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3 340 777,61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1 068 990,36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833 414,00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528 832,29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4462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Дотации бюджетам субъектов Российской Федерации и муниципальных образований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565 077,00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240 665,00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252 591,70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136 055,80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2975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Субсидии  бюджетам субъектов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1 457 017,22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453 584,12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213 476,61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101 936,39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2975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Субвенции бюджетам субъектов Российской Федерации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1 270 180,10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368 193,47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362 127,09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297 190,03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4014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Иные межбюджетные трансферты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56 883,54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14 928,01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13 598,85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12 023,00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4014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2975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возврат остатков субсидий и субвенций прошлых лет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-8 380,25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-8 380,24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-8 380,25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-18 372,93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539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4 063 155,79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1 259 497,13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1 036 671,98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750 073,86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Диаграмма 8"/>
          <p:cNvGraphicFramePr>
            <a:graphicFrameLocks/>
          </p:cNvGraphicFramePr>
          <p:nvPr/>
        </p:nvGraphicFramePr>
        <p:xfrm>
          <a:off x="4644009" y="409229"/>
          <a:ext cx="4499992" cy="53057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27584" y="97194"/>
            <a:ext cx="70723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ИСПОЛНЕНИЕ РАСХОДОВ ЗА </a:t>
            </a:r>
            <a:r>
              <a:rPr lang="ru-RU" b="1" dirty="0" smtClean="0"/>
              <a:t>апрель</a:t>
            </a:r>
            <a:r>
              <a:rPr lang="ru-RU" b="1" dirty="0" smtClean="0"/>
              <a:t> </a:t>
            </a:r>
            <a:r>
              <a:rPr lang="ru-RU" sz="3200" b="1" dirty="0" smtClean="0"/>
              <a:t>2023 </a:t>
            </a:r>
            <a:r>
              <a:rPr lang="ru-RU" b="1" dirty="0"/>
              <a:t>ГОДА </a:t>
            </a:r>
            <a:r>
              <a:rPr lang="ru-RU" dirty="0"/>
              <a:t>(тыс.руб.)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A271026D-361E-4DB4-9EDE-02E773FFC95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76256" y="4729708"/>
            <a:ext cx="1088944" cy="985292"/>
          </a:xfrm>
          <a:prstGeom prst="rect">
            <a:avLst/>
          </a:prstGeom>
        </p:spPr>
      </p:pic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4127500" y="769268"/>
          <a:ext cx="5016500" cy="3924300"/>
        </p:xfrm>
        <a:graphic>
          <a:graphicData uri="http://schemas.openxmlformats.org/drawingml/2006/table">
            <a:tbl>
              <a:tblPr/>
              <a:tblGrid>
                <a:gridCol w="2105535"/>
                <a:gridCol w="903731"/>
                <a:gridCol w="903731"/>
                <a:gridCol w="1103503"/>
              </a:tblGrid>
              <a:tr h="58102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Наименование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План на год на 2023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Факт исполнения на отчетную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Факт исполнения аналогичного периода 2022 года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4 234 160,6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901 746,7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687 648,1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442 143,5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94 247,3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41 910,9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 (ВУС)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527,7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226,8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latin typeface="Times New Roman"/>
                        </a:rPr>
                        <a:t>126,4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11 358,1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4 415,2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latin typeface="Times New Roman"/>
                        </a:rPr>
                        <a:t>1 569,3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587 326,2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43 579,7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20 692,9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471 623,1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43 574,4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18 527,8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Охрана окружающей среды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14 079,5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992,0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308,1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 СОЦСФЕРА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2 707 002,5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714 711,3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369 600,0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1 871 474,5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539 987,4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446 811,5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308 937,4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76 534,7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42 754,9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Здравоохранение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163,5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169 827,6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37 416,4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29 512,0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356 599,5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60 767,0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85 432,2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ОБСЛУЖИВАНИЕ МУНИЦИПАЛЬНОГО ДОЛГА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Диаграмма 8"/>
          <p:cNvGraphicFramePr>
            <a:graphicFrameLocks/>
          </p:cNvGraphicFramePr>
          <p:nvPr/>
        </p:nvGraphicFramePr>
        <p:xfrm>
          <a:off x="0" y="625252"/>
          <a:ext cx="4139952" cy="50897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2924</TotalTime>
  <Words>554</Words>
  <Application>Microsoft Office PowerPoint</Application>
  <PresentationFormat>Экран (16:10)</PresentationFormat>
  <Paragraphs>205</Paragraphs>
  <Slides>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Солнцестояние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Пользователь Windows</cp:lastModifiedBy>
  <cp:revision>395</cp:revision>
  <dcterms:modified xsi:type="dcterms:W3CDTF">2023-05-12T09:05:56Z</dcterms:modified>
</cp:coreProperties>
</file>