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62" r:id="rId3"/>
    <p:sldId id="263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9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tx2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/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798735920269818E-2"/>
          <c:y val="3.9589493509533502E-2"/>
          <c:w val="0.96440252815946037"/>
          <c:h val="0.8420263019332255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c:spPr>
          <c:invertIfNegative val="0"/>
          <c:dLbls>
            <c:dLbl>
              <c:idx val="0"/>
              <c:layout>
                <c:manualLayout>
                  <c:x val="3.9839227853378165E-2"/>
                  <c:y val="-8.67814499255177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21 914,79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91-49A3-A17E-87673A287404}"/>
                </c:ext>
              </c:extLst>
            </c:dLbl>
            <c:dLbl>
              <c:idx val="1"/>
              <c:layout>
                <c:manualLayout>
                  <c:x val="3.449081600515335E-2"/>
                  <c:y val="-7.92770876456333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21 914,79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91-49A3-A17E-87673A2874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6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11587.37</c:v>
                </c:pt>
                <c:pt idx="1">
                  <c:v>11587.37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91-49A3-A17E-87673A2874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8291-49A3-A17E-87673A28740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 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Лист1!$D$2:$D$3</c:f>
            </c:numRef>
          </c:val>
          <c:extLst>
            <c:ext xmlns:c16="http://schemas.microsoft.com/office/drawing/2014/chart" uri="{C3380CC4-5D6E-409C-BE32-E72D297353CC}">
              <c16:uniqueId val="{00000004-8291-49A3-A17E-87673A287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169"/>
        <c:shape val="box"/>
        <c:axId val="165526912"/>
        <c:axId val="165532800"/>
        <c:axId val="0"/>
      </c:bar3DChart>
      <c:catAx>
        <c:axId val="165526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0" baseline="0">
                <a:latin typeface="Times New Roman" panose="02020603050405020304" pitchFamily="18" charset="0"/>
              </a:defRPr>
            </a:pPr>
            <a:endParaRPr lang="ru-RU"/>
          </a:p>
        </c:txPr>
        <c:crossAx val="165532800"/>
        <c:crosses val="autoZero"/>
        <c:auto val="1"/>
        <c:lblAlgn val="ctr"/>
        <c:lblOffset val="100"/>
        <c:noMultiLvlLbl val="0"/>
      </c:catAx>
      <c:valAx>
        <c:axId val="16553280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65526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4527518172378E-2"/>
          <c:y val="4.2885016583025022E-2"/>
          <c:w val="0.56115634044428209"/>
          <c:h val="0.679101840195045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Аркуш1!$A$7</c:f>
              <c:strCache>
                <c:ptCount val="1"/>
                <c:pt idx="0">
                  <c:v>Создание благоприятных условий для организации, ведения и развития бизнеса, способствующего созданию новых рабочих мест, развитию реального сектора экономики, пополнению бюджета города Минусинска, обеспечению занятости населения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19098,43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444-483A-BA80-39066F1BD67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19098,43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444-483A-BA80-39066F1BD6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2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Аркуш1!$B$6:$C$6</c:f>
              <c:strCache>
                <c:ptCount val="2"/>
                <c:pt idx="0">
                  <c:v>План 2021 год</c:v>
                </c:pt>
                <c:pt idx="1">
                  <c:v>Исполнение 2021 год</c:v>
                </c:pt>
              </c:strCache>
            </c:strRef>
          </c:cat>
          <c:val>
            <c:numRef>
              <c:f>Аркуш1!$B$7:$C$7</c:f>
              <c:numCache>
                <c:formatCode>0.00</c:formatCode>
                <c:ptCount val="2"/>
                <c:pt idx="0">
                  <c:v>16872.23</c:v>
                </c:pt>
                <c:pt idx="1">
                  <c:v>16872.23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F-4EF7-A97B-2728688EF056}"/>
            </c:ext>
          </c:extLst>
        </c:ser>
        <c:ser>
          <c:idx val="1"/>
          <c:order val="1"/>
          <c:tx>
            <c:strRef>
              <c:f>Аркуш1!$A$8</c:f>
              <c:strCache>
                <c:ptCount val="1"/>
                <c:pt idx="0">
                  <c:v>Средства для реализации мероприятий, предусмотренных муниципальными программами развития субъектов малого и среднего предпринимательства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954,92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444-483A-BA80-39066F1BD67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954,92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444-483A-BA80-39066F1BD6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4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Аркуш1!$B$6:$C$6</c:f>
              <c:strCache>
                <c:ptCount val="2"/>
                <c:pt idx="0">
                  <c:v>План 2021 год</c:v>
                </c:pt>
                <c:pt idx="1">
                  <c:v>Исполнение 2021 год</c:v>
                </c:pt>
              </c:strCache>
            </c:strRef>
          </c:cat>
          <c:val>
            <c:numRef>
              <c:f>Аркуш1!$B$8:$C$8</c:f>
              <c:numCache>
                <c:formatCode>0.00</c:formatCode>
                <c:ptCount val="2"/>
                <c:pt idx="0">
                  <c:v>1375.15</c:v>
                </c:pt>
                <c:pt idx="1">
                  <c:v>1375.15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6F-4EF7-A97B-2728688EF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998996400"/>
        <c:axId val="1999002640"/>
      </c:barChart>
      <c:catAx>
        <c:axId val="199899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6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999002640"/>
        <c:crosses val="autoZero"/>
        <c:auto val="1"/>
        <c:lblAlgn val="ctr"/>
        <c:lblOffset val="100"/>
        <c:noMultiLvlLbl val="0"/>
      </c:catAx>
      <c:valAx>
        <c:axId val="199900264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99899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151609553478711"/>
          <c:y val="6.9225495583137842E-2"/>
          <c:w val="0.37463504525862468"/>
          <c:h val="0.62195363763841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29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30" b="1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9796553217442961E-2"/>
          <c:y val="0.28665282520203506"/>
          <c:w val="0.96040689356511411"/>
          <c:h val="0.63056782331724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Аркуш1!$A$14</c:f>
              <c:strCache>
                <c:ptCount val="1"/>
                <c:pt idx="0">
                  <c:v>Выплата, доставка и пересылка пенсии за выслугу лет лицам, замещавшим должности муниципальной службы согласно решению Минусинского городского Совета депутатов от 24.10.2012 № 5-34р</c:v>
                </c:pt>
              </c:strCache>
            </c:strRef>
          </c:tx>
          <c:spPr>
            <a:gradFill>
              <a:gsLst>
                <a:gs pos="0">
                  <a:srgbClr val="FF00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6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Аркуш1!$B$13:$C$13</c:f>
              <c:strCache>
                <c:ptCount val="2"/>
                <c:pt idx="0">
                  <c:v>План 2021 год</c:v>
                </c:pt>
                <c:pt idx="1">
                  <c:v>Исполнение 2021 год</c:v>
                </c:pt>
              </c:strCache>
            </c:strRef>
          </c:cat>
          <c:val>
            <c:numRef>
              <c:f>Аркуш1!$B$14:$C$14</c:f>
              <c:numCache>
                <c:formatCode>General</c:formatCode>
                <c:ptCount val="2"/>
                <c:pt idx="0">
                  <c:v>2816.35</c:v>
                </c:pt>
                <c:pt idx="1">
                  <c:v>2816.35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F-4DF9-AAA1-6D1F5A429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5545119"/>
        <c:axId val="1785551359"/>
      </c:barChart>
      <c:catAx>
        <c:axId val="1785545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785551359"/>
        <c:crosses val="autoZero"/>
        <c:auto val="1"/>
        <c:lblAlgn val="ctr"/>
        <c:lblOffset val="100"/>
        <c:noMultiLvlLbl val="0"/>
      </c:catAx>
      <c:valAx>
        <c:axId val="178555135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5545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198486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5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763688" y="1700808"/>
            <a:ext cx="7075512" cy="4824536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21 914,79 тыс. рублей, что составляет 100,0 % от уточненной бюджетной росписи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21 914,79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 рублей, в том числе: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в сумме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18 143,51 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100%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09382" cy="9094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Факт исполнения муниципальной программы на 01.01.2022 года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44418155"/>
              </p:ext>
            </p:extLst>
          </p:nvPr>
        </p:nvGraphicFramePr>
        <p:xfrm>
          <a:off x="611560" y="3068638"/>
          <a:ext cx="7848872" cy="3528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932713"/>
              </p:ext>
            </p:extLst>
          </p:nvPr>
        </p:nvGraphicFramePr>
        <p:xfrm>
          <a:off x="491299" y="1487973"/>
          <a:ext cx="8175283" cy="1217302"/>
        </p:xfrm>
        <a:graphic>
          <a:graphicData uri="http://schemas.openxmlformats.org/drawingml/2006/table">
            <a:tbl>
              <a:tblPr/>
              <a:tblGrid>
                <a:gridCol w="4440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2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Администрация </a:t>
                      </a:r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города Минусинка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19 098,43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19 098,43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МКУ «Централизованная бухгалтерия»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2816,35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2816,35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21 914,79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21 914,79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92280" y="1184062"/>
            <a:ext cx="1540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тыс. рублей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92280" y="1193460"/>
            <a:ext cx="1571636" cy="347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" b="1" dirty="0" smtClean="0"/>
              <a:t>тыс. рублей</a:t>
            </a:r>
            <a:endParaRPr lang="ru-RU" sz="1660" b="1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78724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Подпрограмма "Поддержка субъектов малого и среднего предпринимательства"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240361"/>
              </p:ext>
            </p:extLst>
          </p:nvPr>
        </p:nvGraphicFramePr>
        <p:xfrm>
          <a:off x="395536" y="1541248"/>
          <a:ext cx="8496944" cy="491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092280" y="9807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0"/>
            <a:ext cx="8534400" cy="908720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"Повышение качества жизни отдельной категории граждан"</a:t>
            </a:r>
            <a:endParaRPr kumimoji="0" lang="ru-RU" sz="3000" b="1" i="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874041"/>
              </p:ext>
            </p:extLst>
          </p:nvPr>
        </p:nvGraphicFramePr>
        <p:xfrm>
          <a:off x="179512" y="1350060"/>
          <a:ext cx="8712968" cy="4599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1056</TotalTime>
  <Words>109</Words>
  <Application>Microsoft Office PowerPoint</Application>
  <PresentationFormat>Экран (4:3)</PresentationFormat>
  <Paragraphs>35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Calibri</vt:lpstr>
      <vt:lpstr>Century Schoolbook</vt:lpstr>
      <vt:lpstr>Times New Roman</vt:lpstr>
      <vt:lpstr>Wingdings</vt:lpstr>
      <vt:lpstr>Wingdings 2</vt:lpstr>
      <vt:lpstr>Эркер</vt:lpstr>
      <vt:lpstr>Муниципальная программа «Социально – экономическая поддержка интересов  населения города Минусинска»</vt:lpstr>
      <vt:lpstr>Факт исполнения муниципальной программы на 01.01.2022 года</vt:lpstr>
      <vt:lpstr>Подпрограмма "Поддержка субъектов малого и среднего предпринимательства"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Intel</cp:lastModifiedBy>
  <cp:revision>55</cp:revision>
  <dcterms:created xsi:type="dcterms:W3CDTF">2016-04-08T05:14:21Z</dcterms:created>
  <dcterms:modified xsi:type="dcterms:W3CDTF">2022-01-25T07:28:37Z</dcterms:modified>
</cp:coreProperties>
</file>