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1" d="100"/>
          <a:sy n="101" d="100"/>
        </p:scale>
        <p:origin x="-12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88;&#1077;&#1096;&#1077;&#1085;&#1080;&#1077;\&#1082;&#1086;&#1088;&#1088;&#1077;&#1082;&#1090;&#1080;&#1088;&#1086;&#1074;&#1082;&#1072;%206\&#1082;%20&#1088;&#1077;&#1096;&#1077;&#1085;&#1080;&#1102;%202022-2024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88;&#1077;&#1096;&#1077;&#1085;&#1080;&#1077;\&#1082;&#1086;&#1088;&#1088;&#1077;&#1082;&#1090;&#1080;&#1088;&#1086;&#1074;&#1082;&#1072;%206\&#1082;%20&#1088;&#1077;&#1096;&#1077;&#1085;&#1080;&#1102;%202022-202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2022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1400" b="1"/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'!$M$12,'Доходы '!$M$35,'Доходы '!$M$45)</c:f>
              <c:numCache>
                <c:formatCode>#,##0.00</c:formatCode>
                <c:ptCount val="3"/>
                <c:pt idx="0">
                  <c:v>628258.9</c:v>
                </c:pt>
                <c:pt idx="1">
                  <c:v>79163.330000000016</c:v>
                </c:pt>
                <c:pt idx="2">
                  <c:v>3658137.4699999997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spPr>
        <a:solidFill>
          <a:schemeClr val="bg1"/>
        </a:solidFill>
      </c:sp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2022 год  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0661309781860301E-4"/>
          <c:y val="1.288299315949021E-2"/>
          <c:w val="0.53895759188872194"/>
          <c:h val="0.76145706032663041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  <c:spPr>
                <a:solidFill>
                  <a:schemeClr val="bg1"/>
                </a:solidFill>
              </c:spPr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(расходы!$F$3,расходы!$F$5,расходы!$F$6,расходы!$F$7,расходы!$F$9)</c:f>
              <c:numCache>
                <c:formatCode>#,##0.00</c:formatCode>
                <c:ptCount val="5"/>
                <c:pt idx="0">
                  <c:v>492415.65</c:v>
                </c:pt>
                <c:pt idx="1">
                  <c:v>7394.01</c:v>
                </c:pt>
                <c:pt idx="2">
                  <c:v>632991.57999999996</c:v>
                </c:pt>
                <c:pt idx="3">
                  <c:v>802828.74</c:v>
                </c:pt>
                <c:pt idx="4">
                  <c:v>2523879.63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2.3792499689139369E-2"/>
          <c:y val="0.52110179913148791"/>
          <c:w val="0.53233212685802234"/>
          <c:h val="0.46334376514720449"/>
        </c:manualLayout>
      </c:layout>
      <c:spPr>
        <a:solidFill>
          <a:schemeClr val="bg1"/>
        </a:solidFill>
        <a:effectLst>
          <a:softEdge rad="63500"/>
        </a:effectLst>
      </c:sp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2022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2022 год и плановом периоде 2023-2024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2022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2022 год и плановом периоде 2023-2024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7506" y="3933056"/>
          <a:ext cx="8784972" cy="1649464"/>
        </p:xfrm>
        <a:graphic>
          <a:graphicData uri="http://schemas.openxmlformats.org/drawingml/2006/table">
            <a:tbl>
              <a:tblPr/>
              <a:tblGrid>
                <a:gridCol w="1569996"/>
                <a:gridCol w="1162496"/>
                <a:gridCol w="1162496"/>
                <a:gridCol w="1222496"/>
                <a:gridCol w="1222496"/>
                <a:gridCol w="1222496"/>
                <a:gridCol w="1222496"/>
              </a:tblGrid>
              <a:tr h="7194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(план)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(факт)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2024 год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172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3 164 125,57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3 057 744,22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9 494 229,09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latin typeface="Arial"/>
                        </a:rPr>
                        <a:t>4 365 559,70</a:t>
                      </a:r>
                    </a:p>
                  </a:txBody>
                  <a:tcPr marL="5213" marR="5213" marT="5213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latin typeface="Arial"/>
                        </a:rPr>
                        <a:t>2 784 770,90</a:t>
                      </a:r>
                    </a:p>
                  </a:txBody>
                  <a:tcPr marL="5213" marR="5213" marT="5213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latin typeface="Arial"/>
                        </a:rPr>
                        <a:t>2 343 898,49</a:t>
                      </a:r>
                    </a:p>
                  </a:txBody>
                  <a:tcPr marL="5213" marR="5213" marT="5213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1720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3 182 395,02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3 029 071,67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9 618 831,96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4 477 881,44</a:t>
                      </a:r>
                    </a:p>
                  </a:txBody>
                  <a:tcPr marL="5213" marR="5213" marT="5213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latin typeface="Arial"/>
                        </a:rPr>
                        <a:t>2 797 052,03</a:t>
                      </a:r>
                    </a:p>
                  </a:txBody>
                  <a:tcPr marL="5213" marR="5213" marT="5213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500" b="1" i="0" u="none" strike="noStrike" dirty="0">
                          <a:latin typeface="Arial"/>
                        </a:rPr>
                        <a:t>2 343 898,49</a:t>
                      </a:r>
                    </a:p>
                  </a:txBody>
                  <a:tcPr marL="5213" marR="5213" marT="5213" marB="0" anchor="b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336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-18 269,45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28 672,55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-124 602,87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-112 321,74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-12 281,13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692696"/>
          <a:ext cx="5544616" cy="5920740"/>
        </p:xfrm>
        <a:graphic>
          <a:graphicData uri="http://schemas.openxmlformats.org/drawingml/2006/table">
            <a:tbl>
              <a:tblPr/>
              <a:tblGrid>
                <a:gridCol w="3145404"/>
                <a:gridCol w="820540"/>
                <a:gridCol w="820540"/>
                <a:gridCol w="758132"/>
              </a:tblGrid>
              <a:tr h="19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50" b="0" i="0" u="none" strike="noStrike">
                          <a:latin typeface="Times New Roman"/>
                        </a:rPr>
                      </a:br>
                      <a:r>
                        <a:rPr lang="ru-RU" sz="1050" b="0" i="0" u="none" strike="noStrike">
                          <a:latin typeface="Times New Roman"/>
                        </a:rPr>
                        <a:t>2021 год (план)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50" b="0" i="0" u="none" strike="noStrike">
                          <a:latin typeface="Times New Roman"/>
                        </a:rPr>
                      </a:br>
                      <a:r>
                        <a:rPr lang="ru-RU" sz="1050" b="0" i="0" u="none" strike="noStrike">
                          <a:latin typeface="Times New Roman"/>
                        </a:rPr>
                        <a:t>2021 год (факт)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50" b="0" i="0" u="none" strike="noStrike">
                          <a:latin typeface="Times New Roman"/>
                        </a:rPr>
                      </a:br>
                      <a:r>
                        <a:rPr lang="ru-RU" sz="1050" b="0" i="0" u="none" strike="noStrike"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1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595 745,84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598 872,40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707 422,23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513 124,04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513 938,46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628 258,90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10 098,00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10 340,24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7 950,32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2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300 007,90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295 383,47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58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24 564,85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077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123 043,75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129 449,99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133 324,50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1016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40 471,10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38 633,32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15 385,00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15 549,90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2747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ЗАДОЛЖЕННОСТЬ И ПЕРЕРАСЧЕТЫ ПО ОТМЕНЕННЫМ НАЛОГАМ, СБОРАМ И ИНЫМ ОБЯЗАТЕЛЬНЫМ ПЛАТЕЖАМ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16,69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 dirty="0">
                          <a:latin typeface="Times New Roman"/>
                        </a:rPr>
                        <a:t>16,69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82 621,80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84 933,94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79 163,33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3869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64 101,41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65 486,01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57 911,40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633,20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627,56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3869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2 305,94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2 466,06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10 429,10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26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6 925,65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6 832,63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4 763,60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591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8 580,00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9 481,38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5 222,70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22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75,60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40,30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69,63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6892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2 568 379,73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2 458 871,81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3 658 137,47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448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494 995,80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494 995,80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 dirty="0">
                          <a:latin typeface="Times New Roman"/>
                        </a:rPr>
                        <a:t>582 119,30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28530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947 254,65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840 010,10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 dirty="0">
                          <a:latin typeface="Times New Roman"/>
                        </a:rPr>
                        <a:t>1 812 328,08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1 079 859,28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1 077 948,75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1 204 328,87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49 115,30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48 762,46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 dirty="0">
                          <a:latin typeface="Times New Roman"/>
                        </a:rPr>
                        <a:t>77 734,15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34651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16289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1" i="0" u="none" strike="noStrike" dirty="0"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04048"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3 164 125,57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>
                          <a:latin typeface="Times New Roman"/>
                        </a:rPr>
                        <a:t>3 057 744,22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50" b="1" i="0" u="none" strike="noStrike" dirty="0">
                          <a:latin typeface="Times New Roman"/>
                        </a:rPr>
                        <a:t>4 365 559,70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5292080" y="260648"/>
          <a:ext cx="4032448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377430" y="188640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139952" y="548680"/>
          <a:ext cx="4860033" cy="3759882"/>
        </p:xfrm>
        <a:graphic>
          <a:graphicData uri="http://schemas.openxmlformats.org/drawingml/2006/table">
            <a:tbl>
              <a:tblPr/>
              <a:tblGrid>
                <a:gridCol w="2516400"/>
                <a:gridCol w="790907"/>
                <a:gridCol w="826827"/>
                <a:gridCol w="725899"/>
              </a:tblGrid>
              <a:tr h="3205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 (план)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 (факт)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02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3 182 395,02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3 029 071,65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4 477 881,44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02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252 137,70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182 118,59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492 415,65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7963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413,80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381,49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455,03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959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7 731,46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7 620,57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7 394,01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733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361 429,81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349 352,11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>
                          <a:latin typeface="Times New Roman"/>
                        </a:rPr>
                        <a:t>632 991,58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936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408 879,51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391 666,56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802 828,74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4509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16 459,00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1 777,27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17 914,78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6243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latin typeface="Times New Roman"/>
                        </a:rPr>
                        <a:t>2 135 328,84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>
                          <a:latin typeface="Times New Roman"/>
                        </a:rPr>
                        <a:t>2 096 140,16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1" i="0" u="none" strike="noStrike" dirty="0">
                          <a:latin typeface="Times New Roman"/>
                        </a:rPr>
                        <a:t>2 523 879,63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8853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1 631 347,00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1 626 243,00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1 773 337,49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025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267 896,47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257 080,69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345 342,86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025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195,76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681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149 069,65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125 941,60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184 537,83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8853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86 973,27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86 832,42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220 465,69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739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50" b="0" i="0" u="none" strike="noStrike" dirty="0">
                          <a:latin typeface="Times New Roman"/>
                        </a:rPr>
                        <a:t>2,01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0"/>
          <a:ext cx="7439025" cy="6453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1560" y="4005064"/>
          <a:ext cx="7704856" cy="1785971"/>
        </p:xfrm>
        <a:graphic>
          <a:graphicData uri="http://schemas.openxmlformats.org/drawingml/2006/table">
            <a:tbl>
              <a:tblPr/>
              <a:tblGrid>
                <a:gridCol w="530227"/>
                <a:gridCol w="1781230"/>
                <a:gridCol w="1019029"/>
                <a:gridCol w="1019029"/>
                <a:gridCol w="1118447"/>
                <a:gridCol w="1118447"/>
                <a:gridCol w="1118447"/>
              </a:tblGrid>
              <a:tr h="4663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п/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 (план)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 (факт)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2024 год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494 995,80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494 995,80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582 119,30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348 040,20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latin typeface="Times New Roman"/>
                        </a:rPr>
                        <a:t>348 040,20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49 115,30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48 762,46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77 734,15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47 332,20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latin typeface="Times New Roman"/>
                        </a:rPr>
                        <a:t>47 452,20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947 254,65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840 010,10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1 812 328,08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520 444,24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latin typeface="Times New Roman"/>
                        </a:rPr>
                        <a:t>199 059,64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1 079 859,28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1 077 948,75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1 204 328,87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1 087 148,30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latin typeface="Times New Roman"/>
                        </a:rPr>
                        <a:t>1 025 783,70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4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2 571 225,03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2 461 717,11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3 676 510,40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2 002 964,94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1 620 335,74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2009</TotalTime>
  <Words>669</Words>
  <Application>Microsoft Office PowerPoint</Application>
  <PresentationFormat>Экран (4:3)</PresentationFormat>
  <Paragraphs>251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249</cp:revision>
  <dcterms:modified xsi:type="dcterms:W3CDTF">2022-11-16T10:10:43Z</dcterms:modified>
</cp:coreProperties>
</file>