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6" d="100"/>
          <a:sy n="96" d="100"/>
        </p:scale>
        <p:origin x="203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'[Доходы налог+неналог на 01.04.20.xls]Лист1'!$F$27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01.04.20.xls]Лист1'!$G$27:$I$27</c:f>
              <c:numCache>
                <c:formatCode>#,##0.00</c:formatCode>
                <c:ptCount val="3"/>
                <c:pt idx="0">
                  <c:v>6017.6</c:v>
                </c:pt>
                <c:pt idx="1">
                  <c:v>1139</c:v>
                </c:pt>
                <c:pt idx="2">
                  <c:v>3677.8599999999997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F6-4689-B3BF-789330FB3A7C}"/>
            </c:ext>
          </c:extLst>
        </c:ser>
        <c:ser>
          <c:idx val="1"/>
          <c:order val="1"/>
          <c:tx>
            <c:strRef>
              <c:f>'[Доходы налог+неналог на 01.04.20.xls]Лист1'!$F$28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01.04.20.xls]Лист1'!$G$28:$I$28</c:f>
              <c:numCache>
                <c:formatCode>#,##0.00</c:formatCode>
                <c:ptCount val="3"/>
                <c:pt idx="0">
                  <c:v>270015.64</c:v>
                </c:pt>
                <c:pt idx="1">
                  <c:v>53190</c:v>
                </c:pt>
                <c:pt idx="2">
                  <c:v>59003.12999999999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F6-4689-B3BF-789330FB3A7C}"/>
            </c:ext>
          </c:extLst>
        </c:ser>
        <c:ser>
          <c:idx val="2"/>
          <c:order val="2"/>
          <c:tx>
            <c:strRef>
              <c:f>'[Доходы налог+неналог на 01.04.20.xls]Лист1'!$F$29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01.04.20.xls]Лист1'!$G$29:$I$29</c:f>
              <c:numCache>
                <c:formatCode>#,##0.00</c:formatCode>
                <c:ptCount val="3"/>
                <c:pt idx="0">
                  <c:v>34616.199999999997</c:v>
                </c:pt>
                <c:pt idx="1">
                  <c:v>7605.4</c:v>
                </c:pt>
                <c:pt idx="2">
                  <c:v>8556.83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F6-4689-B3BF-789330FB3A7C}"/>
            </c:ext>
          </c:extLst>
        </c:ser>
        <c:ser>
          <c:idx val="3"/>
          <c:order val="3"/>
          <c:tx>
            <c:strRef>
              <c:f>'[Доходы налог+неналог на 01.04.20.xls]Лист1'!$F$30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01.04.20.xls]Лист1'!$G$30:$I$30</c:f>
              <c:numCache>
                <c:formatCode>#,##0.00</c:formatCode>
                <c:ptCount val="3"/>
                <c:pt idx="0">
                  <c:v>36295.599999999999</c:v>
                </c:pt>
                <c:pt idx="1">
                  <c:v>3861.09</c:v>
                </c:pt>
                <c:pt idx="2">
                  <c:v>4251.03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F6-4689-B3BF-789330FB3A7C}"/>
            </c:ext>
          </c:extLst>
        </c:ser>
        <c:ser>
          <c:idx val="4"/>
          <c:order val="4"/>
          <c:tx>
            <c:strRef>
              <c:f>'[Доходы налог+неналог на 01.04.20.xls]Лист1'!$F$31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01.04.20.xls]Лист1'!$G$31:$I$31</c:f>
              <c:numCache>
                <c:formatCode>#,##0.00</c:formatCode>
                <c:ptCount val="3"/>
                <c:pt idx="0">
                  <c:v>14814.9</c:v>
                </c:pt>
                <c:pt idx="1">
                  <c:v>2517</c:v>
                </c:pt>
                <c:pt idx="2">
                  <c:v>3442.6400000000008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FF6-4689-B3BF-789330FB3A7C}"/>
            </c:ext>
          </c:extLst>
        </c:ser>
        <c:ser>
          <c:idx val="5"/>
          <c:order val="5"/>
          <c:tx>
            <c:strRef>
              <c:f>'[Доходы налог+неналог на 01.04.20.xls]Лист1'!$F$32</c:f>
              <c:strCache>
                <c:ptCount val="1"/>
                <c:pt idx="0">
                  <c:v>Налоги на товары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01.04.20.xls]Лист1'!$G$32:$I$32</c:f>
              <c:numCache>
                <c:formatCode>#,##0.00</c:formatCode>
                <c:ptCount val="3"/>
                <c:pt idx="0">
                  <c:v>23712</c:v>
                </c:pt>
                <c:pt idx="1">
                  <c:v>5618.2</c:v>
                </c:pt>
                <c:pt idx="2">
                  <c:v>5160.4600000000009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FF6-4689-B3BF-789330FB3A7C}"/>
            </c:ext>
          </c:extLst>
        </c:ser>
        <c:ser>
          <c:idx val="6"/>
          <c:order val="6"/>
          <c:tx>
            <c:strRef>
              <c:f>'[Доходы налог+неналог на 01.04.20.xls]Лист1'!$F$33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01.04.20.xls]Лист1'!$G$33:$I$33</c:f>
              <c:numCache>
                <c:formatCode>#,##0.00</c:formatCode>
                <c:ptCount val="3"/>
                <c:pt idx="0">
                  <c:v>50872.7</c:v>
                </c:pt>
                <c:pt idx="1">
                  <c:v>10064.439999999999</c:v>
                </c:pt>
                <c:pt idx="2">
                  <c:v>10024.289999999999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FF6-4689-B3BF-789330FB3A7C}"/>
            </c:ext>
          </c:extLst>
        </c:ser>
        <c:ser>
          <c:idx val="7"/>
          <c:order val="7"/>
          <c:tx>
            <c:strRef>
              <c:f>'[Доходы налог+неналог на 01.04.20.xls]Лист1'!$F$34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01.04.20.xls]Лист1'!$G$34:$I$34</c:f>
              <c:numCache>
                <c:formatCode>#,##0.00</c:formatCode>
                <c:ptCount val="3"/>
                <c:pt idx="0">
                  <c:v>515</c:v>
                </c:pt>
                <c:pt idx="1">
                  <c:v>234.11</c:v>
                </c:pt>
                <c:pt idx="2">
                  <c:v>160.92000000000002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FF6-4689-B3BF-789330FB3A7C}"/>
            </c:ext>
          </c:extLst>
        </c:ser>
        <c:ser>
          <c:idx val="8"/>
          <c:order val="8"/>
          <c:tx>
            <c:strRef>
              <c:f>'[Доходы налог+неналог на 01.04.20.xls]Лист1'!$F$35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01.04.20.xls]Лист1'!$G$35:$I$35</c:f>
              <c:numCache>
                <c:formatCode>#,##0.00</c:formatCode>
                <c:ptCount val="3"/>
                <c:pt idx="0">
                  <c:v>1829.19</c:v>
                </c:pt>
                <c:pt idx="1">
                  <c:v>401.03999999999996</c:v>
                </c:pt>
                <c:pt idx="2">
                  <c:v>1211.29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FF6-4689-B3BF-789330FB3A7C}"/>
            </c:ext>
          </c:extLst>
        </c:ser>
        <c:ser>
          <c:idx val="9"/>
          <c:order val="9"/>
          <c:tx>
            <c:strRef>
              <c:f>'[Доходы налог+неналог на 01.04.20.xls]Лист1'!$F$36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01.04.20.xls]Лист1'!$G$36:$I$36</c:f>
              <c:numCache>
                <c:formatCode>#,##0.00</c:formatCode>
                <c:ptCount val="3"/>
                <c:pt idx="0">
                  <c:v>1497.5</c:v>
                </c:pt>
                <c:pt idx="1">
                  <c:v>256.60000000000002</c:v>
                </c:pt>
                <c:pt idx="2">
                  <c:v>737.83000000000015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BFF6-4689-B3BF-789330FB3A7C}"/>
            </c:ext>
          </c:extLst>
        </c:ser>
        <c:ser>
          <c:idx val="10"/>
          <c:order val="10"/>
          <c:tx>
            <c:strRef>
              <c:f>'[Доходы налог+неналог на 01.04.20.xls]Лист1'!$F$37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01.04.20.xls]Лист1'!$G$37:$I$37</c:f>
              <c:numCache>
                <c:formatCode>#,##0.00</c:formatCode>
                <c:ptCount val="3"/>
                <c:pt idx="0">
                  <c:v>1972.8</c:v>
                </c:pt>
                <c:pt idx="1">
                  <c:v>434.9</c:v>
                </c:pt>
                <c:pt idx="2">
                  <c:v>1039.92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FF6-4689-B3BF-789330FB3A7C}"/>
            </c:ext>
          </c:extLst>
        </c:ser>
        <c:ser>
          <c:idx val="11"/>
          <c:order val="11"/>
          <c:tx>
            <c:strRef>
              <c:f>'[Доходы налог+неналог на 01.04.20.xls]Лист1'!$F$38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01.04.20.xls]Лист1'!$G$38:$I$38</c:f>
              <c:numCache>
                <c:formatCode>#,##0.00</c:formatCode>
                <c:ptCount val="3"/>
                <c:pt idx="0">
                  <c:v>160.35</c:v>
                </c:pt>
                <c:pt idx="1">
                  <c:v>0</c:v>
                </c:pt>
                <c:pt idx="2">
                  <c:v>-74.389999999999986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FF6-4689-B3BF-789330FB3A7C}"/>
            </c:ext>
          </c:extLst>
        </c:ser>
        <c:ser>
          <c:idx val="12"/>
          <c:order val="12"/>
          <c:tx>
            <c:strRef>
              <c:f>'[Доходы налог+неналог на 01.04.20.xls]Лист1'!$F$39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01.04.20.xls]Лист1'!$G$39:$I$39</c:f>
              <c:numCache>
                <c:formatCode>#,##0.00</c:formatCode>
                <c:ptCount val="3"/>
                <c:pt idx="0">
                  <c:v>473017.89</c:v>
                </c:pt>
                <c:pt idx="1">
                  <c:v>110895</c:v>
                </c:pt>
                <c:pt idx="2">
                  <c:v>110895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FF6-4689-B3BF-789330FB3A7C}"/>
            </c:ext>
          </c:extLst>
        </c:ser>
        <c:ser>
          <c:idx val="13"/>
          <c:order val="13"/>
          <c:tx>
            <c:strRef>
              <c:f>'[Доходы налог+неналог на 01.04.20.xls]Лист1'!$F$40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01.04.20.xls]Лист1'!$G$40:$I$40</c:f>
              <c:numCache>
                <c:formatCode>#,##0.00</c:formatCode>
                <c:ptCount val="3"/>
                <c:pt idx="0">
                  <c:v>301018.83999999997</c:v>
                </c:pt>
                <c:pt idx="1">
                  <c:v>7953.66</c:v>
                </c:pt>
                <c:pt idx="2">
                  <c:v>7953.67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BFF6-4689-B3BF-789330FB3A7C}"/>
            </c:ext>
          </c:extLst>
        </c:ser>
        <c:ser>
          <c:idx val="14"/>
          <c:order val="14"/>
          <c:tx>
            <c:strRef>
              <c:f>'[Доходы налог+неналог на 01.04.20.xls]Лист1'!$F$41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01.04.20.xls]Лист1'!$G$41:$I$41</c:f>
              <c:numCache>
                <c:formatCode>#,##0.00</c:formatCode>
                <c:ptCount val="3"/>
                <c:pt idx="0">
                  <c:v>997647.75999999989</c:v>
                </c:pt>
                <c:pt idx="1">
                  <c:v>175985.09</c:v>
                </c:pt>
                <c:pt idx="2">
                  <c:v>175985.1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FF6-4689-B3BF-789330FB3A7C}"/>
            </c:ext>
          </c:extLst>
        </c:ser>
        <c:ser>
          <c:idx val="15"/>
          <c:order val="15"/>
          <c:tx>
            <c:strRef>
              <c:f>'[Доходы налог+неналог на 01.04.20.xls]Лист1'!$F$43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01.04.20.xls]Лист1'!$G$43:$I$43</c:f>
              <c:numCache>
                <c:formatCode>#,##0.00</c:formatCode>
                <c:ptCount val="3"/>
                <c:pt idx="0">
                  <c:v>1288.69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BFF6-4689-B3BF-789330FB3A7C}"/>
            </c:ext>
          </c:extLst>
        </c:ser>
        <c:ser>
          <c:idx val="16"/>
          <c:order val="16"/>
          <c:tx>
            <c:strRef>
              <c:f>'[Доходы налог+неналог на 01.04.20.xls]Лист1'!$F$44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invertIfNegative val="0"/>
          <c:cat>
            <c:strRef>
              <c:f>'[Доходы налог+неналог на 01.04.20.xls]Лист1'!$G$26:$I$26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3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'[Доходы налог+неналог на 01.04.20.xls]Лист1'!$G$44:$I$44</c:f>
              <c:numCache>
                <c:formatCode>#,##0.00</c:formatCode>
                <c:ptCount val="3"/>
                <c:pt idx="0">
                  <c:v>-2269.1999999999998</c:v>
                </c:pt>
                <c:pt idx="1">
                  <c:v>-2269.1999999999998</c:v>
                </c:pt>
                <c:pt idx="2">
                  <c:v>-2672.1899999999996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FF6-4689-B3BF-789330FB3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01365088"/>
        <c:axId val="1"/>
        <c:axId val="0"/>
      </c:bar3DChart>
      <c:catAx>
        <c:axId val="501365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0136508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'[для сайта на 01.04.2020.xls]расходы'!$A$19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invertIfNegative val="0"/>
          <c:cat>
            <c:strRef>
              <c:f>'[для сайта на 01.04.2020.xls]расходы'!$B$18:$C$18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01.04.2020.xls]расходы'!$B$19:$C$19</c:f>
              <c:numCache>
                <c:formatCode>#\ ##0.0</c:formatCode>
                <c:ptCount val="2"/>
                <c:pt idx="0">
                  <c:v>1116106</c:v>
                </c:pt>
                <c:pt idx="1">
                  <c:v>22705.7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B6-463B-BCD5-91C93AB42939}"/>
            </c:ext>
          </c:extLst>
        </c:ser>
        <c:ser>
          <c:idx val="1"/>
          <c:order val="1"/>
          <c:tx>
            <c:strRef>
              <c:f>'[для сайта на 01.04.2020.xls]расходы'!$A$20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invertIfNegative val="0"/>
          <c:cat>
            <c:strRef>
              <c:f>'[для сайта на 01.04.2020.xls]расходы'!$B$18:$C$18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01.04.2020.xls]расходы'!$B$20:$C$20</c:f>
              <c:numCache>
                <c:formatCode>#\ ##0.0</c:formatCode>
                <c:ptCount val="2"/>
                <c:pt idx="0">
                  <c:v>377.1</c:v>
                </c:pt>
                <c:pt idx="1">
                  <c:v>53.1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B6-463B-BCD5-91C93AB42939}"/>
            </c:ext>
          </c:extLst>
        </c:ser>
        <c:ser>
          <c:idx val="2"/>
          <c:order val="2"/>
          <c:tx>
            <c:strRef>
              <c:f>'[для сайта на 01.04.2020.xls]расходы'!$A$21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invertIfNegative val="0"/>
          <c:cat>
            <c:strRef>
              <c:f>'[для сайта на 01.04.2020.xls]расходы'!$B$18:$C$18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01.04.2020.xls]расходы'!$B$21:$C$21</c:f>
              <c:numCache>
                <c:formatCode>#\ ##0.0</c:formatCode>
                <c:ptCount val="2"/>
                <c:pt idx="0">
                  <c:v>4565.5</c:v>
                </c:pt>
                <c:pt idx="1">
                  <c:v>707.5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B6-463B-BCD5-91C93AB42939}"/>
            </c:ext>
          </c:extLst>
        </c:ser>
        <c:ser>
          <c:idx val="3"/>
          <c:order val="3"/>
          <c:tx>
            <c:strRef>
              <c:f>'[для сайта на 01.04.2020.xls]расходы'!$A$22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invertIfNegative val="0"/>
          <c:cat>
            <c:strRef>
              <c:f>'[для сайта на 01.04.2020.xls]расходы'!$B$18:$C$18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01.04.2020.xls]расходы'!$B$22:$C$22</c:f>
              <c:numCache>
                <c:formatCode>#\ ##0.0</c:formatCode>
                <c:ptCount val="2"/>
                <c:pt idx="0">
                  <c:v>178072.9</c:v>
                </c:pt>
                <c:pt idx="1">
                  <c:v>9968.6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B6-463B-BCD5-91C93AB42939}"/>
            </c:ext>
          </c:extLst>
        </c:ser>
        <c:ser>
          <c:idx val="4"/>
          <c:order val="4"/>
          <c:tx>
            <c:strRef>
              <c:f>'[для сайта на 01.04.2020.xls]расходы'!$A$23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invertIfNegative val="0"/>
          <c:cat>
            <c:strRef>
              <c:f>'[для сайта на 01.04.2020.xls]расходы'!$B$18:$C$18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01.04.2020.xls]расходы'!$B$23:$C$23</c:f>
              <c:numCache>
                <c:formatCode>#\ ##0.0</c:formatCode>
                <c:ptCount val="2"/>
                <c:pt idx="0">
                  <c:v>169362.4</c:v>
                </c:pt>
                <c:pt idx="1">
                  <c:v>9818.2000000000007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B6-463B-BCD5-91C93AB42939}"/>
            </c:ext>
          </c:extLst>
        </c:ser>
        <c:ser>
          <c:idx val="5"/>
          <c:order val="5"/>
          <c:tx>
            <c:strRef>
              <c:f>'[для сайта на 01.04.2020.xls]расходы'!$A$24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invertIfNegative val="0"/>
          <c:cat>
            <c:strRef>
              <c:f>'[для сайта на 01.04.2020.xls]расходы'!$B$18:$C$18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01.04.2020.xls]расходы'!$B$24:$C$24</c:f>
            </c:numRef>
          </c:val>
          <c:extLst>
            <c:ext xmlns:c16="http://schemas.microsoft.com/office/drawing/2014/chart" uri="{C3380CC4-5D6E-409C-BE32-E72D297353CC}">
              <c16:uniqueId val="{00000005-1FB6-463B-BCD5-91C93AB42939}"/>
            </c:ext>
          </c:extLst>
        </c:ser>
        <c:ser>
          <c:idx val="6"/>
          <c:order val="6"/>
          <c:tx>
            <c:strRef>
              <c:f>'[для сайта на 01.04.2020.xls]расходы'!$A$25</c:f>
              <c:strCache>
                <c:ptCount val="1"/>
                <c:pt idx="0">
                  <c:v>Образование</c:v>
                </c:pt>
              </c:strCache>
            </c:strRef>
          </c:tx>
          <c:invertIfNegative val="0"/>
          <c:cat>
            <c:strRef>
              <c:f>'[для сайта на 01.04.2020.xls]расходы'!$B$18:$C$18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01.04.2020.xls]расходы'!$B$25:$C$25</c:f>
              <c:numCache>
                <c:formatCode>#\ ##0.0</c:formatCode>
                <c:ptCount val="2"/>
                <c:pt idx="0">
                  <c:v>1466512.6</c:v>
                </c:pt>
                <c:pt idx="1">
                  <c:v>277371.5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FB6-463B-BCD5-91C93AB42939}"/>
            </c:ext>
          </c:extLst>
        </c:ser>
        <c:ser>
          <c:idx val="7"/>
          <c:order val="7"/>
          <c:tx>
            <c:strRef>
              <c:f>'[для сайта на 01.04.2020.xls]расходы'!$A$26</c:f>
              <c:strCache>
                <c:ptCount val="1"/>
                <c:pt idx="0">
                  <c:v>Культура</c:v>
                </c:pt>
              </c:strCache>
            </c:strRef>
          </c:tx>
          <c:invertIfNegative val="0"/>
          <c:cat>
            <c:strRef>
              <c:f>'[для сайта на 01.04.2020.xls]расходы'!$B$18:$C$18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01.04.2020.xls]расходы'!$B$26:$C$26</c:f>
              <c:numCache>
                <c:formatCode>#\ ##0.0</c:formatCode>
                <c:ptCount val="2"/>
                <c:pt idx="0">
                  <c:v>121229.8</c:v>
                </c:pt>
                <c:pt idx="1">
                  <c:v>30671.4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FB6-463B-BCD5-91C93AB42939}"/>
            </c:ext>
          </c:extLst>
        </c:ser>
        <c:ser>
          <c:idx val="8"/>
          <c:order val="8"/>
          <c:tx>
            <c:strRef>
              <c:f>'[для сайта на 01.04.2020.xls]расходы'!$A$27</c:f>
              <c:strCache>
                <c:ptCount val="1"/>
                <c:pt idx="0">
                  <c:v>Здравоохранение </c:v>
                </c:pt>
              </c:strCache>
            </c:strRef>
          </c:tx>
          <c:invertIfNegative val="0"/>
          <c:cat>
            <c:strRef>
              <c:f>'[для сайта на 01.04.2020.xls]расходы'!$B$18:$C$18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01.04.2020.xls]расходы'!$B$27:$C$27</c:f>
              <c:numCache>
                <c:formatCode>#\ ##0.0</c:formatCode>
                <c:ptCount val="2"/>
                <c:pt idx="0">
                  <c:v>42.5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FB6-463B-BCD5-91C93AB42939}"/>
            </c:ext>
          </c:extLst>
        </c:ser>
        <c:ser>
          <c:idx val="9"/>
          <c:order val="9"/>
          <c:tx>
            <c:strRef>
              <c:f>'[для сайта на 01.04.2020.xls]расходы'!$A$28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invertIfNegative val="0"/>
          <c:cat>
            <c:strRef>
              <c:f>'[для сайта на 01.04.2020.xls]расходы'!$B$18:$C$18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01.04.2020.xls]расходы'!$B$28:$C$28</c:f>
              <c:numCache>
                <c:formatCode>#\ ##0.0</c:formatCode>
                <c:ptCount val="2"/>
                <c:pt idx="0">
                  <c:v>125242.4</c:v>
                </c:pt>
                <c:pt idx="1">
                  <c:v>9412.2999999999993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FB6-463B-BCD5-91C93AB42939}"/>
            </c:ext>
          </c:extLst>
        </c:ser>
        <c:ser>
          <c:idx val="10"/>
          <c:order val="10"/>
          <c:tx>
            <c:strRef>
              <c:f>'[для сайта на 01.04.2020.xls]расходы'!$A$29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invertIfNegative val="0"/>
          <c:cat>
            <c:strRef>
              <c:f>'[для сайта на 01.04.2020.xls]расходы'!$B$18:$C$18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01.04.2020.xls]расходы'!$B$29:$C$29</c:f>
              <c:numCache>
                <c:formatCode>#\ ##0.0</c:formatCode>
                <c:ptCount val="2"/>
                <c:pt idx="0">
                  <c:v>67141.5</c:v>
                </c:pt>
                <c:pt idx="1">
                  <c:v>15944.5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FB6-463B-BCD5-91C93AB42939}"/>
            </c:ext>
          </c:extLst>
        </c:ser>
        <c:ser>
          <c:idx val="11"/>
          <c:order val="11"/>
          <c:tx>
            <c:strRef>
              <c:f>'[для сайта на 01.04.2020.xls]расходы'!$A$30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invertIfNegative val="0"/>
          <c:cat>
            <c:strRef>
              <c:f>'[для сайта на 01.04.2020.xls]расходы'!$B$18:$C$18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'[для сайта на 01.04.2020.xls]расходы'!$B$30:$C$30</c:f>
              <c:numCache>
                <c:formatCode>#\ ##0.0</c:formatCode>
                <c:ptCount val="2"/>
                <c:pt idx="0">
                  <c:v>200</c:v>
                </c:pt>
                <c:pt idx="1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1FB6-463B-BCD5-91C93AB429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94768400"/>
        <c:axId val="1"/>
        <c:axId val="0"/>
      </c:bar3DChart>
      <c:catAx>
        <c:axId val="494768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/>
        <c:numFmt formatCode="#\ ##0.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947684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МАРТ 2020 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</dgm:pt>
  </dgm:ptLst>
  <dgm:cxnLst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5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marL="0" lvl="0" indent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МАРТ 2020 год</a:t>
          </a:r>
        </a:p>
      </dsp:txBody>
      <dsp:txXfrm>
        <a:off x="73507" y="73507"/>
        <a:ext cx="7582521" cy="1358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4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17418" y="17610"/>
        <a:ext cx="1589158" cy="3219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14.04.2020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29148632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671426"/>
              </p:ext>
            </p:extLst>
          </p:nvPr>
        </p:nvGraphicFramePr>
        <p:xfrm>
          <a:off x="827584" y="2851205"/>
          <a:ext cx="7416823" cy="2377996"/>
        </p:xfrm>
        <a:graphic>
          <a:graphicData uri="http://schemas.openxmlformats.org/drawingml/2006/table">
            <a:tbl>
              <a:tblPr/>
              <a:tblGrid>
                <a:gridCol w="2073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12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12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12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54471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  на 2020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Arial"/>
                        </a:rPr>
                        <a:t>План                                       за 3 мес. 2020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5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2 213 596,56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378 074,90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389 541,96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2 244 357,33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387 469,08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376 652,91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9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-30 760,77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-9 394,18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</a:rPr>
                        <a:t>12 889,05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МАРТ </a:t>
            </a:r>
            <a:r>
              <a:rPr lang="ru-RU" sz="3200" b="1" dirty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1B83D48-003D-4F7F-9974-8323E9E31D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575619"/>
              </p:ext>
            </p:extLst>
          </p:nvPr>
        </p:nvGraphicFramePr>
        <p:xfrm>
          <a:off x="133670" y="363273"/>
          <a:ext cx="4464495" cy="6390329"/>
        </p:xfrm>
        <a:graphic>
          <a:graphicData uri="http://schemas.openxmlformats.org/drawingml/2006/table">
            <a:tbl>
              <a:tblPr/>
              <a:tblGrid>
                <a:gridCol w="1945404">
                  <a:extLst>
                    <a:ext uri="{9D8B030D-6E8A-4147-A177-3AD203B41FA5}">
                      <a16:colId xmlns:a16="http://schemas.microsoft.com/office/drawing/2014/main" val="1205775291"/>
                    </a:ext>
                  </a:extLst>
                </a:gridCol>
                <a:gridCol w="839697">
                  <a:extLst>
                    <a:ext uri="{9D8B030D-6E8A-4147-A177-3AD203B41FA5}">
                      <a16:colId xmlns:a16="http://schemas.microsoft.com/office/drawing/2014/main" val="388975949"/>
                    </a:ext>
                  </a:extLst>
                </a:gridCol>
                <a:gridCol w="839697">
                  <a:extLst>
                    <a:ext uri="{9D8B030D-6E8A-4147-A177-3AD203B41FA5}">
                      <a16:colId xmlns:a16="http://schemas.microsoft.com/office/drawing/2014/main" val="2353179946"/>
                    </a:ext>
                  </a:extLst>
                </a:gridCol>
                <a:gridCol w="839697">
                  <a:extLst>
                    <a:ext uri="{9D8B030D-6E8A-4147-A177-3AD203B41FA5}">
                      <a16:colId xmlns:a16="http://schemas.microsoft.com/office/drawing/2014/main" val="2405564802"/>
                    </a:ext>
                  </a:extLst>
                </a:gridCol>
              </a:tblGrid>
              <a:tr h="464013">
                <a:tc>
                  <a:txBody>
                    <a:bodyPr/>
                    <a:lstStyle/>
                    <a:p>
                      <a:pPr algn="ctr" rtl="0" fontAlgn="t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План на год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План                                       за 3 мес. 2020 г.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Факт исполнения на отчет дату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1428657"/>
                  </a:ext>
                </a:extLst>
              </a:tr>
              <a:tr h="2651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НАЛОГОВЫЕ  ДОХОДЫ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385 471,94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73 930,69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84 091,95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831759"/>
                  </a:ext>
                </a:extLst>
              </a:tr>
              <a:tr h="1704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прибыль организаций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6 017,60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1 139,00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3 677,86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539503"/>
                  </a:ext>
                </a:extLst>
              </a:tr>
              <a:tr h="1704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270 015,64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53 190,00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effectLst/>
                          <a:latin typeface="Times New Roman" panose="02020603050405020304" pitchFamily="18" charset="0"/>
                        </a:rPr>
                        <a:t>59 003,13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273593"/>
                  </a:ext>
                </a:extLst>
              </a:tr>
              <a:tr h="1704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совокупный доход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34 616,20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7 605,40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8 556,83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868206"/>
                  </a:ext>
                </a:extLst>
              </a:tr>
              <a:tr h="17045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36 295,60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3 861,09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4 251,03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2934049"/>
                  </a:ext>
                </a:extLst>
              </a:tr>
              <a:tr h="1609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14 814,90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2 517,00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3 442,64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8318440"/>
                  </a:ext>
                </a:extLst>
              </a:tr>
              <a:tr h="1609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Налоги на товары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23 712,00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5 618,20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5 160,46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520908"/>
                  </a:ext>
                </a:extLst>
              </a:tr>
              <a:tr h="2367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56 847,54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11 391,09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13 099,86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5578408"/>
                  </a:ext>
                </a:extLst>
              </a:tr>
              <a:tr h="43962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50 872,70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10 064,44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10 024,29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7854470"/>
                  </a:ext>
                </a:extLst>
              </a:tr>
              <a:tr h="2962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515,00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234,11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160,92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0624249"/>
                  </a:ext>
                </a:extLst>
              </a:tr>
              <a:tr h="2962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1 829,19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401,04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1 211,29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7306022"/>
                  </a:ext>
                </a:extLst>
              </a:tr>
              <a:tr h="2962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1 497,50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256,60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737,83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3869186"/>
                  </a:ext>
                </a:extLst>
              </a:tr>
              <a:tr h="2840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1 972,80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434,90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1 039,92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659395"/>
                  </a:ext>
                </a:extLst>
              </a:tr>
              <a:tr h="1799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160,35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-74,39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378729"/>
                  </a:ext>
                </a:extLst>
              </a:tr>
              <a:tr h="2840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1 771 277,08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292 753,12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292 350,15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481655"/>
                  </a:ext>
                </a:extLst>
              </a:tr>
              <a:tr h="2962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473 017,89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110 895,00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110 895,00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5156578"/>
                  </a:ext>
                </a:extLst>
              </a:tr>
              <a:tr h="2962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301 018,84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7 953,66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7 953,67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194681"/>
                  </a:ext>
                </a:extLst>
              </a:tr>
              <a:tr h="2962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997 647,76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175 985,09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175 985,10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734587"/>
                  </a:ext>
                </a:extLst>
              </a:tr>
              <a:tr h="1799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573,10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188,57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188,57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808451"/>
                  </a:ext>
                </a:extLst>
              </a:tr>
              <a:tr h="1799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1 288,69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8953111"/>
                  </a:ext>
                </a:extLst>
              </a:tr>
              <a:tr h="2962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-2 269,20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-2 269,20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-2 672,19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350436"/>
                  </a:ext>
                </a:extLst>
              </a:tr>
              <a:tr h="1609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8052" marR="8052" marT="80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2 213 596,56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378 074,90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389 541,96</a:t>
                      </a:r>
                    </a:p>
                  </a:txBody>
                  <a:tcPr marL="8052" marR="8052" marT="80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5350708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7534682-9FB0-40FE-AEA4-1BD7F34872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5387698"/>
              </p:ext>
            </p:extLst>
          </p:nvPr>
        </p:nvGraphicFramePr>
        <p:xfrm>
          <a:off x="4656717" y="404664"/>
          <a:ext cx="4379779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МАРТ </a:t>
            </a:r>
            <a:r>
              <a:rPr lang="ru-RU" sz="3200" b="1" dirty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6FB0B8E-E20E-4ECD-A3CE-F6B5AA9294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5648630"/>
              </p:ext>
            </p:extLst>
          </p:nvPr>
        </p:nvGraphicFramePr>
        <p:xfrm>
          <a:off x="4091112" y="701407"/>
          <a:ext cx="5141979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A82F0A1-5F8A-4966-9CC5-7BA1EE3C42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457372"/>
              </p:ext>
            </p:extLst>
          </p:nvPr>
        </p:nvGraphicFramePr>
        <p:xfrm>
          <a:off x="107504" y="836712"/>
          <a:ext cx="3983608" cy="4896546"/>
        </p:xfrm>
        <a:graphic>
          <a:graphicData uri="http://schemas.openxmlformats.org/drawingml/2006/table">
            <a:tbl>
              <a:tblPr/>
              <a:tblGrid>
                <a:gridCol w="2143530">
                  <a:extLst>
                    <a:ext uri="{9D8B030D-6E8A-4147-A177-3AD203B41FA5}">
                      <a16:colId xmlns:a16="http://schemas.microsoft.com/office/drawing/2014/main" val="1404490100"/>
                    </a:ext>
                  </a:extLst>
                </a:gridCol>
                <a:gridCol w="920039">
                  <a:extLst>
                    <a:ext uri="{9D8B030D-6E8A-4147-A177-3AD203B41FA5}">
                      <a16:colId xmlns:a16="http://schemas.microsoft.com/office/drawing/2014/main" val="270511342"/>
                    </a:ext>
                  </a:extLst>
                </a:gridCol>
                <a:gridCol w="920039">
                  <a:extLst>
                    <a:ext uri="{9D8B030D-6E8A-4147-A177-3AD203B41FA5}">
                      <a16:colId xmlns:a16="http://schemas.microsoft.com/office/drawing/2014/main" val="380991086"/>
                    </a:ext>
                  </a:extLst>
                </a:gridCol>
              </a:tblGrid>
              <a:tr h="7561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План на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исполнения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567537"/>
                  </a:ext>
                </a:extLst>
              </a:tr>
              <a:tr h="260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2 244 357,3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376 652,9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0810363"/>
                  </a:ext>
                </a:extLst>
              </a:tr>
              <a:tr h="4090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111 610,6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22 705,7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720871"/>
                  </a:ext>
                </a:extLst>
              </a:tr>
              <a:tr h="260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 (ВУС)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780669"/>
                  </a:ext>
                </a:extLst>
              </a:tr>
              <a:tr h="4090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4 565,5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707,5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593035"/>
                  </a:ext>
                </a:extLst>
              </a:tr>
              <a:tr h="4090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178 072,9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9 968,6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189302"/>
                  </a:ext>
                </a:extLst>
              </a:tr>
              <a:tr h="4090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169 362,4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9 818,2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642698"/>
                  </a:ext>
                </a:extLst>
              </a:tr>
              <a:tr h="260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СОЦСФЕРА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1 780 168,8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333 399,7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445328"/>
                  </a:ext>
                </a:extLst>
              </a:tr>
              <a:tr h="260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1 466 512,6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277 371,5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117025"/>
                  </a:ext>
                </a:extLst>
              </a:tr>
              <a:tr h="260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121 229,8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30 671,4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567568"/>
                  </a:ext>
                </a:extLst>
              </a:tr>
              <a:tr h="260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Здравоохранение 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367971"/>
                  </a:ext>
                </a:extLst>
              </a:tr>
              <a:tr h="260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125 242,4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9 412,3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848190"/>
                  </a:ext>
                </a:extLst>
              </a:tr>
              <a:tr h="26032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67 141,5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15 944,5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6859121"/>
                  </a:ext>
                </a:extLst>
              </a:tr>
              <a:tr h="42147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МУНИЦИПАЛЬНОГО ДОЛГА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17033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2502</TotalTime>
  <Words>432</Words>
  <Application>Microsoft Office PowerPoint</Application>
  <PresentationFormat>Экран (4:3)</PresentationFormat>
  <Paragraphs>158</Paragraphs>
  <Slides>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1" baseType="lpstr">
      <vt:lpstr>Arial</vt:lpstr>
      <vt:lpstr>Calibri</vt:lpstr>
      <vt:lpstr>Corbel</vt:lpstr>
      <vt:lpstr>Gill Sans MT</vt:lpstr>
      <vt:lpstr>Times New Roman</vt:lpstr>
      <vt:lpstr>Verdana</vt:lpstr>
      <vt:lpstr>Wingdings 2</vt:lpstr>
      <vt:lpstr>Солнцестояние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</cp:lastModifiedBy>
  <cp:revision>333</cp:revision>
  <dcterms:modified xsi:type="dcterms:W3CDTF">2020-04-14T05:31:03Z</dcterms:modified>
</cp:coreProperties>
</file>