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79" r:id="rId3"/>
    <p:sldId id="288" r:id="rId4"/>
    <p:sldId id="28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BA22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93" d="100"/>
          <a:sy n="93" d="100"/>
        </p:scale>
        <p:origin x="-9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7989A2-8541-41D2-9C17-FC23A6029B2D}" type="datetimeFigureOut">
              <a:rPr lang="ru-RU" smtClean="0"/>
              <a:pPr/>
              <a:t>04.04.2016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995E7C-882D-44E2-9BD3-F0EEA07795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67997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63CDA27-C7B6-4CE5-B93F-D38DD46714A8}" type="slidenum">
              <a:rPr lang="ru-RU" smtClean="0"/>
              <a:pPr/>
              <a:t>1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xmlns="" val="2366672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абаканская"/>
          <p:cNvPicPr>
            <a:picLocks noChangeAspect="1" noChangeArrowheads="1"/>
          </p:cNvPicPr>
          <p:nvPr/>
        </p:nvPicPr>
        <p:blipFill>
          <a:blip r:embed="rId3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Rectangle 5"/>
          <p:cNvSpPr>
            <a:spLocks noChangeArrowheads="1"/>
          </p:cNvSpPr>
          <p:nvPr/>
        </p:nvSpPr>
        <p:spPr bwMode="auto">
          <a:xfrm>
            <a:off x="19050" y="565150"/>
            <a:ext cx="6553200" cy="2540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Группа 11"/>
          <p:cNvGrpSpPr>
            <a:grpSpLocks/>
          </p:cNvGrpSpPr>
          <p:nvPr/>
        </p:nvGrpSpPr>
        <p:grpSpPr bwMode="auto">
          <a:xfrm>
            <a:off x="6610350" y="0"/>
            <a:ext cx="2533650" cy="1862138"/>
            <a:chOff x="6629400" y="0"/>
            <a:chExt cx="2514600" cy="1862138"/>
          </a:xfrm>
        </p:grpSpPr>
        <p:pic>
          <p:nvPicPr>
            <p:cNvPr id="21513" name="Picture 4" descr="2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629400" y="0"/>
              <a:ext cx="2514600" cy="1862138"/>
            </a:xfrm>
            <a:prstGeom prst="rect">
              <a:avLst/>
            </a:prstGeom>
            <a:blipFill dpi="0" rotWithShape="1">
              <a:blip r:embed="rId4" cstate="print">
                <a:alphaModFix amt="27000"/>
              </a:blip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6629400" y="0"/>
              <a:ext cx="914400" cy="1143000"/>
              <a:chOff x="4368" y="1872"/>
              <a:chExt cx="256" cy="384"/>
            </a:xfrm>
          </p:grpSpPr>
          <p:sp>
            <p:nvSpPr>
              <p:cNvPr id="21515" name="Rectangle 7"/>
              <p:cNvSpPr>
                <a:spLocks noChangeArrowheads="1"/>
              </p:cNvSpPr>
              <p:nvPr/>
            </p:nvSpPr>
            <p:spPr bwMode="auto">
              <a:xfrm>
                <a:off x="4368" y="1872"/>
                <a:ext cx="256" cy="384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pic>
            <p:nvPicPr>
              <p:cNvPr id="21516" name="Picture 8" descr="герб Минусинска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416" y="1920"/>
                <a:ext cx="158" cy="2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2053" name="Rectangle 10"/>
          <p:cNvSpPr>
            <a:spLocks noChangeArrowheads="1"/>
          </p:cNvSpPr>
          <p:nvPr/>
        </p:nvSpPr>
        <p:spPr bwMode="auto">
          <a:xfrm>
            <a:off x="247650" y="2165350"/>
            <a:ext cx="853440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ru-RU" sz="5400" b="1" dirty="0" smtClean="0"/>
              <a:t>Отчет</a:t>
            </a:r>
          </a:p>
          <a:p>
            <a:pPr algn="ctr">
              <a:defRPr/>
            </a:pPr>
            <a:r>
              <a:rPr lang="ru-RU" sz="4000" b="1" dirty="0" smtClean="0"/>
              <a:t>по исполнению бюджетных обязательств за 2015 году по МКУ «Управление городского хозяйства»</a:t>
            </a:r>
            <a:endParaRPr lang="ru-RU" sz="4000" b="1" dirty="0"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-476250" y="381000"/>
            <a:ext cx="470535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990085" y="133351"/>
            <a:ext cx="4800086" cy="40011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/>
                <a:solidFill>
                  <a:schemeClr val="accent1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 Black" pitchFamily="34" charset="0"/>
              </a:rPr>
              <a:t>город Минусинск</a:t>
            </a:r>
            <a:endParaRPr lang="ru-RU" sz="2000" b="1" cap="all" dirty="0">
              <a:ln/>
              <a:solidFill>
                <a:schemeClr val="accent1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n-lt"/>
            </a:endParaRPr>
          </a:p>
        </p:txBody>
      </p:sp>
      <p:sp>
        <p:nvSpPr>
          <p:cNvPr id="21512" name="TextBox 11"/>
          <p:cNvSpPr txBox="1">
            <a:spLocks noChangeArrowheads="1"/>
          </p:cNvSpPr>
          <p:nvPr/>
        </p:nvSpPr>
        <p:spPr bwMode="auto">
          <a:xfrm>
            <a:off x="342900" y="5562600"/>
            <a:ext cx="8591550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400" b="1" dirty="0" smtClean="0"/>
              <a:t>Пономарева Татьяна Ивановна, </a:t>
            </a:r>
            <a:endParaRPr lang="ru-RU" sz="1400" b="1" dirty="0"/>
          </a:p>
          <a:p>
            <a:pPr algn="r"/>
            <a:r>
              <a:rPr lang="ru-RU" sz="1400" b="1" dirty="0" smtClean="0"/>
              <a:t>Директор муниципального казенного учреждения «Управление </a:t>
            </a:r>
            <a:endParaRPr lang="ru-RU" sz="1400" b="1" dirty="0"/>
          </a:p>
          <a:p>
            <a:pPr algn="r"/>
            <a:r>
              <a:rPr lang="ru-RU" sz="1400" b="1" dirty="0" smtClean="0"/>
              <a:t>Городского хозяйства» администрации </a:t>
            </a:r>
            <a:r>
              <a:rPr lang="ru-RU" sz="1400" b="1" dirty="0"/>
              <a:t>города Минусинска</a:t>
            </a:r>
          </a:p>
          <a:p>
            <a:pPr algn="r"/>
            <a:r>
              <a:rPr lang="en-US" sz="1400" b="1" dirty="0"/>
              <a:t>e-mail: </a:t>
            </a:r>
            <a:r>
              <a:rPr lang="en-US" sz="1400" b="1" dirty="0" smtClean="0"/>
              <a:t>edinzakaz@mail.ru, </a:t>
            </a:r>
            <a:endParaRPr lang="ru-RU" sz="1400" b="1" dirty="0"/>
          </a:p>
          <a:p>
            <a:pPr algn="r"/>
            <a:r>
              <a:rPr lang="en-US" sz="1400" b="1" dirty="0"/>
              <a:t>http:</a:t>
            </a:r>
            <a:r>
              <a:rPr lang="ru-RU" sz="1400" b="1" dirty="0" smtClean="0"/>
              <a:t>//</a:t>
            </a:r>
            <a:r>
              <a:rPr lang="en-US" sz="1400" b="1" dirty="0" smtClean="0"/>
              <a:t>ez.minusinsk.info</a:t>
            </a:r>
            <a:r>
              <a:rPr lang="ru-RU" sz="1400" b="1" dirty="0" smtClean="0"/>
              <a:t> </a:t>
            </a:r>
            <a:endParaRPr lang="ru-RU" sz="14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-10183" y="0"/>
            <a:ext cx="916436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91159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defRPr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«Благоустройство территории муниципального образования город Минусинск»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0261008"/>
              </p:ext>
            </p:extLst>
          </p:nvPr>
        </p:nvGraphicFramePr>
        <p:xfrm>
          <a:off x="611560" y="1295935"/>
          <a:ext cx="7992888" cy="510595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129832"/>
                <a:gridCol w="2351701"/>
                <a:gridCol w="924737"/>
                <a:gridCol w="1228393"/>
                <a:gridCol w="1228393"/>
                <a:gridCol w="1129832"/>
              </a:tblGrid>
              <a:tr h="635674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бюджетных ассигнований, 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18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18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7134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казенное учреждение «Управление городского хозяйства» администрации города Минусинска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9 013,30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8 740,91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96,98 %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18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237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краевого бюджета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237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городского бюджета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9 013,30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8 740,91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96,98 %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356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образования администрации города Минусинска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05 03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865,79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865,79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237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краевого бюджета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237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городского бюджета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865,79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865,79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18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9 879,09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9 606,70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97,24 %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7368256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-10183" y="0"/>
            <a:ext cx="916436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897317"/>
          </a:xfrm>
        </p:spPr>
        <p:txBody>
          <a:bodyPr>
            <a:norm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1 «Благоустройство муниципального  образования город Минусинск»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66741950"/>
              </p:ext>
            </p:extLst>
          </p:nvPr>
        </p:nvGraphicFramePr>
        <p:xfrm>
          <a:off x="683568" y="764704"/>
          <a:ext cx="7848872" cy="277368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122605"/>
                <a:gridCol w="2336659"/>
                <a:gridCol w="1020353"/>
                <a:gridCol w="1123325"/>
                <a:gridCol w="1123325"/>
                <a:gridCol w="1122605"/>
              </a:tblGrid>
              <a:tr h="564986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бюджетных ассигнований, 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883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83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416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казенное учреждение «Управление городского хозяйства» администрации города Минусинска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8  613,30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8 340,91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96,84 %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649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образования администрации города Минусинска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05 03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865,79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865,79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83568" y="3645024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Bef>
                <a:spcPts val="600"/>
              </a:spcBef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реализации данной подпрограммы были достигнуты следующие показатели:</a:t>
            </a:r>
            <a:endParaRPr lang="ru-RU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78683903"/>
              </p:ext>
            </p:extLst>
          </p:nvPr>
        </p:nvGraphicFramePr>
        <p:xfrm>
          <a:off x="683568" y="4327382"/>
          <a:ext cx="7848871" cy="22699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29567"/>
                <a:gridCol w="4027156"/>
                <a:gridCol w="1033014"/>
                <a:gridCol w="929567"/>
                <a:gridCol w="929567"/>
              </a:tblGrid>
              <a:tr h="11259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Цель, задачи, показатели результативности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 год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31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323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Цель: Повышение уровня благоустройства территории муниципального образования город Минусинск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745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показатель: увеличение площади благоустройства территории города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1112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854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Задача.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Приведение в надлежащее состояние элементов благоустройства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160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Площадь территории города, на которой выполнены работы по благоустройству, по отношению к общей площади муниципального образования город Минусинск 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0,76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0,76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7589619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-10183" y="0"/>
            <a:ext cx="916436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897317"/>
          </a:xfrm>
        </p:spPr>
        <p:txBody>
          <a:bodyPr>
            <a:norm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2 «Мой любимый город»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93147326"/>
              </p:ext>
            </p:extLst>
          </p:nvPr>
        </p:nvGraphicFramePr>
        <p:xfrm>
          <a:off x="683568" y="764704"/>
          <a:ext cx="7848872" cy="188328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122605"/>
                <a:gridCol w="2336659"/>
                <a:gridCol w="1020353"/>
                <a:gridCol w="1123325"/>
                <a:gridCol w="1123325"/>
                <a:gridCol w="1122605"/>
              </a:tblGrid>
              <a:tr h="564986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№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Наименование ГРБС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Раздел, подраздел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Объем бюджетных ассигнований,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тыс. рублей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Процент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исполнения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883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2015 год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83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план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факт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416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Муниципальное казенное учреждение «Управление городского хозяйства» администрации города Минусинска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05 03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400,00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400,0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100,00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755576" y="2781244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Bef>
                <a:spcPts val="600"/>
              </a:spcBef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реализации данной подпрограммы были достигнуты следующие показатели:</a:t>
            </a:r>
            <a:endParaRPr lang="ru-RU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48914946"/>
              </p:ext>
            </p:extLst>
          </p:nvPr>
        </p:nvGraphicFramePr>
        <p:xfrm>
          <a:off x="755576" y="3507227"/>
          <a:ext cx="7704858" cy="30812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2512"/>
                <a:gridCol w="3953262"/>
                <a:gridCol w="1014060"/>
                <a:gridCol w="912512"/>
                <a:gridCol w="912512"/>
              </a:tblGrid>
              <a:tr h="139886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Цель, задачи, показатели результативности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 год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97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595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Цель: Поддержка инициатив жителей города по выполнению работ, направленных на улучшение внешнего облика муниципального образования город Минусинск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240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показатель: количество заявок, поданных на участие в конкурсе «Мой любимый город» 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заявка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1112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994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Задача.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Привлечение организаций всех форм собственности и населения к работе по благоустройству и наведению порядка на придомовых и дворовых территорий 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994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участников конкурса «Мой любимый город», признанных в установленном порядке победителями, по отношению к количеству заявок, поданных на участие в конкурсе «Мой любимый город» 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85,9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98,8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829615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776</TotalTime>
  <Words>444</Words>
  <Application>Microsoft Office PowerPoint</Application>
  <PresentationFormat>Экран (4:3)</PresentationFormat>
  <Paragraphs>155</Paragraphs>
  <Slides>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Муниципальная программа «Благоустройство территории муниципального образования город Минусинск»</vt:lpstr>
      <vt:lpstr>Подпрограмма 1 «Благоустройство муниципального  образования город Минусинск»</vt:lpstr>
      <vt:lpstr>Подпрограмма 2 «Мой любимый город»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nata</cp:lastModifiedBy>
  <cp:revision>79</cp:revision>
  <cp:lastPrinted>2014-12-02T03:27:39Z</cp:lastPrinted>
  <dcterms:modified xsi:type="dcterms:W3CDTF">2016-04-04T01:41:27Z</dcterms:modified>
</cp:coreProperties>
</file>