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84167" autoAdjust="0"/>
  </p:normalViewPr>
  <p:slideViewPr>
    <p:cSldViewPr>
      <p:cViewPr varScale="1">
        <p:scale>
          <a:sx n="91" d="100"/>
          <a:sy n="91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44;&#1086;&#1093;&#1086;&#1076;&#1099;%20&#1085;&#1072;%2001.11.2022\&#1044;&#1086;&#1093;&#1086;&#1076;&#1099;%20&#1085;&#1072;&#1083;&#1086;&#1075;+&#1085;&#1077;&#1085;&#1072;&#1083;&#1086;&#1075;%20&#1085;&#1072;%2001.11.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44;&#1086;&#1093;&#1086;&#1076;&#1099;%20&#1085;&#1072;%2001.11.2022\&#1044;&#1086;&#1093;&#1086;&#1076;&#1099;%20&#1085;&#1072;&#1083;&#1086;&#1075;+&#1085;&#1077;&#1085;&#1072;&#1083;&#1086;&#1075;%20&#1085;&#1072;%2001.11.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8446.2999999999975</c:v>
                </c:pt>
                <c:pt idx="1">
                  <c:v>6400</c:v>
                </c:pt>
                <c:pt idx="2">
                  <c:v>7434.9699999999993</c:v>
                </c:pt>
              </c:numCache>
            </c:numRef>
          </c:val>
        </c:ser>
        <c:ser>
          <c:idx val="1"/>
          <c:order val="1"/>
          <c:tx>
            <c:strRef>
              <c:f>Лист1!$F$29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372741.55</c:v>
                </c:pt>
                <c:pt idx="1">
                  <c:v>291579.45</c:v>
                </c:pt>
                <c:pt idx="2">
                  <c:v>292436.96000000002</c:v>
                </c:pt>
              </c:numCache>
            </c:numRef>
          </c:val>
        </c:ser>
        <c:ser>
          <c:idx val="2"/>
          <c:order val="2"/>
          <c:tx>
            <c:strRef>
              <c:f>Лист1!$F$30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134216.5</c:v>
                </c:pt>
                <c:pt idx="1">
                  <c:v>121631.90999999999</c:v>
                </c:pt>
                <c:pt idx="2">
                  <c:v>121631.32</c:v>
                </c:pt>
              </c:numCache>
            </c:numRef>
          </c:val>
        </c:ser>
        <c:ser>
          <c:idx val="3"/>
          <c:order val="3"/>
          <c:tx>
            <c:strRef>
              <c:f>Лист1!$F$31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42549</c:v>
                </c:pt>
                <c:pt idx="1">
                  <c:v>21618.97</c:v>
                </c:pt>
                <c:pt idx="2">
                  <c:v>20915.259999999995</c:v>
                </c:pt>
              </c:numCache>
            </c:numRef>
          </c:val>
        </c:ser>
        <c:ser>
          <c:idx val="4"/>
          <c:order val="4"/>
          <c:tx>
            <c:strRef>
              <c:f>Лист1!$F$32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16105.5</c:v>
                </c:pt>
                <c:pt idx="1">
                  <c:v>13496</c:v>
                </c:pt>
                <c:pt idx="2">
                  <c:v>14293.359999999999</c:v>
                </c:pt>
              </c:numCache>
            </c:numRef>
          </c:val>
        </c:ser>
        <c:ser>
          <c:idx val="5"/>
          <c:order val="5"/>
          <c:tx>
            <c:strRef>
              <c:f>Лист1!$F$33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55588.03</c:v>
                </c:pt>
                <c:pt idx="1">
                  <c:v>45562.259999999995</c:v>
                </c:pt>
                <c:pt idx="2">
                  <c:v>53580.03</c:v>
                </c:pt>
              </c:numCache>
            </c:numRef>
          </c:val>
        </c:ser>
        <c:ser>
          <c:idx val="6"/>
          <c:order val="6"/>
          <c:tx>
            <c:strRef>
              <c:f>Лист1!$F$35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73550.48000000001</c:v>
                </c:pt>
                <c:pt idx="1">
                  <c:v>48503.360000000001</c:v>
                </c:pt>
                <c:pt idx="2">
                  <c:v>43761.67</c:v>
                </c:pt>
              </c:numCache>
            </c:numRef>
          </c:val>
        </c:ser>
        <c:ser>
          <c:idx val="7"/>
          <c:order val="7"/>
          <c:tx>
            <c:strRef>
              <c:f>Лист1!$F$36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766.9</c:v>
                </c:pt>
                <c:pt idx="1">
                  <c:v>752.1</c:v>
                </c:pt>
                <c:pt idx="2">
                  <c:v>634.25</c:v>
                </c:pt>
              </c:numCache>
            </c:numRef>
          </c:val>
        </c:ser>
        <c:ser>
          <c:idx val="8"/>
          <c:order val="8"/>
          <c:tx>
            <c:strRef>
              <c:f>Лист1!$F$37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10200.740000000002</c:v>
                </c:pt>
                <c:pt idx="1">
                  <c:v>9978.44</c:v>
                </c:pt>
                <c:pt idx="2">
                  <c:v>10013.1</c:v>
                </c:pt>
              </c:numCache>
            </c:numRef>
          </c:val>
        </c:ser>
        <c:ser>
          <c:idx val="9"/>
          <c:order val="9"/>
          <c:tx>
            <c:strRef>
              <c:f>Лист1!$F$38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33263.599999999999</c:v>
                </c:pt>
                <c:pt idx="1">
                  <c:v>24054.51</c:v>
                </c:pt>
                <c:pt idx="2">
                  <c:v>2595.69</c:v>
                </c:pt>
              </c:numCache>
            </c:numRef>
          </c:val>
        </c:ser>
        <c:ser>
          <c:idx val="10"/>
          <c:order val="10"/>
          <c:tx>
            <c:strRef>
              <c:f>Лист1!$F$39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5222.7</c:v>
                </c:pt>
                <c:pt idx="1">
                  <c:v>2602.02</c:v>
                </c:pt>
                <c:pt idx="2">
                  <c:v>5135.49</c:v>
                </c:pt>
              </c:numCache>
            </c:numRef>
          </c:val>
        </c:ser>
        <c:ser>
          <c:idx val="11"/>
          <c:order val="11"/>
          <c:tx>
            <c:strRef>
              <c:f>Лист1!$F$40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69.63</c:v>
                </c:pt>
                <c:pt idx="1">
                  <c:v>61.290000000000006</c:v>
                </c:pt>
                <c:pt idx="2" formatCode="#,##0.0">
                  <c:v>28.630000000000003</c:v>
                </c:pt>
              </c:numCache>
            </c:numRef>
          </c:val>
        </c:ser>
        <c:ser>
          <c:idx val="12"/>
          <c:order val="12"/>
          <c:tx>
            <c:strRef>
              <c:f>Лист1!$F$41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582119.30000000005</c:v>
                </c:pt>
                <c:pt idx="1">
                  <c:v>446699.09</c:v>
                </c:pt>
                <c:pt idx="2">
                  <c:v>435299.1</c:v>
                </c:pt>
              </c:numCache>
            </c:numRef>
          </c:val>
        </c:ser>
        <c:ser>
          <c:idx val="13"/>
          <c:order val="13"/>
          <c:tx>
            <c:strRef>
              <c:f>Лист1!$F$42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#,##0.00</c:formatCode>
                <c:ptCount val="3"/>
                <c:pt idx="0">
                  <c:v>1812328.08</c:v>
                </c:pt>
                <c:pt idx="1">
                  <c:v>892657.13</c:v>
                </c:pt>
                <c:pt idx="2" formatCode="#,##0.0">
                  <c:v>892358.66999999993</c:v>
                </c:pt>
              </c:numCache>
            </c:numRef>
          </c:val>
        </c:ser>
        <c:ser>
          <c:idx val="14"/>
          <c:order val="14"/>
          <c:tx>
            <c:strRef>
              <c:f>Лист1!$F$43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</c:formatCode>
                <c:ptCount val="3"/>
                <c:pt idx="0">
                  <c:v>1204328.8700000001</c:v>
                </c:pt>
                <c:pt idx="1">
                  <c:v>918894.07</c:v>
                </c:pt>
                <c:pt idx="2">
                  <c:v>918139.08</c:v>
                </c:pt>
              </c:numCache>
            </c:numRef>
          </c:val>
        </c:ser>
        <c:ser>
          <c:idx val="15"/>
          <c:order val="15"/>
          <c:tx>
            <c:strRef>
              <c:f>Лист1!$F$45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Лист1!$G$45:$I$45</c:f>
              <c:numCache>
                <c:formatCode>#,##0.00</c:formatCode>
                <c:ptCount val="3"/>
                <c:pt idx="0">
                  <c:v>39955.279999999999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Лист1!$G$46:$I$46</c:f>
              <c:numCache>
                <c:formatCode>#,##0.0</c:formatCode>
                <c:ptCount val="3"/>
                <c:pt idx="0" formatCode="#,##0.00">
                  <c:v>-18372.93</c:v>
                </c:pt>
                <c:pt idx="1">
                  <c:v>-18372.93</c:v>
                </c:pt>
                <c:pt idx="2" formatCode="#,##0.00">
                  <c:v>-18372.93</c:v>
                </c:pt>
              </c:numCache>
            </c:numRef>
          </c:val>
        </c:ser>
        <c:ser>
          <c:idx val="17"/>
          <c:order val="17"/>
          <c:tx>
            <c:strRef>
              <c:f>Лист1!$F$34:$I$34</c:f>
              <c:strCache>
                <c:ptCount val="1"/>
                <c:pt idx="0">
                  <c:v>Задолженность по отмененным налогам и иным обязательным платежам  0,00 0,00 0,03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hape val="box"/>
        <c:axId val="118980992"/>
        <c:axId val="118982528"/>
        <c:axId val="0"/>
      </c:bar3DChart>
      <c:catAx>
        <c:axId val="11898099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8982528"/>
        <c:crosses val="autoZero"/>
        <c:auto val="1"/>
        <c:lblAlgn val="ctr"/>
        <c:lblOffset val="100"/>
      </c:catAx>
      <c:valAx>
        <c:axId val="118982528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89809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8446.2999999999975</c:v>
                </c:pt>
                <c:pt idx="1">
                  <c:v>6400</c:v>
                </c:pt>
                <c:pt idx="2">
                  <c:v>7434.9699999999993</c:v>
                </c:pt>
              </c:numCache>
            </c:numRef>
          </c:val>
        </c:ser>
        <c:ser>
          <c:idx val="1"/>
          <c:order val="1"/>
          <c:tx>
            <c:strRef>
              <c:f>Лист1!$F$29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372741.55</c:v>
                </c:pt>
                <c:pt idx="1">
                  <c:v>291579.45</c:v>
                </c:pt>
                <c:pt idx="2">
                  <c:v>292436.96000000002</c:v>
                </c:pt>
              </c:numCache>
            </c:numRef>
          </c:val>
        </c:ser>
        <c:ser>
          <c:idx val="2"/>
          <c:order val="2"/>
          <c:tx>
            <c:strRef>
              <c:f>Лист1!$F$30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134216.5</c:v>
                </c:pt>
                <c:pt idx="1">
                  <c:v>121631.90999999999</c:v>
                </c:pt>
                <c:pt idx="2">
                  <c:v>121631.32</c:v>
                </c:pt>
              </c:numCache>
            </c:numRef>
          </c:val>
        </c:ser>
        <c:ser>
          <c:idx val="3"/>
          <c:order val="3"/>
          <c:tx>
            <c:strRef>
              <c:f>Лист1!$F$31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42549</c:v>
                </c:pt>
                <c:pt idx="1">
                  <c:v>21618.97</c:v>
                </c:pt>
                <c:pt idx="2">
                  <c:v>20915.259999999995</c:v>
                </c:pt>
              </c:numCache>
            </c:numRef>
          </c:val>
        </c:ser>
        <c:ser>
          <c:idx val="4"/>
          <c:order val="4"/>
          <c:tx>
            <c:strRef>
              <c:f>Лист1!$F$32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16105.5</c:v>
                </c:pt>
                <c:pt idx="1">
                  <c:v>13496</c:v>
                </c:pt>
                <c:pt idx="2">
                  <c:v>14293.359999999999</c:v>
                </c:pt>
              </c:numCache>
            </c:numRef>
          </c:val>
        </c:ser>
        <c:ser>
          <c:idx val="5"/>
          <c:order val="5"/>
          <c:tx>
            <c:strRef>
              <c:f>Лист1!$F$33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55588.03</c:v>
                </c:pt>
                <c:pt idx="1">
                  <c:v>45562.259999999995</c:v>
                </c:pt>
                <c:pt idx="2">
                  <c:v>53580.03</c:v>
                </c:pt>
              </c:numCache>
            </c:numRef>
          </c:val>
        </c:ser>
        <c:ser>
          <c:idx val="6"/>
          <c:order val="6"/>
          <c:tx>
            <c:strRef>
              <c:f>Лист1!$F$35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73550.48000000001</c:v>
                </c:pt>
                <c:pt idx="1">
                  <c:v>48503.360000000001</c:v>
                </c:pt>
                <c:pt idx="2">
                  <c:v>43761.67</c:v>
                </c:pt>
              </c:numCache>
            </c:numRef>
          </c:val>
        </c:ser>
        <c:ser>
          <c:idx val="7"/>
          <c:order val="7"/>
          <c:tx>
            <c:strRef>
              <c:f>Лист1!$F$36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766.9</c:v>
                </c:pt>
                <c:pt idx="1">
                  <c:v>752.1</c:v>
                </c:pt>
                <c:pt idx="2">
                  <c:v>634.25</c:v>
                </c:pt>
              </c:numCache>
            </c:numRef>
          </c:val>
        </c:ser>
        <c:ser>
          <c:idx val="8"/>
          <c:order val="8"/>
          <c:tx>
            <c:strRef>
              <c:f>Лист1!$F$37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10200.740000000002</c:v>
                </c:pt>
                <c:pt idx="1">
                  <c:v>9978.44</c:v>
                </c:pt>
                <c:pt idx="2">
                  <c:v>10013.1</c:v>
                </c:pt>
              </c:numCache>
            </c:numRef>
          </c:val>
        </c:ser>
        <c:ser>
          <c:idx val="9"/>
          <c:order val="9"/>
          <c:tx>
            <c:strRef>
              <c:f>Лист1!$F$38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33263.599999999999</c:v>
                </c:pt>
                <c:pt idx="1">
                  <c:v>24054.51</c:v>
                </c:pt>
                <c:pt idx="2">
                  <c:v>2595.69</c:v>
                </c:pt>
              </c:numCache>
            </c:numRef>
          </c:val>
        </c:ser>
        <c:ser>
          <c:idx val="10"/>
          <c:order val="10"/>
          <c:tx>
            <c:strRef>
              <c:f>Лист1!$F$39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5222.7</c:v>
                </c:pt>
                <c:pt idx="1">
                  <c:v>2602.02</c:v>
                </c:pt>
                <c:pt idx="2">
                  <c:v>5135.49</c:v>
                </c:pt>
              </c:numCache>
            </c:numRef>
          </c:val>
        </c:ser>
        <c:ser>
          <c:idx val="11"/>
          <c:order val="11"/>
          <c:tx>
            <c:strRef>
              <c:f>Лист1!$F$40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69.63</c:v>
                </c:pt>
                <c:pt idx="1">
                  <c:v>61.290000000000006</c:v>
                </c:pt>
                <c:pt idx="2" formatCode="#,##0.0">
                  <c:v>28.630000000000003</c:v>
                </c:pt>
              </c:numCache>
            </c:numRef>
          </c:val>
        </c:ser>
        <c:ser>
          <c:idx val="12"/>
          <c:order val="12"/>
          <c:tx>
            <c:strRef>
              <c:f>Лист1!$F$41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582119.30000000005</c:v>
                </c:pt>
                <c:pt idx="1">
                  <c:v>446699.09</c:v>
                </c:pt>
                <c:pt idx="2">
                  <c:v>435299.1</c:v>
                </c:pt>
              </c:numCache>
            </c:numRef>
          </c:val>
        </c:ser>
        <c:ser>
          <c:idx val="13"/>
          <c:order val="13"/>
          <c:tx>
            <c:strRef>
              <c:f>Лист1!$F$42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#,##0.00</c:formatCode>
                <c:ptCount val="3"/>
                <c:pt idx="0">
                  <c:v>1812328.08</c:v>
                </c:pt>
                <c:pt idx="1">
                  <c:v>892657.13</c:v>
                </c:pt>
                <c:pt idx="2" formatCode="#,##0.0">
                  <c:v>892358.66999999993</c:v>
                </c:pt>
              </c:numCache>
            </c:numRef>
          </c:val>
        </c:ser>
        <c:ser>
          <c:idx val="14"/>
          <c:order val="14"/>
          <c:tx>
            <c:strRef>
              <c:f>Лист1!$F$43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</c:formatCode>
                <c:ptCount val="3"/>
                <c:pt idx="0">
                  <c:v>1204328.8700000001</c:v>
                </c:pt>
                <c:pt idx="1">
                  <c:v>918894.07</c:v>
                </c:pt>
                <c:pt idx="2">
                  <c:v>918139.08</c:v>
                </c:pt>
              </c:numCache>
            </c:numRef>
          </c:val>
        </c:ser>
        <c:ser>
          <c:idx val="15"/>
          <c:order val="15"/>
          <c:tx>
            <c:strRef>
              <c:f>Лист1!$F$45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Лист1!$G$45:$I$45</c:f>
              <c:numCache>
                <c:formatCode>#,##0.00</c:formatCode>
                <c:ptCount val="3"/>
                <c:pt idx="0">
                  <c:v>39955.279999999999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10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Лист1!$G$46:$I$46</c:f>
              <c:numCache>
                <c:formatCode>#,##0.0</c:formatCode>
                <c:ptCount val="3"/>
                <c:pt idx="0" formatCode="#,##0.00">
                  <c:v>-18372.93</c:v>
                </c:pt>
                <c:pt idx="1">
                  <c:v>-18372.93</c:v>
                </c:pt>
                <c:pt idx="2" formatCode="#,##0.00">
                  <c:v>-18372.93</c:v>
                </c:pt>
              </c:numCache>
            </c:numRef>
          </c:val>
        </c:ser>
        <c:ser>
          <c:idx val="17"/>
          <c:order val="17"/>
          <c:tx>
            <c:strRef>
              <c:f>Лист1!$F$34:$I$34</c:f>
              <c:strCache>
                <c:ptCount val="1"/>
                <c:pt idx="0">
                  <c:v>Задолженность по отмененным налогам и иным обязательным платежам  0,00 0,00 0,03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hape val="box"/>
        <c:axId val="119487872"/>
        <c:axId val="119493760"/>
        <c:axId val="0"/>
      </c:bar3DChart>
      <c:catAx>
        <c:axId val="11948787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9493760"/>
        <c:crosses val="autoZero"/>
        <c:auto val="1"/>
        <c:lblAlgn val="ctr"/>
        <c:lblOffset val="100"/>
      </c:catAx>
      <c:valAx>
        <c:axId val="119493760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94878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913" y="548680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970073884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7544" y="3933056"/>
          <a:ext cx="8208913" cy="2141173"/>
        </p:xfrm>
        <a:graphic>
          <a:graphicData uri="http://schemas.openxmlformats.org/drawingml/2006/table">
            <a:tbl>
              <a:tblPr/>
              <a:tblGrid>
                <a:gridCol w="2294416"/>
                <a:gridCol w="1971499"/>
                <a:gridCol w="1971499"/>
                <a:gridCol w="1971499"/>
              </a:tblGrid>
              <a:tr h="46382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latin typeface="Arial"/>
                        </a:rPr>
                        <a:t>План                                         на 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latin typeface="Arial"/>
                        </a:rPr>
                        <a:t>План  на 10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650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4 410 858,41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2 883 667,48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2 857 444,49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123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4 473 918,17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2 647 267,08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2 630 271,22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240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дефицит(-)/профицит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-63 059,76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236 400,40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227 173,27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 ОКТЯБРЬ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1999" y="548680"/>
          <a:ext cx="4445150" cy="5829546"/>
        </p:xfrm>
        <a:graphic>
          <a:graphicData uri="http://schemas.openxmlformats.org/drawingml/2006/table">
            <a:tbl>
              <a:tblPr/>
              <a:tblGrid>
                <a:gridCol w="1978091"/>
                <a:gridCol w="822353"/>
                <a:gridCol w="822353"/>
                <a:gridCol w="822353"/>
              </a:tblGrid>
              <a:tr h="4020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План  на 10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29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629 646,88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500 288,59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510 291,93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07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8 446,30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6 400,00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7 434,97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3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291 579,45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292 436,96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6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134 216,50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121 631,91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121 631,32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6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21 618,97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20 915,26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94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13 496,00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14 293,36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94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45 562,26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53 580,03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71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12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123 074,05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85 951,72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62 168,84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544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73 550,48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48 503,36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43 761,67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61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752,10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634,25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61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10 200,74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9 978,44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10 013,10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61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33 263,60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24 054,51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2 595,69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61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5 222,70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2 602,02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5 135,49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58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61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3 698 092,75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2 297 437,18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2 284 983,74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61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446 699,09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435 299,10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61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1 812 328,08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892 657,13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892 358,67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61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1 204 328,87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918 894,07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918 139,08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58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77 734,15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57 559,82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57 559,82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58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61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94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410 858,41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2 883 677,48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2 857 444,49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1" y="836712"/>
          <a:ext cx="4860032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en-US" b="1" dirty="0" smtClean="0"/>
              <a:t> </a:t>
            </a:r>
            <a:r>
              <a:rPr lang="ru-RU" b="1" dirty="0" smtClean="0"/>
              <a:t>ОКТЯБРЬ 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04048" y="908720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4 474 200,8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2 630 271,2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482 968,8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209 452,9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455,0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311,9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7 254,5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4 644,9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633 131,1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304 196,4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802 829,1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304 712,8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17 914,8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2 529 547,5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1 805 891,3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1 771 705,0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1 361 114,5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345 345,5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167 129,9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185 008,0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105 937,7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227 293,2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171 513,4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1" y="266700"/>
          <a:ext cx="4932040" cy="659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2967</TotalTime>
  <Words>464</Words>
  <Application>Microsoft Office PowerPoint</Application>
  <PresentationFormat>Экран (4:3)</PresentationFormat>
  <Paragraphs>162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401</cp:revision>
  <dcterms:modified xsi:type="dcterms:W3CDTF">2022-11-14T05:44:02Z</dcterms:modified>
</cp:coreProperties>
</file>