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>
        <p:scale>
          <a:sx n="66" d="100"/>
          <a:sy n="66" d="100"/>
        </p:scale>
        <p:origin x="48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69;&#1042;&#1052;\Desktop\&#1044;&#1086;&#1093;&#1086;&#1076;&#1099;%20&#1085;&#1072;%2001.04.2022\&#1044;&#1086;&#1093;&#1086;&#1076;&#1099;%20&#1085;&#1072;&#1083;&#1086;&#1075;+&#1085;&#1077;&#1085;&#1072;&#1083;&#1086;&#1075;%20&#1085;&#1072;%2001.04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69;&#1042;&#1052;\Desktop\&#1056;&#1072;&#1089;&#1093;&#1086;&#1076;&#1099;%20&#1085;&#1072;%2001.04.2022\&#1052;&#1072;&#1088;&#1090;\&#1076;&#1083;&#1103;%20&#1089;&#1072;&#1081;&#1090;&#1072;%20&#1085;&#1072;%2001.04.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8446.2999999999993</c:v>
                </c:pt>
                <c:pt idx="1">
                  <c:v>3000</c:v>
                </c:pt>
                <c:pt idx="2" formatCode="#\ ##0.0">
                  <c:v>2018.0912599999999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03-44DE-87C5-7DE3C6371DCF}"/>
            </c:ext>
          </c:extLst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331789.60000000003</c:v>
                </c:pt>
                <c:pt idx="1">
                  <c:v>112931.95000000001</c:v>
                </c:pt>
                <c:pt idx="2" formatCode="#\ ##0.0">
                  <c:v>108034.04524000001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03-44DE-87C5-7DE3C6371DCF}"/>
            </c:ext>
          </c:extLst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25187.032890000002</c:v>
                </c:pt>
                <c:pt idx="2">
                  <c:v>24687.845930000003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03-44DE-87C5-7DE3C6371DCF}"/>
            </c:ext>
          </c:extLst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4928.2194300000001</c:v>
                </c:pt>
                <c:pt idx="2">
                  <c:v>4871.5987500000001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03-44DE-87C5-7DE3C6371DCF}"/>
            </c:ext>
          </c:extLst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3621</c:v>
                </c:pt>
                <c:pt idx="2">
                  <c:v>3688.8829700000001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03-44DE-87C5-7DE3C6371DCF}"/>
            </c:ext>
          </c:extLst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12242.11</c:v>
                </c:pt>
                <c:pt idx="2">
                  <c:v>14336.207300000002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03-44DE-87C5-7DE3C6371DCF}"/>
            </c:ext>
          </c:extLst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13631.516079999999</c:v>
                </c:pt>
                <c:pt idx="2">
                  <c:v>10853.763940000001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203-44DE-87C5-7DE3C6371DCF}"/>
            </c:ext>
          </c:extLst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375.1</c:v>
                </c:pt>
                <c:pt idx="2">
                  <c:v>292.03798999999998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203-44DE-87C5-7DE3C6371DCF}"/>
            </c:ext>
          </c:extLst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1277.5899999999999</c:v>
                </c:pt>
                <c:pt idx="1">
                  <c:v>22</c:v>
                </c:pt>
                <c:pt idx="2">
                  <c:v>188.74264000000002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203-44DE-87C5-7DE3C6371DCF}"/>
            </c:ext>
          </c:extLst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3900</c:v>
                </c:pt>
                <c:pt idx="1">
                  <c:v>824.61588000000006</c:v>
                </c:pt>
                <c:pt idx="2">
                  <c:v>657.21264999999994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203-44DE-87C5-7DE3C6371DCF}"/>
            </c:ext>
          </c:extLst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5212.7</c:v>
                </c:pt>
                <c:pt idx="1">
                  <c:v>354.75599999999997</c:v>
                </c:pt>
                <c:pt idx="2">
                  <c:v>626.99354000000005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203-44DE-87C5-7DE3C6371DCF}"/>
            </c:ext>
          </c:extLst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50</c:v>
                </c:pt>
                <c:pt idx="1">
                  <c:v>12.497999999999999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203-44DE-87C5-7DE3C6371DCF}"/>
            </c:ext>
          </c:extLst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#\ ##0.0</c:formatCode>
                <c:ptCount val="3"/>
                <c:pt idx="0" formatCode="#,##0.00">
                  <c:v>460860.2</c:v>
                </c:pt>
                <c:pt idx="1">
                  <c:v>129361.3</c:v>
                </c:pt>
                <c:pt idx="2" formatCode="#,##0.00">
                  <c:v>106361.3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203-44DE-87C5-7DE3C6371DCF}"/>
            </c:ext>
          </c:extLst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#\ ##0.0</c:formatCode>
                <c:ptCount val="3"/>
                <c:pt idx="0" formatCode="#,##0.00">
                  <c:v>842782.50676999998</c:v>
                </c:pt>
                <c:pt idx="1">
                  <c:v>16207.49797</c:v>
                </c:pt>
                <c:pt idx="2">
                  <c:v>16207.49797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203-44DE-87C5-7DE3C6371DCF}"/>
            </c:ext>
          </c:extLst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#\ ##0.0</c:formatCode>
                <c:ptCount val="3"/>
                <c:pt idx="0" formatCode="#,##0.00">
                  <c:v>1081078.2</c:v>
                </c:pt>
                <c:pt idx="1">
                  <c:v>187890.32236000002</c:v>
                </c:pt>
                <c:pt idx="2">
                  <c:v>187890.32236000002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203-44DE-87C5-7DE3C6371DCF}"/>
            </c:ext>
          </c:extLst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4822.33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203-44DE-87C5-7DE3C6371DCF}"/>
            </c:ext>
          </c:extLst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invertIfNegative val="0"/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3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#\ ##0.0</c:formatCode>
                <c:ptCount val="3"/>
                <c:pt idx="0" formatCode="#,##0.00">
                  <c:v>0</c:v>
                </c:pt>
                <c:pt idx="1">
                  <c:v>-18372.932059999999</c:v>
                </c:pt>
                <c:pt idx="2" formatCode="#,##0.00">
                  <c:v>-18372.932059999999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203-44DE-87C5-7DE3C6371DCF}"/>
            </c:ext>
          </c:extLst>
        </c:ser>
        <c:ser>
          <c:idx val="17"/>
          <c:order val="17"/>
          <c:tx>
            <c:strRef>
              <c:f>Лист1!$F$34:$I$34</c:f>
              <c:strCache>
                <c:ptCount val="4"/>
                <c:pt idx="0">
                  <c:v>Задолженность по отмененным налогам и иным обязательным платежам </c:v>
                </c:pt>
                <c:pt idx="1">
                  <c:v>0,00</c:v>
                </c:pt>
                <c:pt idx="2">
                  <c:v>0,00</c:v>
                </c:pt>
                <c:pt idx="3">
                  <c:v>0,00</c:v>
                </c:pt>
              </c:strCache>
            </c:strRef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11-0203-44DE-87C5-7DE3C6371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62600255"/>
        <c:axId val="1"/>
        <c:axId val="0"/>
      </c:bar3DChart>
      <c:catAx>
        <c:axId val="6626002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62600255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#\ ##0.0</c:formatCode>
                <c:ptCount val="2"/>
                <c:pt idx="0">
                  <c:v>312210.64299999998</c:v>
                </c:pt>
                <c:pt idx="1">
                  <c:v>27636.583600000002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AC-465D-8670-2B00ABFE171A}"/>
            </c:ext>
          </c:extLst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#\ ##0.0</c:formatCode>
                <c:ptCount val="2"/>
                <c:pt idx="0">
                  <c:v>428.6</c:v>
                </c:pt>
                <c:pt idx="1">
                  <c:v>73.198350000000005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AC-465D-8670-2B00ABFE171A}"/>
            </c:ext>
          </c:extLst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#\ ##0.0</c:formatCode>
                <c:ptCount val="2"/>
                <c:pt idx="0">
                  <c:v>4928.4241500000007</c:v>
                </c:pt>
                <c:pt idx="1">
                  <c:v>902.92782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AC-465D-8670-2B00ABFE171A}"/>
            </c:ext>
          </c:extLst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#\ ##0.0</c:formatCode>
                <c:ptCount val="2"/>
                <c:pt idx="0">
                  <c:v>112585.3138</c:v>
                </c:pt>
                <c:pt idx="1">
                  <c:v>10592.23345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AC-465D-8670-2B00ABFE171A}"/>
            </c:ext>
          </c:extLst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#\ ##0.0</c:formatCode>
                <c:ptCount val="2"/>
                <c:pt idx="0">
                  <c:v>477755.80864</c:v>
                </c:pt>
                <c:pt idx="1">
                  <c:v>12428.22898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AC-465D-8670-2B00ABFE171A}"/>
            </c:ext>
          </c:extLst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#\ ##0.0</c:formatCode>
                <c:ptCount val="2"/>
                <c:pt idx="0">
                  <c:v>1950.5</c:v>
                </c:pt>
                <c:pt idx="1">
                  <c:v>127.74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DAC-465D-8670-2B00ABFE171A}"/>
            </c:ext>
          </c:extLst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#\ ##0.0</c:formatCode>
                <c:ptCount val="2"/>
                <c:pt idx="0">
                  <c:v>1605135.2870000005</c:v>
                </c:pt>
                <c:pt idx="1">
                  <c:v>310226.97911000001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DAC-465D-8670-2B00ABFE171A}"/>
            </c:ext>
          </c:extLst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#\ ##0.0</c:formatCode>
                <c:ptCount val="2"/>
                <c:pt idx="0">
                  <c:v>281596.45400000003</c:v>
                </c:pt>
                <c:pt idx="1">
                  <c:v>25614.882170000001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DAC-465D-8670-2B00ABFE171A}"/>
            </c:ext>
          </c:extLst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#\ ##0.0</c:formatCode>
                <c:ptCount val="2"/>
                <c:pt idx="0">
                  <c:v>158.13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AC-465D-8670-2B00ABFE171A}"/>
            </c:ext>
          </c:extLst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#\ ##0.0</c:formatCode>
                <c:ptCount val="2"/>
                <c:pt idx="0">
                  <c:v>176555.75469999999</c:v>
                </c:pt>
                <c:pt idx="1">
                  <c:v>16840.61793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DAC-465D-8670-2B00ABFE171A}"/>
            </c:ext>
          </c:extLst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#\ ##0.0</c:formatCode>
                <c:ptCount val="2"/>
                <c:pt idx="0">
                  <c:v>210722.454</c:v>
                </c:pt>
                <c:pt idx="1">
                  <c:v>16917.542739999997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DAC-465D-8670-2B00ABFE171A}"/>
            </c:ext>
          </c:extLst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#\ ##0.0</c:formatCode>
                <c:ptCount val="2"/>
                <c:pt idx="0">
                  <c:v>100</c:v>
                </c:pt>
                <c:pt idx="1">
                  <c:v>2.0138400000000001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DAC-465D-8670-2B00ABFE17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8736239"/>
        <c:axId val="1"/>
        <c:axId val="0"/>
      </c:bar3DChart>
      <c:catAx>
        <c:axId val="2787362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78736239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март  2022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</dgm:pt>
  </dgm:ptLst>
  <dgm:cxnLst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5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март  2022 года</a:t>
          </a:r>
        </a:p>
      </dsp:txBody>
      <dsp:txXfrm>
        <a:off x="73792" y="73792"/>
        <a:ext cx="7581951" cy="1364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17418" y="17610"/>
        <a:ext cx="1589158" cy="321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70073884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478368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:a16="http://schemas.microsoft.com/office/drawing/2014/main" val="1079388102"/>
                    </a:ext>
                  </a:extLst>
                </a:gridCol>
                <a:gridCol w="2005939">
                  <a:extLst>
                    <a:ext uri="{9D8B030D-6E8A-4147-A177-3AD203B41FA5}">
                      <a16:colId xmlns:a16="http://schemas.microsoft.com/office/drawing/2014/main" val="1213749816"/>
                    </a:ext>
                  </a:extLst>
                </a:gridCol>
                <a:gridCol w="1971647">
                  <a:extLst>
                    <a:ext uri="{9D8B030D-6E8A-4147-A177-3AD203B41FA5}">
                      <a16:colId xmlns:a16="http://schemas.microsoft.com/office/drawing/2014/main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2022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за 3 мес. 2022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3 110 102,24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500 307,60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470 432,40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3 184 127,37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441 334,40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421 362,90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-74 025,13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58 973,20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49 069,50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март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3599"/>
              </p:ext>
            </p:extLst>
          </p:nvPr>
        </p:nvGraphicFramePr>
        <p:xfrm>
          <a:off x="1" y="476672"/>
          <a:ext cx="4427982" cy="6400303"/>
        </p:xfrm>
        <a:graphic>
          <a:graphicData uri="http://schemas.openxmlformats.org/drawingml/2006/table">
            <a:tbl>
              <a:tblPr/>
              <a:tblGrid>
                <a:gridCol w="1970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9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1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План  на 3 мес. 2022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Факт исполнения на отчет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9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 ДОХОДЫ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588 694,93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161 910,31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157 636,67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4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прибыль организаций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8 446,30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3 000,00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2 018,09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4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331 789,60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112 931,95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</a:rPr>
                        <a:t>108 034,05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9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совокупный доход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134 216,50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25 187,03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24 687,85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9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42 549,00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4 928,22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4 871,60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4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16 105,50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3 621,00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3 688,88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44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товары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55 588,03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12 242,11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14 336,21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4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4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84 757,67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15 220,49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12 618,95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33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73 550,48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13 631,52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10 853,76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9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766,90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9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1 277,59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188,74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19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824,62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657,21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49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5 212,70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354,76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626,99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4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49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2 436 649,64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323 176,79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300 176,79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033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460 860,20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129 361,30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106 361,30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19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842 782,51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16 207,50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16 207,50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19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1 081 078,20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187 890,32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187 890,32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14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47 106,40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8 090,60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8 090,60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14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4 822,33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719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-18 372,93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-18 372,93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44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3 110 102,24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500 307,59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470 432,41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1228C7B5-7296-4D38-A42B-5748978405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936778"/>
              </p:ext>
            </p:extLst>
          </p:nvPr>
        </p:nvGraphicFramePr>
        <p:xfrm>
          <a:off x="4427983" y="266700"/>
          <a:ext cx="4716017" cy="659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март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03537"/>
              </p:ext>
            </p:extLst>
          </p:nvPr>
        </p:nvGraphicFramePr>
        <p:xfrm>
          <a:off x="4716017" y="764704"/>
          <a:ext cx="4176464" cy="4464495"/>
        </p:xfrm>
        <a:graphic>
          <a:graphicData uri="http://schemas.openxmlformats.org/drawingml/2006/table">
            <a:tbl>
              <a:tblPr/>
              <a:tblGrid>
                <a:gridCol w="2247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4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исполнения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3 184 127,4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421 362,9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312 210,6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27 636,6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 (ВУС)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7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4 928,4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7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112 585,3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10 592,2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7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477 755,8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12 428,2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1 950,5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СОЦСФЕРА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2 274 168,1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369 600,0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1 605 135,3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310 227,0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281 596,5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25 614,9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176 555,8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16 840,6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210 722,5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16 917,5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84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МУНИЦИПАЛЬНОГО ДОЛГА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9340DBBA-D1D7-4511-B78E-63C3D57A35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7986032"/>
              </p:ext>
            </p:extLst>
          </p:nvPr>
        </p:nvGraphicFramePr>
        <p:xfrm>
          <a:off x="-3809" y="540593"/>
          <a:ext cx="4719826" cy="6317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2795</TotalTime>
  <Words>449</Words>
  <Application>Microsoft Office PowerPoint</Application>
  <PresentationFormat>Экран (4:3)</PresentationFormat>
  <Paragraphs>163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ЭВМ</cp:lastModifiedBy>
  <cp:revision>387</cp:revision>
  <dcterms:modified xsi:type="dcterms:W3CDTF">2022-04-14T13:02:53Z</dcterms:modified>
</cp:coreProperties>
</file>