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diagrams/colors3.xml" ContentType="application/vnd.openxmlformats-officedocument.drawingml.diagramColors+xml"/>
  <Override PartName="/ppt/charts/chart2.xml" ContentType="application/vnd.openxmlformats-officedocument.drawingml.chart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docProps/core.xml" ContentType="application/vnd.openxmlformats-package.core-properties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6"/>
  </p:notesMasterIdLst>
  <p:sldIdLst>
    <p:sldId id="261" r:id="rId2"/>
    <p:sldId id="269" r:id="rId3"/>
    <p:sldId id="268" r:id="rId4"/>
    <p:sldId id="270" r:id="rId5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3429" autoAdjust="0"/>
  </p:normalViewPr>
  <p:slideViewPr>
    <p:cSldViewPr>
      <p:cViewPr varScale="1">
        <p:scale>
          <a:sx n="101" d="100"/>
          <a:sy n="101" d="100"/>
        </p:scale>
        <p:origin x="-127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2%20&#1075;&#1086;&#1076;\&#1057;&#1072;&#1081;&#1090;\&#1088;&#1077;&#1096;&#1077;&#1085;&#1080;&#1077;\&#1082;&#1086;&#1088;&#1088;&#1077;&#1082;&#1090;&#1080;&#1088;&#1086;&#1074;&#1082;&#1072;%203\&#1082;%20&#1088;&#1077;&#1096;&#1077;&#1085;&#1080;&#1102;%202022-2024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2%20&#1075;&#1086;&#1076;\&#1057;&#1072;&#1081;&#1090;\&#1088;&#1077;&#1096;&#1077;&#1085;&#1080;&#1077;\&#1082;&#1086;&#1088;&#1088;&#1077;&#1082;&#1090;&#1080;&#1088;&#1086;&#1074;&#1082;&#1072;%203\&#1082;%20&#1088;&#1077;&#1096;&#1077;&#1085;&#1080;&#1102;%202022-2024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Доходы городского бюджета в 2022 году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Lbls>
            <c:dLbl>
              <c:idx val="1"/>
              <c:layout>
                <c:manualLayout>
                  <c:x val="-1.7332239720034996E-2"/>
                  <c:y val="-1.1173036093418258E-2"/>
                </c:manualLayout>
              </c:layout>
              <c:spPr>
                <a:solidFill>
                  <a:schemeClr val="bg1">
                    <a:lumMod val="95000"/>
                  </a:schemeClr>
                </a:solidFill>
              </c:spPr>
              <c:txPr>
                <a:bodyPr/>
                <a:lstStyle/>
                <a:p>
                  <a:pPr>
                    <a:defRPr sz="1400" b="1"/>
                  </a:pPr>
                  <a:endParaRPr lang="ru-RU"/>
                </a:p>
              </c:txPr>
              <c:showPercent val="1"/>
            </c:dLbl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Percent val="1"/>
            <c:showLeaderLines val="1"/>
          </c:dLbls>
          <c:cat>
            <c:strRef>
              <c:f>('Доходы '!$J$12,'Доходы '!$J$35,'Доходы '!$J$45)</c:f>
              <c:strCache>
                <c:ptCount val="3"/>
                <c:pt idx="0">
                  <c:v>НАЛОГОВЫЕ 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('Доходы '!$M$12,'Доходы '!$M$35,'Доходы '!$M$45)</c:f>
              <c:numCache>
                <c:formatCode>#,##0.00</c:formatCode>
                <c:ptCount val="3"/>
                <c:pt idx="0">
                  <c:v>629646.88</c:v>
                </c:pt>
                <c:pt idx="1">
                  <c:v>101468.58999999998</c:v>
                </c:pt>
                <c:pt idx="2">
                  <c:v>3359941.75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t"/>
      <c:layout/>
      <c:spPr>
        <a:solidFill>
          <a:schemeClr val="bg1">
            <a:lumMod val="95000"/>
          </a:schemeClr>
        </a:solidFill>
      </c:spPr>
    </c:legend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Расходы бюджета города на 2022 год  </a:t>
            </a:r>
          </a:p>
        </c:rich>
      </c:tx>
      <c:layout/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0"/>
          <c:y val="2.1988918051910652E-4"/>
          <c:w val="0.62431824062965235"/>
          <c:h val="0.89893059200933212"/>
        </c:manualLayout>
      </c:layout>
      <c:pie3DChart>
        <c:varyColors val="1"/>
        <c:ser>
          <c:idx val="0"/>
          <c:order val="0"/>
          <c:explosion val="25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0</a:t>
                    </a:r>
                    <a:r>
                      <a:rPr lang="ru-RU"/>
                      <a:t>,2</a:t>
                    </a:r>
                    <a:r>
                      <a:rPr lang="en-US"/>
                      <a:t>%</a:t>
                    </a:r>
                  </a:p>
                </c:rich>
              </c:tx>
            </c:dLbl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Percent val="1"/>
            <c:showLeaderLines val="1"/>
          </c:dLbls>
          <c:cat>
            <c:strRef>
              <c:f>(расходы!$A$3,расходы!$A$5,расходы!$A$6,расходы!$A$7,расходы!$A$9)</c:f>
              <c:strCache>
                <c:ptCount val="5"/>
                <c:pt idx="0">
                  <c:v>Общегосударственные вопросы (аппарат управления)</c:v>
                </c:pt>
                <c:pt idx="1">
                  <c:v>Национальная безопасности и правоохранительная деятельность</c:v>
                </c:pt>
                <c:pt idx="2">
                  <c:v>Национальная экономика (транспорт, дорожный фонд)</c:v>
                </c:pt>
                <c:pt idx="3">
                  <c:v>ЖКХ (благоустройство, дороги города, кап. Ремонт жилого фонда)</c:v>
                </c:pt>
                <c:pt idx="4">
                  <c:v>СОЦСФЕРА</c:v>
                </c:pt>
              </c:strCache>
            </c:strRef>
          </c:cat>
          <c:val>
            <c:numRef>
              <c:f>(расходы!$F$3,расходы!$F$5,расходы!$F$6,расходы!$F$7,расходы!$F$9)</c:f>
              <c:numCache>
                <c:formatCode>#,##0.00</c:formatCode>
                <c:ptCount val="5"/>
                <c:pt idx="0">
                  <c:v>395926.13</c:v>
                </c:pt>
                <c:pt idx="1">
                  <c:v>14233.59</c:v>
                </c:pt>
                <c:pt idx="2">
                  <c:v>592186.43000000005</c:v>
                </c:pt>
                <c:pt idx="3">
                  <c:v>731319.18</c:v>
                </c:pt>
                <c:pt idx="4">
                  <c:v>2396211.12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7.5008888933697629E-2"/>
          <c:y val="0.63563881598133565"/>
          <c:w val="0.54428261768175268"/>
          <c:h val="0.36327792359288424"/>
        </c:manualLayout>
      </c:layout>
      <c:spPr>
        <a:solidFill>
          <a:schemeClr val="bg1">
            <a:lumMod val="95000"/>
          </a:schemeClr>
        </a:solidFill>
      </c:spPr>
    </c:legend>
    <c:plotVisOnly val="1"/>
    <c:dispBlanksAs val="zero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городского бюджета на 2022 год и плановый период </a:t>
          </a:r>
        </a:p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2023-2024 годы:</a:t>
          </a:r>
          <a:endParaRPr lang="ru-RU" sz="28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2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6AAF6B56-DFBE-49CB-AA65-B73C90F7DD12}" type="presOf" srcId="{14AF04DA-2576-41CC-B86D-2FDFC0CFD64B}" destId="{9D8B2FD8-9BA4-41EA-B8F3-7FC15038D58F}" srcOrd="0" destOrd="0" presId="urn:microsoft.com/office/officeart/2005/8/layout/vList3#1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Межбюджетные трансферты планируемые к получению в 2022 год и плановом периоде 2023-2024 годы:</a:t>
          </a:r>
          <a:endParaRPr lang="ru-RU" sz="28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8188373" cy="1654566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городского бюджета на 2022 год и плановый период </a:t>
          </a:r>
        </a:p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2023-2024 годы:</a:t>
          </a:r>
          <a:endParaRPr lang="ru-RU" sz="28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0"/>
        <a:ext cx="8188373" cy="165456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370"/>
          <a:ext cx="1623993" cy="503684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370"/>
        <a:ext cx="1623993" cy="50368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31719"/>
          <a:ext cx="8188373" cy="1340387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Межбюджетные трансферты планируемые к получению в 2022 год и плановом периоде 2023-2024 годы:</a:t>
          </a:r>
          <a:endParaRPr lang="ru-RU" sz="28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131719"/>
        <a:ext cx="8188373" cy="1340387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370"/>
          <a:ext cx="1623993" cy="503684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370"/>
        <a:ext cx="1623993" cy="5036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1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20.06.2022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20.06.2022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20.06.2022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20.06.2022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20.06.2022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chart" Target="../charts/chart2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="" xmlns:p14="http://schemas.microsoft.com/office/powerpoint/2010/main" val="1486040831"/>
              </p:ext>
            </p:extLst>
          </p:nvPr>
        </p:nvGraphicFramePr>
        <p:xfrm>
          <a:off x="611560" y="332656"/>
          <a:ext cx="818837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164288" y="2636912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79512" y="4149080"/>
          <a:ext cx="8964488" cy="1710424"/>
        </p:xfrm>
        <a:graphic>
          <a:graphicData uri="http://schemas.openxmlformats.org/drawingml/2006/table">
            <a:tbl>
              <a:tblPr/>
              <a:tblGrid>
                <a:gridCol w="1602078"/>
                <a:gridCol w="1186251"/>
                <a:gridCol w="1186251"/>
                <a:gridCol w="1247477"/>
                <a:gridCol w="1247477"/>
                <a:gridCol w="1247477"/>
                <a:gridCol w="1247477"/>
              </a:tblGrid>
              <a:tr h="7194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2021 год (план)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2021 год (факт)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Всего за 3 года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2022 год  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2023 год  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2024 год 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17203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3 164 125,57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3 057 744,22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9 082 620,21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4 091 057,22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2 694 770,90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2 296 792,09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7203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3 182 395,02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3 029 071,67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9 181 301,95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4 189 738,96</a:t>
                      </a:r>
                    </a:p>
                  </a:txBody>
                  <a:tcPr marL="5213" marR="5213" marT="521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2 694 770,90</a:t>
                      </a:r>
                    </a:p>
                  </a:txBody>
                  <a:tcPr marL="5213" marR="5213" marT="521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2 296 792,09</a:t>
                      </a:r>
                    </a:p>
                  </a:txBody>
                  <a:tcPr marL="5213" marR="5213" marT="521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3364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 (-) Профицит (+)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-18 269,45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28 672,55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-98 681,74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-98 681,74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0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116632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70C0"/>
                </a:solidFill>
              </a:rPr>
              <a:t>Тыс. руб.</a:t>
            </a:r>
            <a:endParaRPr lang="ru-RU" b="1" i="1" dirty="0">
              <a:solidFill>
                <a:srgbClr val="0070C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79512" y="692696"/>
          <a:ext cx="4968552" cy="6102733"/>
        </p:xfrm>
        <a:graphic>
          <a:graphicData uri="http://schemas.openxmlformats.org/drawingml/2006/table">
            <a:tbl>
              <a:tblPr/>
              <a:tblGrid>
                <a:gridCol w="2773332"/>
                <a:gridCol w="724636"/>
                <a:gridCol w="735292"/>
                <a:gridCol w="735292"/>
              </a:tblGrid>
              <a:tr h="1958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Наименование кода классификации доходов бюджета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Доходы на </a:t>
                      </a:r>
                      <a:br>
                        <a:rPr lang="ru-RU" sz="1000" b="0" i="0" u="none" strike="noStrike">
                          <a:latin typeface="Times New Roman"/>
                        </a:rPr>
                      </a:br>
                      <a:r>
                        <a:rPr lang="ru-RU" sz="1000" b="0" i="0" u="none" strike="noStrike">
                          <a:latin typeface="Times New Roman"/>
                        </a:rPr>
                        <a:t>2021 год (план)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Доходы на </a:t>
                      </a:r>
                      <a:br>
                        <a:rPr lang="ru-RU" sz="1000" b="0" i="0" u="none" strike="noStrike">
                          <a:latin typeface="Times New Roman"/>
                        </a:rPr>
                      </a:br>
                      <a:r>
                        <a:rPr lang="ru-RU" sz="1000" b="0" i="0" u="none" strike="noStrike">
                          <a:latin typeface="Times New Roman"/>
                        </a:rPr>
                        <a:t>2021 год (факт)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Доходы на </a:t>
                      </a:r>
                      <a:br>
                        <a:rPr lang="ru-RU" sz="1000" b="0" i="0" u="none" strike="noStrike">
                          <a:latin typeface="Times New Roman"/>
                        </a:rPr>
                      </a:br>
                      <a:r>
                        <a:rPr lang="ru-RU" sz="1000" b="0" i="0" u="none" strike="noStrike">
                          <a:latin typeface="Times New Roman"/>
                        </a:rPr>
                        <a:t>2022 год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1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28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latin typeface="Times New Roman"/>
                        </a:rPr>
                        <a:t>595 745,84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>
                          <a:latin typeface="Times New Roman"/>
                        </a:rPr>
                        <a:t>598 872,40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latin typeface="Times New Roman"/>
                        </a:rPr>
                        <a:t>731 115,47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1628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latin typeface="Times New Roman"/>
                        </a:rPr>
                        <a:t>513 124,04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latin typeface="Times New Roman"/>
                        </a:rPr>
                        <a:t>513 938,46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latin typeface="Times New Roman"/>
                        </a:rPr>
                        <a:t>629 646,88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1628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10 098,00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latin typeface="Times New Roman"/>
                        </a:rPr>
                        <a:t>10 340,24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8 446,30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2241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300 007,90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latin typeface="Times New Roman"/>
                        </a:rPr>
                        <a:t>295 383,47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372 741,55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9585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24 101,60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latin typeface="Times New Roman"/>
                        </a:rPr>
                        <a:t>24 564,85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55 588,03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4077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123 043,75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129 449,99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latin typeface="Times New Roman"/>
                        </a:rPr>
                        <a:t>134 216,50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1016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40 471,10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38 633,32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latin typeface="Times New Roman"/>
                        </a:rPr>
                        <a:t>42 549,00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3465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15 385,00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15 549,90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16 105,50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34274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latin typeface="Times New Roman"/>
                        </a:rPr>
                        <a:t>ЗАДОЛЖЕННОСТЬ И ПЕРЕРАСЧЕТЫ ПО ОТМЕНЕННЫМ НАЛОГАМ, СБОРАМ И ИНЫМ ОБЯЗАТЕЛЬНЫМ ПЛАТЕЖАМ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16,69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16,69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3465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latin typeface="Times New Roman"/>
                        </a:rPr>
                        <a:t>82 621,80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latin typeface="Times New Roman"/>
                        </a:rPr>
                        <a:t>84 933,94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>
                          <a:latin typeface="Times New Roman"/>
                        </a:rPr>
                        <a:t>101 468,59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23869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64 101,41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65 486,01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latin typeface="Times New Roman"/>
                        </a:rPr>
                        <a:t>73 550,48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3465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633,20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627,56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latin typeface="Times New Roman"/>
                        </a:rPr>
                        <a:t>766,90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3869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2 305,94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2 466,06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latin typeface="Times New Roman"/>
                        </a:rPr>
                        <a:t>9 478,51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2645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6 925,65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6 832,63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latin typeface="Times New Roman"/>
                        </a:rPr>
                        <a:t>12 400,00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5913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8 580,00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9 481,38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latin typeface="Times New Roman"/>
                        </a:rPr>
                        <a:t>5 222,70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2241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75,60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40,30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latin typeface="Times New Roman"/>
                        </a:rPr>
                        <a:t>50,00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4689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latin typeface="Times New Roman"/>
                        </a:rPr>
                        <a:t>2 568 379,73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latin typeface="Times New Roman"/>
                        </a:rPr>
                        <a:t>2 458 871,81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>
                          <a:latin typeface="Times New Roman"/>
                        </a:rPr>
                        <a:t>3 359 941,75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24481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494 995,80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494 995,80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latin typeface="Times New Roman"/>
                        </a:rPr>
                        <a:t>480 567,20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12853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947 254,65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840 010,10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latin typeface="Times New Roman"/>
                        </a:rPr>
                        <a:t>1 688 787,80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11628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1 079 859,28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1 077 948,75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latin typeface="Times New Roman"/>
                        </a:rPr>
                        <a:t>1 151 611,02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1162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49 115,30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48 762,46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latin typeface="Times New Roman"/>
                        </a:rPr>
                        <a:t>52 526,33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13465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latin typeface="Times New Roman"/>
                        </a:rPr>
                        <a:t>4 822,33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11628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-2 845,30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-2 845,30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latin typeface="Times New Roman"/>
                        </a:rPr>
                        <a:t>-18 372,93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10404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latin typeface="Times New Roman"/>
                        </a:rPr>
                        <a:t>3 164 125,57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latin typeface="Times New Roman"/>
                        </a:rPr>
                        <a:t>3 057 744,22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>
                          <a:latin typeface="Times New Roman"/>
                        </a:rPr>
                        <a:t>4 091 057,22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/>
        </p:nvGraphicFramePr>
        <p:xfrm>
          <a:off x="4860032" y="0"/>
          <a:ext cx="4572000" cy="6669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>
            <p:extLst>
              <p:ext uri="{D42A27DB-BD31-4B8C-83A1-F6EECF244321}">
                <p14:modId xmlns="" xmlns:p14="http://schemas.microsoft.com/office/powerpoint/2010/main" val="253325332"/>
              </p:ext>
            </p:extLst>
          </p:nvPr>
        </p:nvGraphicFramePr>
        <p:xfrm>
          <a:off x="142844" y="5000636"/>
          <a:ext cx="9429816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524328" y="764704"/>
            <a:ext cx="176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Тыс. руб.</a:t>
            </a:r>
            <a:endParaRPr lang="ru-RU" dirty="0"/>
          </a:p>
        </p:txBody>
      </p:sp>
      <p:graphicFrame>
        <p:nvGraphicFramePr>
          <p:cNvPr id="7" name="Диаграмма 6"/>
          <p:cNvGraphicFramePr>
            <a:graphicFrameLocks/>
          </p:cNvGraphicFramePr>
          <p:nvPr/>
        </p:nvGraphicFramePr>
        <p:xfrm>
          <a:off x="0" y="0"/>
          <a:ext cx="7258497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4788024" y="1196752"/>
          <a:ext cx="4104457" cy="4392487"/>
        </p:xfrm>
        <a:graphic>
          <a:graphicData uri="http://schemas.openxmlformats.org/drawingml/2006/table">
            <a:tbl>
              <a:tblPr/>
              <a:tblGrid>
                <a:gridCol w="2125183"/>
                <a:gridCol w="634383"/>
                <a:gridCol w="634383"/>
                <a:gridCol w="710508"/>
              </a:tblGrid>
              <a:tr h="35417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2021 год (план)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2021 год (факт)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2022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3681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3 182 395,02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3 029 071,65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4 144 341,08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36815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252 137,70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182 118,59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latin typeface="Times New Roman"/>
                        </a:rPr>
                        <a:t>395 926,13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18756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413,80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381,49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latin typeface="Times New Roman"/>
                        </a:rPr>
                        <a:t>428,60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437513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7 731,46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7 620,57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latin typeface="Times New Roman"/>
                        </a:rPr>
                        <a:t>14 233,59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36815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361 429,81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349 352,11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latin typeface="Times New Roman"/>
                        </a:rPr>
                        <a:t>592 186,43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75011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408 879,51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391 666,56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latin typeface="Times New Roman"/>
                        </a:rPr>
                        <a:t>731 319,18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70841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16 459,00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1 777,27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latin typeface="Times New Roman"/>
                        </a:rPr>
                        <a:t>13 936,04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50007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СОЦСФЕРА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latin typeface="Times New Roman"/>
                        </a:rPr>
                        <a:t>2 135 328,84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latin typeface="Times New Roman"/>
                        </a:rPr>
                        <a:t>2 096 140,16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 dirty="0">
                          <a:latin typeface="Times New Roman"/>
                        </a:rPr>
                        <a:t>2 396 211,12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36815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1 631 347,00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1 626 243,00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latin typeface="Times New Roman"/>
                        </a:rPr>
                        <a:t>1 664 512,38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77089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267 896,47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257 080,69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latin typeface="Times New Roman"/>
                        </a:rPr>
                        <a:t>327 038,28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77089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42,45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42,45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latin typeface="Times New Roman"/>
                        </a:rPr>
                        <a:t>195,76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39591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149 069,65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125 941,60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latin typeface="Times New Roman"/>
                        </a:rPr>
                        <a:t>182 041,27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8339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86 973,27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86 832,42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latin typeface="Times New Roman"/>
                        </a:rPr>
                        <a:t>222 423,43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36815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="" xmlns:p14="http://schemas.microsoft.com/office/powerpoint/2010/main" val="2182027204"/>
              </p:ext>
            </p:extLst>
          </p:nvPr>
        </p:nvGraphicFramePr>
        <p:xfrm>
          <a:off x="611560" y="332656"/>
          <a:ext cx="818837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164288" y="2636912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67544" y="4437112"/>
          <a:ext cx="8352929" cy="1785971"/>
        </p:xfrm>
        <a:graphic>
          <a:graphicData uri="http://schemas.openxmlformats.org/drawingml/2006/table">
            <a:tbl>
              <a:tblPr/>
              <a:tblGrid>
                <a:gridCol w="574826"/>
                <a:gridCol w="1931053"/>
                <a:gridCol w="1104742"/>
                <a:gridCol w="1104742"/>
                <a:gridCol w="1212522"/>
                <a:gridCol w="1212522"/>
                <a:gridCol w="1212522"/>
              </a:tblGrid>
              <a:tr h="46639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№ п/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показателя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2021 год (план)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2021 год (факт)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2022 год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2023 год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2024 год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422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494 995,80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494 995,80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latin typeface="Times New Roman"/>
                        </a:rPr>
                        <a:t>480 567,20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latin typeface="Times New Roman"/>
                        </a:rPr>
                        <a:t>348 040,20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latin typeface="Times New Roman"/>
                        </a:rPr>
                        <a:t>348 040,20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422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МБТ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49 115,30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48 762,46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latin typeface="Times New Roman"/>
                        </a:rPr>
                        <a:t>52 526,33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latin typeface="Times New Roman"/>
                        </a:rPr>
                        <a:t>47 332,20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latin typeface="Times New Roman"/>
                        </a:rPr>
                        <a:t>345,80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422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947 254,65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840 010,10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latin typeface="Times New Roman"/>
                        </a:rPr>
                        <a:t>1 688 787,80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latin typeface="Times New Roman"/>
                        </a:rPr>
                        <a:t>520 444,24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latin typeface="Times New Roman"/>
                        </a:rPr>
                        <a:t>199 059,64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422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1 079 859,28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1 077 948,75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latin typeface="Times New Roman"/>
                        </a:rPr>
                        <a:t>1 151 611,02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latin typeface="Times New Roman"/>
                        </a:rPr>
                        <a:t>1 087 148,30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latin typeface="Times New Roman"/>
                        </a:rPr>
                        <a:t>1 025 783,70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422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ВСЕГО:</a:t>
                      </a:r>
                    </a:p>
                  </a:txBody>
                  <a:tcPr marL="6569" marR="6569" marT="65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2 571 225,03</a:t>
                      </a:r>
                    </a:p>
                  </a:txBody>
                  <a:tcPr marL="6569" marR="6569" marT="65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2 461 717,11</a:t>
                      </a:r>
                    </a:p>
                  </a:txBody>
                  <a:tcPr marL="6569" marR="6569" marT="65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3 373 492,35</a:t>
                      </a:r>
                    </a:p>
                  </a:txBody>
                  <a:tcPr marL="6569" marR="6569" marT="65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2 002 964,94</a:t>
                      </a:r>
                    </a:p>
                  </a:txBody>
                  <a:tcPr marL="6569" marR="6569" marT="65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1 573 229,34</a:t>
                      </a:r>
                    </a:p>
                  </a:txBody>
                  <a:tcPr marL="6569" marR="6569" marT="65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672276595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1970</TotalTime>
  <Words>669</Words>
  <Application>Microsoft Office PowerPoint</Application>
  <PresentationFormat>Экран (4:3)</PresentationFormat>
  <Paragraphs>252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Открытая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user11</cp:lastModifiedBy>
  <cp:revision>244</cp:revision>
  <dcterms:modified xsi:type="dcterms:W3CDTF">2022-06-20T04:34:47Z</dcterms:modified>
</cp:coreProperties>
</file>