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102" d="100"/>
          <a:sy n="102" d="100"/>
        </p:scale>
        <p:origin x="-124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772816"/>
            <a:ext cx="7704856" cy="64807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Исполнение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муниципальной программы 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за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2020 год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332657"/>
            <a:ext cx="7286676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Развитие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образования города Минусинска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932348" cy="288032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Развитие образования города Минусинска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В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целом по муниципальной  программе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расходы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в 2020 году исполнены в сумме 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1 543 196,64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 тыс. рублей, что составляет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98,90%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от уточненной   бюджетной росписи 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сумме 1 560 350,98тыс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. рублей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/>
            </a:r>
            <a:br>
              <a:rPr lang="ru-RU" sz="2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29892" y="2564904"/>
            <a:ext cx="6370500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D:\768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91276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0880" cy="144397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Бюджетные ассигнования на реализацию Программы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</a:rPr>
              <a:t>распределены 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</a:rPr>
              <a:t>между главными распорядителями бюджетных средств следующим образом: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9954946"/>
              </p:ext>
            </p:extLst>
          </p:nvPr>
        </p:nvGraphicFramePr>
        <p:xfrm>
          <a:off x="700467" y="1844823"/>
          <a:ext cx="7831972" cy="449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197"/>
                <a:gridCol w="1872208"/>
                <a:gridCol w="1440160"/>
                <a:gridCol w="1368152"/>
                <a:gridCol w="1489863"/>
                <a:gridCol w="814392"/>
              </a:tblGrid>
              <a:tr h="94124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(тыс. рублей)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Процент исполнения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3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2020 год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874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07 01, 07 02,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07 03, 07 05, 07 07, 07 09, 10 03, 10 04,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11 02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1 560 319,14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1 543 164,80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98,91 %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49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Отдел культуры администрации города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07 03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31,84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31,84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49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1 560 350,98 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1 543 196,64 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98,90 %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6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ПОДПРОГРАММА 1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«Развитие дошкольного образования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sz="3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 descr="C:\Users\Grauberger-pc\Desktop\ФОТО РАДУГА\IMG-20210215-WA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976" y="1772817"/>
            <a:ext cx="2304256" cy="4464074"/>
          </a:xfrm>
          <a:prstGeom prst="rect">
            <a:avLst/>
          </a:prstGeom>
          <a:noFill/>
        </p:spPr>
      </p:pic>
      <p:pic>
        <p:nvPicPr>
          <p:cNvPr id="3076" name="Picture 4" descr="D:\ФОТО РАДУГА\IMG_20210211_1546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2628291" cy="238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IMG_20201127_0933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7347"/>
            <a:ext cx="2962120" cy="223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:\ЭКОНОМИСТЫ\Яковлева И.В\ПРОЕКТ МП\2018\ДОКЛАД бюджет 2018\фотографии\фото со школ\16\PA0725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005064"/>
            <a:ext cx="2962120" cy="223876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77347"/>
            <a:ext cx="2976972" cy="223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0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подпрограммы 1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03026355"/>
              </p:ext>
            </p:extLst>
          </p:nvPr>
        </p:nvGraphicFramePr>
        <p:xfrm>
          <a:off x="683567" y="1844817"/>
          <a:ext cx="7848872" cy="439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291"/>
                <a:gridCol w="2052103"/>
                <a:gridCol w="1160291"/>
                <a:gridCol w="1160291"/>
                <a:gridCol w="1160291"/>
                <a:gridCol w="1155605"/>
              </a:tblGrid>
              <a:tr h="79863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Процент исполнения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3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568 651,49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568 651,49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520,41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520,41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2 907,00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2 777,50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95,54%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2 919,85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2 919,85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86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Администрация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54 957,55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54 957,55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629 956,30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629 826,80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99,98%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78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подпрограммы 1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3034271"/>
              </p:ext>
            </p:extLst>
          </p:nvPr>
        </p:nvGraphicFramePr>
        <p:xfrm>
          <a:off x="683567" y="1844822"/>
          <a:ext cx="7848872" cy="463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8213"/>
                <a:gridCol w="1125349"/>
                <a:gridCol w="1012655"/>
                <a:gridCol w="1012655"/>
              </a:tblGrid>
              <a:tr h="2400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401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6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воспитанников дошкольников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Охват детей с ОВЗ доступным дошкольным образованием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0837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«Развитие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общего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образования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dirty="0"/>
          </a:p>
        </p:txBody>
      </p:sp>
      <p:pic>
        <p:nvPicPr>
          <p:cNvPr id="7" name="Picture 3" descr="D:\DSC_0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01" y="3833437"/>
            <a:ext cx="4392488" cy="240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User\Desktop\det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320" y="1812361"/>
            <a:ext cx="366664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532B~1\AppData\Local\Temp\Rar$DIa0.246\Урок Универсиада-2019 с Ростовцевым П.А.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5580" y="3696179"/>
            <a:ext cx="4308868" cy="2520281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</p:pic>
      <p:pic>
        <p:nvPicPr>
          <p:cNvPr id="6" name="Picture 2" descr="D:\DSC_01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08821"/>
            <a:ext cx="4320480" cy="24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088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82573707"/>
              </p:ext>
            </p:extLst>
          </p:nvPr>
        </p:nvGraphicFramePr>
        <p:xfrm>
          <a:off x="683566" y="1772820"/>
          <a:ext cx="7848873" cy="4464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2688"/>
                <a:gridCol w="2091714"/>
                <a:gridCol w="1182688"/>
                <a:gridCol w="1182688"/>
                <a:gridCol w="1182688"/>
                <a:gridCol w="1026407"/>
              </a:tblGrid>
              <a:tr h="121759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Процент исполнения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863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631 907,51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618 960,42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97,95%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26 773,10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26 773,10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422,71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422,71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42 021,67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38 655,45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91,99%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10,55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10,55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701 135,54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684 822,23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97,67%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018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5696177"/>
              </p:ext>
            </p:extLst>
          </p:nvPr>
        </p:nvGraphicFramePr>
        <p:xfrm>
          <a:off x="683568" y="1916832"/>
          <a:ext cx="7864326" cy="4392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7463"/>
                <a:gridCol w="1127565"/>
                <a:gridCol w="1014649"/>
                <a:gridCol w="1014649"/>
              </a:tblGrid>
              <a:tr h="31374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факт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41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1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выпускников муниципальных общеобразовательных учреждений, не сдавших единый государственный экзамен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824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обучающихся, освоивших основную общеобразовательную программу основного общего образования и получивших документы государственного образца об освоении основных образовательных программ основного общего образования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54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3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«Развитие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дополнительного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образования»</a:t>
            </a:r>
            <a:endParaRPr lang="ru-RU" sz="3600" dirty="0"/>
          </a:p>
        </p:txBody>
      </p:sp>
      <p:pic>
        <p:nvPicPr>
          <p:cNvPr id="4" name="Picture 4" descr="D:\ФОТО\IMG_20201127_1007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88843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ФОТО\20171125_140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1008"/>
            <a:ext cx="396044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ЭКОНОМИСТЫ\Мохначева И.Г\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72816"/>
            <a:ext cx="3960440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624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0217459"/>
              </p:ext>
            </p:extLst>
          </p:nvPr>
        </p:nvGraphicFramePr>
        <p:xfrm>
          <a:off x="683568" y="1844824"/>
          <a:ext cx="7920882" cy="4396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501"/>
                <a:gridCol w="2031250"/>
                <a:gridCol w="1148501"/>
                <a:gridCol w="1300266"/>
                <a:gridCol w="1300266"/>
                <a:gridCol w="992098"/>
              </a:tblGrid>
              <a:tr h="8792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 2020 год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Процент исполнения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07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51 489,93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51 489,93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38,10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38,10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28 261,37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28 170,46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99,68%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118,04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118,04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0,52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11 02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3 413,45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3 413,45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792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Отдел культуры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31,84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31,84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3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83 419,75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83 328,84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99,89%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87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09869258"/>
              </p:ext>
            </p:extLst>
          </p:nvPr>
        </p:nvGraphicFramePr>
        <p:xfrm>
          <a:off x="683567" y="1844821"/>
          <a:ext cx="7848873" cy="487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8212"/>
                <a:gridCol w="1125349"/>
                <a:gridCol w="1012656"/>
                <a:gridCol w="1012656"/>
              </a:tblGrid>
              <a:tr h="23118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1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55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10,08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10,08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5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81,2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935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Удельный вес численности детей, вовлеченных в образовательные модули летнего отдыха и оздоровления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24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Охват детей в возрасте от 5 до 18 лет, имеющих право на получение дополнительного образования в рамках системы персонифицированного финансирования – не менее 11,50%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11,5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21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>«Обеспечение реализации муниципальной программы»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44824"/>
            <a:ext cx="7920880" cy="42813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User\Desktop\РАМКИ\brumfieldkrard-06-96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848872" cy="439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77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1525740"/>
              </p:ext>
            </p:extLst>
          </p:nvPr>
        </p:nvGraphicFramePr>
        <p:xfrm>
          <a:off x="683569" y="1844822"/>
          <a:ext cx="7848871" cy="4320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323"/>
                <a:gridCol w="2137052"/>
                <a:gridCol w="883408"/>
                <a:gridCol w="1208323"/>
                <a:gridCol w="1208323"/>
                <a:gridCol w="1203442"/>
              </a:tblGrid>
              <a:tr h="10801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Процент исполнения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07 09, 10 04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145 839,39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145 218,77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99,57%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797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45133559"/>
              </p:ext>
            </p:extLst>
          </p:nvPr>
        </p:nvGraphicFramePr>
        <p:xfrm>
          <a:off x="683569" y="1844824"/>
          <a:ext cx="7848870" cy="4320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5792"/>
                <a:gridCol w="1127794"/>
                <a:gridCol w="1152642"/>
                <a:gridCol w="1152642"/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00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Соблюдение сроков предоставления годовой бюджетной отчетности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647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705</Words>
  <Application>Microsoft Office PowerPoint</Application>
  <PresentationFormat>Экран (4:3)</PresentationFormat>
  <Paragraphs>272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Специальное оформление</vt:lpstr>
      <vt:lpstr>Слайд 1</vt:lpstr>
      <vt:lpstr>Развитие образования города Минусинска  В целом по муниципальной  программе   расходы в 2020 году исполнены в сумме   1 543 196,64 тыс. рублей, что составляет 98,90% от уточненной   бюджетной росписи в сумме 1 560 350,98тыс. рублей </vt:lpstr>
      <vt:lpstr>Бюджетные ассигнования на реализацию Программы  распределены между главными распорядителями бюджетных средств следующим образом:</vt:lpstr>
      <vt:lpstr>ПОДПРОГРАММА 1 «Развитие дошкольного образования»</vt:lpstr>
      <vt:lpstr>Финансовое обеспечение на реализацию  подпрограммы 1</vt:lpstr>
      <vt:lpstr>Целевые индикаторы и показатели результативности  подпрограммы 1</vt:lpstr>
      <vt:lpstr>ПОДПРОГРАММА 2 «Развитие общего образования»</vt:lpstr>
      <vt:lpstr>Финансовое обеспечение на реализацию  подпрограммы 2</vt:lpstr>
      <vt:lpstr>Целевые индикаторы и показатели результативности  подпрограммы 2</vt:lpstr>
      <vt:lpstr>ПОДПРОГРАММА 3 «Развитие дополнительного образования»</vt:lpstr>
      <vt:lpstr>Финансовое обеспечение на реализацию  подпрограммы 3</vt:lpstr>
      <vt:lpstr>Целевые индикаторы и показатели результативности  подпрограммы 3</vt:lpstr>
      <vt:lpstr>ПОДПРОГРАММА 4 «Обеспечение реализации муниципальной программы»</vt:lpstr>
      <vt:lpstr>Финансовое обеспечение на реализацию  подпрограммы 4</vt:lpstr>
      <vt:lpstr>Целевые индикаторы и показатели результативности  подпрограммы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Admin</dc:creator>
  <cp:lastModifiedBy>Пользователь Windows</cp:lastModifiedBy>
  <cp:revision>22</cp:revision>
  <dcterms:created xsi:type="dcterms:W3CDTF">2011-12-13T19:04:59Z</dcterms:created>
  <dcterms:modified xsi:type="dcterms:W3CDTF">2021-03-03T06:38:17Z</dcterms:modified>
</cp:coreProperties>
</file>