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5"/>
  </p:notesMasterIdLst>
  <p:sldIdLst>
    <p:sldId id="261" r:id="rId2"/>
    <p:sldId id="269" r:id="rId3"/>
    <p:sldId id="268" r:id="rId4"/>
  </p:sldIdLst>
  <p:sldSz cx="9144000" cy="6858000" type="screen4x3"/>
  <p:notesSz cx="6781800" cy="98806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2ED7E4"/>
    <a:srgbClr val="3099E0"/>
    <a:srgbClr val="0000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84143" autoAdjust="0"/>
  </p:normalViewPr>
  <p:slideViewPr>
    <p:cSldViewPr>
      <p:cViewPr varScale="1">
        <p:scale>
          <a:sx n="77" d="100"/>
          <a:sy n="77" d="100"/>
        </p:scale>
        <p:origin x="-136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70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.6\c$\Documents%20and%20Settings\lenag\&#1052;&#1086;&#1080;%20&#1076;&#1086;&#1082;&#1091;&#1084;&#1077;&#1085;&#1090;&#1099;\&#1041;&#1102;&#1076;&#1078;&#1077;&#1090;&#1085;&#1099;&#1081;%20&#1086;&#1090;&#1076;&#1077;&#1083;\1.%20&#1085;&#1072;&#1095;.&#1086;&#1090;&#1076;&#1077;&#1083;&#1072;\2017%20&#1075;&#1086;&#1076;\&#1057;&#1072;&#1081;&#1090;\&#1043;&#1054;&#1058;&#1054;&#1042;&#1054;\&#1044;&#1086;&#1093;&#1086;&#1076;&#1099;%20&#1085;&#1072;%2001.01.2018\&#1044;&#1086;&#1093;&#1086;&#1076;&#1099;%20&#1085;&#1072;&#1083;&#1086;&#1075;+&#1085;&#1077;&#1085;&#1072;&#1083;&#1086;&#1075;%20&#1085;&#1072;%2001.01.18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.6\c$\Documents%20and%20Settings\lenag\&#1052;&#1086;&#1080;%20&#1076;&#1086;&#1082;&#1091;&#1084;&#1077;&#1085;&#1090;&#1099;\&#1041;&#1102;&#1076;&#1078;&#1077;&#1090;&#1085;&#1099;&#1081;%20&#1086;&#1090;&#1076;&#1077;&#1083;\1.%20&#1085;&#1072;&#1095;.&#1086;&#1090;&#1076;&#1077;&#1083;&#1072;\2017%20&#1075;&#1086;&#1076;\&#1057;&#1072;&#1081;&#1090;\&#1043;&#1054;&#1058;&#1054;&#1042;&#1054;\&#1088;&#1072;&#1089;&#1093;&#1086;&#1076;&#1099;%20&#1085;&#1072;%2001.01.2018\&#1076;&#1077;&#1082;&#1072;&#1073;&#1088;&#1100;\&#1076;&#1083;&#1103;%20&#1089;&#1072;&#1081;&#1090;&#1072;%20&#1085;&#1072;%2001.12.2017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Лист1!$F$26</c:f>
              <c:strCache>
                <c:ptCount val="1"/>
                <c:pt idx="0">
                  <c:v>Налог на прибыль организаций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12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Лист1!$G$26:$I$26</c:f>
              <c:numCache>
                <c:formatCode>#,##0.0</c:formatCode>
                <c:ptCount val="3"/>
                <c:pt idx="0">
                  <c:v>2404.3000000000002</c:v>
                </c:pt>
                <c:pt idx="1">
                  <c:v>2404.3000000000002</c:v>
                </c:pt>
                <c:pt idx="2">
                  <c:v>3461.03</c:v>
                </c:pt>
              </c:numCache>
            </c:numRef>
          </c:val>
        </c:ser>
        <c:ser>
          <c:idx val="1"/>
          <c:order val="1"/>
          <c:tx>
            <c:strRef>
              <c:f>Лист1!$F$27</c:f>
              <c:strCache>
                <c:ptCount val="1"/>
                <c:pt idx="0">
                  <c:v>Налог на доходы физических лиц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12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Лист1!$G$27:$I$27</c:f>
              <c:numCache>
                <c:formatCode>#,##0.0</c:formatCode>
                <c:ptCount val="3"/>
                <c:pt idx="0">
                  <c:v>213301.57</c:v>
                </c:pt>
                <c:pt idx="1">
                  <c:v>213301.57</c:v>
                </c:pt>
                <c:pt idx="2">
                  <c:v>214245.12</c:v>
                </c:pt>
              </c:numCache>
            </c:numRef>
          </c:val>
        </c:ser>
        <c:ser>
          <c:idx val="2"/>
          <c:order val="2"/>
          <c:tx>
            <c:strRef>
              <c:f>Лист1!$F$28</c:f>
              <c:strCache>
                <c:ptCount val="1"/>
                <c:pt idx="0">
                  <c:v>Налог на совокупный доход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12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Лист1!$G$28:$I$28</c:f>
              <c:numCache>
                <c:formatCode>#,##0.0</c:formatCode>
                <c:ptCount val="3"/>
                <c:pt idx="0">
                  <c:v>37391.5</c:v>
                </c:pt>
                <c:pt idx="1">
                  <c:v>37391.5</c:v>
                </c:pt>
                <c:pt idx="2">
                  <c:v>36478.29</c:v>
                </c:pt>
              </c:numCache>
            </c:numRef>
          </c:val>
        </c:ser>
        <c:ser>
          <c:idx val="3"/>
          <c:order val="3"/>
          <c:tx>
            <c:strRef>
              <c:f>Лист1!$F$29</c:f>
              <c:strCache>
                <c:ptCount val="1"/>
                <c:pt idx="0">
                  <c:v>Налоги на имущество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12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Лист1!$G$29:$I$29</c:f>
              <c:numCache>
                <c:formatCode>#,##0.0</c:formatCode>
                <c:ptCount val="3"/>
                <c:pt idx="0">
                  <c:v>25826.7</c:v>
                </c:pt>
                <c:pt idx="1">
                  <c:v>25826.7</c:v>
                </c:pt>
                <c:pt idx="2">
                  <c:v>29106.32</c:v>
                </c:pt>
              </c:numCache>
            </c:numRef>
          </c:val>
        </c:ser>
        <c:ser>
          <c:idx val="4"/>
          <c:order val="4"/>
          <c:tx>
            <c:strRef>
              <c:f>Лист1!$F$30</c:f>
              <c:strCache>
                <c:ptCount val="1"/>
                <c:pt idx="0">
                  <c:v>Государственная пошлина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12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Лист1!$G$30:$I$30</c:f>
              <c:numCache>
                <c:formatCode>#,##0.0</c:formatCode>
                <c:ptCount val="3"/>
                <c:pt idx="0">
                  <c:v>13634.1</c:v>
                </c:pt>
                <c:pt idx="1">
                  <c:v>13634.1</c:v>
                </c:pt>
                <c:pt idx="2">
                  <c:v>13826.27</c:v>
                </c:pt>
              </c:numCache>
            </c:numRef>
          </c:val>
        </c:ser>
        <c:ser>
          <c:idx val="5"/>
          <c:order val="5"/>
          <c:tx>
            <c:strRef>
              <c:f>Лист1!$F$31</c:f>
              <c:strCache>
                <c:ptCount val="1"/>
                <c:pt idx="0">
                  <c:v>Налоги на товары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12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Лист1!$G$31:$I$31</c:f>
              <c:numCache>
                <c:formatCode>#,##0.0</c:formatCode>
                <c:ptCount val="3"/>
                <c:pt idx="0">
                  <c:v>18259</c:v>
                </c:pt>
                <c:pt idx="1">
                  <c:v>18259</c:v>
                </c:pt>
                <c:pt idx="2">
                  <c:v>18479.75</c:v>
                </c:pt>
              </c:numCache>
            </c:numRef>
          </c:val>
        </c:ser>
        <c:ser>
          <c:idx val="6"/>
          <c:order val="6"/>
          <c:tx>
            <c:strRef>
              <c:f>Лист1!$F$32</c:f>
              <c:strCache>
                <c:ptCount val="1"/>
                <c:pt idx="0">
                  <c:v>Доходы от использования имущества, находящегося в государственной и муниципальной собственности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12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Лист1!$G$32:$I$32</c:f>
              <c:numCache>
                <c:formatCode>#,##0.0</c:formatCode>
                <c:ptCount val="3"/>
                <c:pt idx="0">
                  <c:v>48419.72</c:v>
                </c:pt>
                <c:pt idx="1">
                  <c:v>48419.72</c:v>
                </c:pt>
                <c:pt idx="2">
                  <c:v>46092.25</c:v>
                </c:pt>
              </c:numCache>
            </c:numRef>
          </c:val>
        </c:ser>
        <c:ser>
          <c:idx val="7"/>
          <c:order val="7"/>
          <c:tx>
            <c:strRef>
              <c:f>Лист1!$F$33</c:f>
              <c:strCache>
                <c:ptCount val="1"/>
                <c:pt idx="0">
                  <c:v>Платежи при пользовании природными ресурсами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12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Лист1!$G$33:$I$33</c:f>
              <c:numCache>
                <c:formatCode>#,##0.0</c:formatCode>
                <c:ptCount val="3"/>
                <c:pt idx="0">
                  <c:v>953.5</c:v>
                </c:pt>
                <c:pt idx="1">
                  <c:v>953.5</c:v>
                </c:pt>
                <c:pt idx="2">
                  <c:v>882.7</c:v>
                </c:pt>
              </c:numCache>
            </c:numRef>
          </c:val>
        </c:ser>
        <c:ser>
          <c:idx val="8"/>
          <c:order val="8"/>
          <c:tx>
            <c:strRef>
              <c:f>Лист1!$F$34</c:f>
              <c:strCache>
                <c:ptCount val="1"/>
                <c:pt idx="0">
                  <c:v>Доходы от оказания платных услуг и компенсации затрат государства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12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Лист1!$G$34:$I$34</c:f>
              <c:numCache>
                <c:formatCode>#,##0.0</c:formatCode>
                <c:ptCount val="3"/>
                <c:pt idx="0">
                  <c:v>6100.9</c:v>
                </c:pt>
                <c:pt idx="1">
                  <c:v>6100.9</c:v>
                </c:pt>
                <c:pt idx="2">
                  <c:v>6157.36</c:v>
                </c:pt>
              </c:numCache>
            </c:numRef>
          </c:val>
        </c:ser>
        <c:ser>
          <c:idx val="9"/>
          <c:order val="9"/>
          <c:tx>
            <c:strRef>
              <c:f>Лист1!$F$35</c:f>
              <c:strCache>
                <c:ptCount val="1"/>
                <c:pt idx="0">
                  <c:v>Доходы от продажи материальных и нематериальных активов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12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Лист1!$G$35:$I$35</c:f>
              <c:numCache>
                <c:formatCode>#,##0.0</c:formatCode>
                <c:ptCount val="3"/>
                <c:pt idx="0">
                  <c:v>4540.7700000000004</c:v>
                </c:pt>
                <c:pt idx="1">
                  <c:v>4540.7700000000004</c:v>
                </c:pt>
                <c:pt idx="2">
                  <c:v>3399.27</c:v>
                </c:pt>
              </c:numCache>
            </c:numRef>
          </c:val>
        </c:ser>
        <c:ser>
          <c:idx val="10"/>
          <c:order val="10"/>
          <c:tx>
            <c:strRef>
              <c:f>Лист1!$F$36</c:f>
              <c:strCache>
                <c:ptCount val="1"/>
                <c:pt idx="0">
                  <c:v>Штрафы, санкции, возмещение ущерба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12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Лист1!$G$36:$I$36</c:f>
              <c:numCache>
                <c:formatCode>#,##0.0</c:formatCode>
                <c:ptCount val="3"/>
                <c:pt idx="0">
                  <c:v>8243.99</c:v>
                </c:pt>
                <c:pt idx="1">
                  <c:v>8243.99</c:v>
                </c:pt>
                <c:pt idx="2">
                  <c:v>10413.09</c:v>
                </c:pt>
              </c:numCache>
            </c:numRef>
          </c:val>
        </c:ser>
        <c:ser>
          <c:idx val="11"/>
          <c:order val="11"/>
          <c:tx>
            <c:strRef>
              <c:f>Лист1!$F$37</c:f>
              <c:strCache>
                <c:ptCount val="1"/>
                <c:pt idx="0">
                  <c:v>прочие неналоговые доходы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12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Лист1!$G$37:$I$37</c:f>
              <c:numCache>
                <c:formatCode>#,##0.0</c:formatCode>
                <c:ptCount val="3"/>
                <c:pt idx="0">
                  <c:v>262.33</c:v>
                </c:pt>
                <c:pt idx="1">
                  <c:v>262.33</c:v>
                </c:pt>
                <c:pt idx="2">
                  <c:v>1581.35</c:v>
                </c:pt>
              </c:numCache>
            </c:numRef>
          </c:val>
        </c:ser>
        <c:ser>
          <c:idx val="12"/>
          <c:order val="12"/>
          <c:tx>
            <c:strRef>
              <c:f>Лист1!$F$38</c:f>
              <c:strCache>
                <c:ptCount val="1"/>
                <c:pt idx="0">
                  <c:v>Дотации бюджетам субъектов Российской Федерации и муниципальных образований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12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Лист1!$G$38:$I$38</c:f>
              <c:numCache>
                <c:formatCode>#,##0.0</c:formatCode>
                <c:ptCount val="3"/>
                <c:pt idx="0">
                  <c:v>319233.90000000002</c:v>
                </c:pt>
                <c:pt idx="1">
                  <c:v>319233.90000000002</c:v>
                </c:pt>
                <c:pt idx="2">
                  <c:v>319233.90000000002</c:v>
                </c:pt>
              </c:numCache>
            </c:numRef>
          </c:val>
        </c:ser>
        <c:ser>
          <c:idx val="13"/>
          <c:order val="13"/>
          <c:tx>
            <c:strRef>
              <c:f>Лист1!$F$39</c:f>
              <c:strCache>
                <c:ptCount val="1"/>
                <c:pt idx="0">
                  <c:v>Субсидии  бюджетам субъектов Российской Федерации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12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Лист1!$G$39:$I$39</c:f>
              <c:numCache>
                <c:formatCode>#,##0.0</c:formatCode>
                <c:ptCount val="3"/>
                <c:pt idx="0">
                  <c:v>328398.77</c:v>
                </c:pt>
                <c:pt idx="1">
                  <c:v>328398.77</c:v>
                </c:pt>
                <c:pt idx="2">
                  <c:v>258387.05</c:v>
                </c:pt>
              </c:numCache>
            </c:numRef>
          </c:val>
        </c:ser>
        <c:ser>
          <c:idx val="14"/>
          <c:order val="14"/>
          <c:tx>
            <c:strRef>
              <c:f>Лист1!$F$40</c:f>
              <c:strCache>
                <c:ptCount val="1"/>
                <c:pt idx="0">
                  <c:v>Субвенции бюджетам субъектов Российской Федерации 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12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Лист1!$G$40:$I$40</c:f>
              <c:numCache>
                <c:formatCode>#,##0.0</c:formatCode>
                <c:ptCount val="3"/>
                <c:pt idx="0">
                  <c:v>959682.5</c:v>
                </c:pt>
                <c:pt idx="1">
                  <c:v>959682.5</c:v>
                </c:pt>
                <c:pt idx="2">
                  <c:v>954543.48</c:v>
                </c:pt>
              </c:numCache>
            </c:numRef>
          </c:val>
        </c:ser>
        <c:ser>
          <c:idx val="15"/>
          <c:order val="15"/>
          <c:tx>
            <c:strRef>
              <c:f>Лист1!$F$41</c:f>
              <c:strCache>
                <c:ptCount val="1"/>
                <c:pt idx="0">
                  <c:v>Прочие безвозмездные поступления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12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Лист1!$G$41:$I$41</c:f>
              <c:numCache>
                <c:formatCode>#,##0.0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</c:ser>
        <c:ser>
          <c:idx val="16"/>
          <c:order val="16"/>
          <c:tx>
            <c:strRef>
              <c:f>Лист1!$F$42</c:f>
              <c:strCache>
                <c:ptCount val="1"/>
                <c:pt idx="0">
                  <c:v>возврат остатков субсидий и субвенций прошлых лет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12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Лист1!$G$42:$I$42</c:f>
              <c:numCache>
                <c:formatCode>#,##0.0</c:formatCode>
                <c:ptCount val="3"/>
                <c:pt idx="0">
                  <c:v>-273.54000000000002</c:v>
                </c:pt>
                <c:pt idx="1">
                  <c:v>-273.54000000000002</c:v>
                </c:pt>
                <c:pt idx="2">
                  <c:v>-273.54000000000002</c:v>
                </c:pt>
              </c:numCache>
            </c:numRef>
          </c:val>
        </c:ser>
        <c:shape val="box"/>
        <c:axId val="67794048"/>
        <c:axId val="67949312"/>
        <c:axId val="0"/>
      </c:bar3DChart>
      <c:catAx>
        <c:axId val="67794048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67949312"/>
        <c:crosses val="autoZero"/>
        <c:auto val="1"/>
        <c:lblAlgn val="ctr"/>
        <c:lblOffset val="100"/>
      </c:catAx>
      <c:valAx>
        <c:axId val="67949312"/>
        <c:scaling>
          <c:orientation val="minMax"/>
        </c:scaling>
        <c:axPos val="l"/>
        <c:majorGridlines/>
        <c:numFmt formatCode="#,##0.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67794048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txPr>
        <a:bodyPr/>
        <a:lstStyle/>
        <a:p>
          <a:pPr>
            <a:defRPr sz="920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расходы!$A$19</c:f>
              <c:strCache>
                <c:ptCount val="1"/>
                <c:pt idx="0">
                  <c:v>Общегосударственные вопросы (аппарат управления)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расходы!$B$19:$C$19</c:f>
              <c:numCache>
                <c:formatCode>#,##0.0</c:formatCode>
                <c:ptCount val="2"/>
                <c:pt idx="0">
                  <c:v>106455.3</c:v>
                </c:pt>
                <c:pt idx="1">
                  <c:v>105687.3</c:v>
                </c:pt>
              </c:numCache>
            </c:numRef>
          </c:val>
        </c:ser>
        <c:ser>
          <c:idx val="1"/>
          <c:order val="1"/>
          <c:tx>
            <c:strRef>
              <c:f>расходы!$A$20</c:f>
              <c:strCache>
                <c:ptCount val="1"/>
                <c:pt idx="0">
                  <c:v>Национальная оборона (ВУС)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расходы!$B$20:$C$20</c:f>
              <c:numCache>
                <c:formatCode>#,##0.0</c:formatCode>
                <c:ptCount val="2"/>
                <c:pt idx="0">
                  <c:v>266.60000000000002</c:v>
                </c:pt>
                <c:pt idx="1">
                  <c:v>253.2</c:v>
                </c:pt>
              </c:numCache>
            </c:numRef>
          </c:val>
        </c:ser>
        <c:ser>
          <c:idx val="2"/>
          <c:order val="2"/>
          <c:tx>
            <c:strRef>
              <c:f>расходы!$A$21</c:f>
              <c:strCache>
                <c:ptCount val="1"/>
                <c:pt idx="0">
                  <c:v>Национальная безопасности и правоохранительная деятельность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расходы!$B$21:$C$21</c:f>
              <c:numCache>
                <c:formatCode>#,##0.0</c:formatCode>
                <c:ptCount val="2"/>
                <c:pt idx="0">
                  <c:v>4773.1000000000004</c:v>
                </c:pt>
                <c:pt idx="1">
                  <c:v>4771.1000000000004</c:v>
                </c:pt>
              </c:numCache>
            </c:numRef>
          </c:val>
        </c:ser>
        <c:ser>
          <c:idx val="3"/>
          <c:order val="3"/>
          <c:tx>
            <c:strRef>
              <c:f>расходы!$A$22</c:f>
              <c:strCache>
                <c:ptCount val="1"/>
                <c:pt idx="0">
                  <c:v>Национальная экономика (транспорт, дорожный фонд)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расходы!$B$22:$C$22</c:f>
              <c:numCache>
                <c:formatCode>#,##0.0</c:formatCode>
                <c:ptCount val="2"/>
                <c:pt idx="0">
                  <c:v>211774</c:v>
                </c:pt>
                <c:pt idx="1">
                  <c:v>203244.1</c:v>
                </c:pt>
              </c:numCache>
            </c:numRef>
          </c:val>
        </c:ser>
        <c:ser>
          <c:idx val="4"/>
          <c:order val="4"/>
          <c:tx>
            <c:strRef>
              <c:f>расходы!$A$23</c:f>
              <c:strCache>
                <c:ptCount val="1"/>
                <c:pt idx="0">
                  <c:v>ЖКХ (благоустройство, дороги города, кап. Ремонт жилого фонда)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расходы!$B$23:$C$23</c:f>
              <c:numCache>
                <c:formatCode>#,##0.0</c:formatCode>
                <c:ptCount val="2"/>
                <c:pt idx="0">
                  <c:v>105118.5</c:v>
                </c:pt>
                <c:pt idx="1">
                  <c:v>100515.6</c:v>
                </c:pt>
              </c:numCache>
            </c:numRef>
          </c:val>
        </c:ser>
        <c:ser>
          <c:idx val="5"/>
          <c:order val="5"/>
          <c:tx>
            <c:strRef>
              <c:f>расходы!$A$24</c:f>
              <c:strCache>
                <c:ptCount val="1"/>
                <c:pt idx="0">
                  <c:v>Охрана окружающей среды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расходы!$B$24:$C$24</c:f>
              <c:numCache>
                <c:formatCode>#,##0.0</c:formatCode>
                <c:ptCount val="2"/>
                <c:pt idx="0">
                  <c:v>5200.5</c:v>
                </c:pt>
                <c:pt idx="1">
                  <c:v>5200.5</c:v>
                </c:pt>
              </c:numCache>
            </c:numRef>
          </c:val>
        </c:ser>
        <c:ser>
          <c:idx val="6"/>
          <c:order val="6"/>
          <c:tx>
            <c:strRef>
              <c:f>расходы!$A$25</c:f>
              <c:strCache>
                <c:ptCount val="1"/>
                <c:pt idx="0">
                  <c:v>Образование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расходы!$B$25:$C$25</c:f>
              <c:numCache>
                <c:formatCode>#,##0.0</c:formatCode>
                <c:ptCount val="2"/>
                <c:pt idx="0">
                  <c:v>1165300</c:v>
                </c:pt>
                <c:pt idx="1">
                  <c:v>1164467</c:v>
                </c:pt>
              </c:numCache>
            </c:numRef>
          </c:val>
        </c:ser>
        <c:ser>
          <c:idx val="7"/>
          <c:order val="7"/>
          <c:tx>
            <c:strRef>
              <c:f>расходы!$A$26</c:f>
              <c:strCache>
                <c:ptCount val="1"/>
                <c:pt idx="0">
                  <c:v>Культура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расходы!$B$26:$C$26</c:f>
              <c:numCache>
                <c:formatCode>#,##0.0</c:formatCode>
                <c:ptCount val="2"/>
                <c:pt idx="0">
                  <c:v>166362.5</c:v>
                </c:pt>
                <c:pt idx="1">
                  <c:v>100749.2</c:v>
                </c:pt>
              </c:numCache>
            </c:numRef>
          </c:val>
        </c:ser>
        <c:ser>
          <c:idx val="8"/>
          <c:order val="8"/>
          <c:tx>
            <c:strRef>
              <c:f>расходы!$A$27</c:f>
              <c:strCache>
                <c:ptCount val="1"/>
                <c:pt idx="0">
                  <c:v>Здравоохранение 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расходы!$B$27:$C$27</c:f>
              <c:numCache>
                <c:formatCode>#,##0.0</c:formatCode>
                <c:ptCount val="2"/>
                <c:pt idx="0">
                  <c:v>44.8</c:v>
                </c:pt>
                <c:pt idx="1">
                  <c:v>44.8</c:v>
                </c:pt>
              </c:numCache>
            </c:numRef>
          </c:val>
        </c:ser>
        <c:ser>
          <c:idx val="9"/>
          <c:order val="9"/>
          <c:tx>
            <c:strRef>
              <c:f>расходы!$A$28</c:f>
              <c:strCache>
                <c:ptCount val="1"/>
                <c:pt idx="0">
                  <c:v>Социальная политика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расходы!$B$28:$C$28</c:f>
              <c:numCache>
                <c:formatCode>#,##0.0</c:formatCode>
                <c:ptCount val="2"/>
                <c:pt idx="0">
                  <c:v>225068.1</c:v>
                </c:pt>
                <c:pt idx="1">
                  <c:v>221538.1</c:v>
                </c:pt>
              </c:numCache>
            </c:numRef>
          </c:val>
        </c:ser>
        <c:ser>
          <c:idx val="10"/>
          <c:order val="10"/>
          <c:tx>
            <c:strRef>
              <c:f>расходы!$A$29</c:f>
              <c:strCache>
                <c:ptCount val="1"/>
                <c:pt idx="0">
                  <c:v>Физическая культура и спорт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расходы!$B$29:$C$29</c:f>
              <c:numCache>
                <c:formatCode>#,##0.0</c:formatCode>
                <c:ptCount val="2"/>
                <c:pt idx="0">
                  <c:v>33840.400000000001</c:v>
                </c:pt>
                <c:pt idx="1">
                  <c:v>33837.300000000003</c:v>
                </c:pt>
              </c:numCache>
            </c:numRef>
          </c:val>
        </c:ser>
        <c:ser>
          <c:idx val="11"/>
          <c:order val="11"/>
          <c:tx>
            <c:strRef>
              <c:f>расходы!$A$30</c:f>
              <c:strCache>
                <c:ptCount val="1"/>
                <c:pt idx="0">
                  <c:v>ОБСЛУЖИВАНИЕ МУНИЦИПАЛЬНОГО ДОЛГА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расходы!$B$30:$C$30</c:f>
              <c:numCache>
                <c:formatCode>#,##0.0</c:formatCode>
                <c:ptCount val="2"/>
                <c:pt idx="0">
                  <c:v>4.7</c:v>
                </c:pt>
                <c:pt idx="1">
                  <c:v>4.7</c:v>
                </c:pt>
              </c:numCache>
            </c:numRef>
          </c:val>
        </c:ser>
        <c:shape val="box"/>
        <c:axId val="85060992"/>
        <c:axId val="85096704"/>
        <c:axId val="0"/>
      </c:bar3DChart>
      <c:catAx>
        <c:axId val="85060992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85096704"/>
        <c:crosses val="autoZero"/>
        <c:auto val="1"/>
        <c:lblAlgn val="ctr"/>
        <c:lblOffset val="100"/>
      </c:catAx>
      <c:valAx>
        <c:axId val="85096704"/>
        <c:scaling>
          <c:orientation val="minMax"/>
        </c:scaling>
        <c:axPos val="l"/>
        <c:majorGridlines/>
        <c:numFmt formatCode="#,##0.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85060992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txPr>
        <a:bodyPr/>
        <a:lstStyle/>
        <a:p>
          <a:pPr>
            <a:defRPr sz="845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/>
      <dgm:spPr/>
      <dgm:t>
        <a:bodyPr/>
        <a:lstStyle/>
        <a:p>
          <a:pPr algn="ctr" rtl="0"/>
          <a:r>
            <a: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городского бюджета за </a:t>
          </a:r>
        </a:p>
        <a:p>
          <a:pPr algn="ctr" rtl="0"/>
          <a:r>
            <a: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Декабрь </a:t>
          </a:r>
          <a:r>
            <a: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2017 год</a:t>
          </a:r>
          <a:endParaRPr lang="ru-RU" b="1" i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14F694-0E92-4BA3-80CA-91163BCBB9B6}" type="presOf" srcId="{80EA9BA2-0E64-4F17-9598-2C4CBCC2093E}" destId="{EB6B35A9-2E54-47E8-82AD-054A02153DE4}" srcOrd="0" destOrd="0" presId="urn:microsoft.com/office/officeart/2005/8/layout/vList2"/>
    <dgm:cxn modelId="{0568A8E1-88F8-4010-8704-2A92680DF4E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67168CBB-B7CE-4829-9969-68A48D000D6F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/>
      <dgm:t>
        <a:bodyPr/>
        <a:lstStyle/>
        <a:p>
          <a:pPr algn="ctr" rtl="0"/>
          <a:r>
            <a:rPr lang="ru-RU" sz="1800" b="1" i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  <a:endParaRPr lang="ru-RU" sz="1800" b="1" i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117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9ACE3F1-A0E0-43EE-91D1-B412317E2A64}" type="presOf" srcId="{80EA9BA2-0E64-4F17-9598-2C4CBCC2093E}" destId="{EB6B35A9-2E54-47E8-82AD-054A02153DE4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5CB20DCE-6DB8-4512-828B-719F080F08EC}" type="presOf" srcId="{0A132B50-5A60-46CE-B29D-0BC70264D67E}" destId="{4BE7FD2E-877B-4E5D-8E15-C326610DAEDD}" srcOrd="0" destOrd="0" presId="urn:microsoft.com/office/officeart/2005/8/layout/vList2"/>
    <dgm:cxn modelId="{352FA973-F7ED-47DA-A0DA-49E270F5B7FC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0"/>
          <a:ext cx="7729534" cy="150579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городского бюджета за </a:t>
          </a:r>
        </a:p>
        <a:p>
          <a:pPr lvl="0" algn="ctr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Декабрь </a:t>
          </a:r>
          <a:r>
            <a:rPr lang="ru-RU" sz="33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2017 год</a:t>
          </a:r>
          <a:endParaRPr lang="ru-RU" sz="3300" b="1" i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0" y="0"/>
        <a:ext cx="7729534" cy="150579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192"/>
          <a:ext cx="1623993" cy="3568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  <a:endParaRPr lang="ru-RU" sz="1800" b="1" i="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0" y="192"/>
        <a:ext cx="1623993" cy="3568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451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EDE95-FF0A-4A33-9AD2-26BCC23B6FF2}" type="datetimeFigureOut">
              <a:rPr lang="ru-RU" smtClean="0"/>
              <a:pPr/>
              <a:t>22.01.2018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1363"/>
            <a:ext cx="4940300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8180" y="4693285"/>
            <a:ext cx="5425440" cy="4446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451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D0E6D-062B-4F61-A93D-9F0BC4031E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03214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4D0E6D-062B-4F61-A93D-9F0BC4031EE4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4D0E6D-062B-4F61-A93D-9F0BC4031EE4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22.01.2018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22.01.2018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22.01.2018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22.01.2018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22.01.2018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22.01.2018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22.01.2018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22.01.2018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22.01.2018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22.01.2018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22.01.2018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80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22.01.2018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163" y="423863"/>
            <a:ext cx="8828087" cy="601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4" name="Схема 3"/>
          <p:cNvGraphicFramePr/>
          <p:nvPr>
            <p:extLst>
              <p:ext uri="{D42A27DB-BD31-4B8C-83A1-F6EECF244321}">
                <p14:modId xmlns="" xmlns:p14="http://schemas.microsoft.com/office/powerpoint/2010/main" val="4284751741"/>
              </p:ext>
            </p:extLst>
          </p:nvPr>
        </p:nvGraphicFramePr>
        <p:xfrm>
          <a:off x="1214414" y="260648"/>
          <a:ext cx="7729535" cy="15252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Схема 5"/>
          <p:cNvGraphicFramePr/>
          <p:nvPr/>
        </p:nvGraphicFramePr>
        <p:xfrm>
          <a:off x="7162849" y="2143116"/>
          <a:ext cx="1623994" cy="357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763688" y="2708920"/>
          <a:ext cx="6361103" cy="2385304"/>
        </p:xfrm>
        <a:graphic>
          <a:graphicData uri="http://schemas.openxmlformats.org/drawingml/2006/table">
            <a:tbl>
              <a:tblPr/>
              <a:tblGrid>
                <a:gridCol w="2463916"/>
                <a:gridCol w="1902690"/>
                <a:gridCol w="1994497"/>
              </a:tblGrid>
              <a:tr h="1131754">
                <a:tc>
                  <a:txBody>
                    <a:bodyPr/>
                    <a:lstStyle/>
                    <a:p>
                      <a:pPr algn="ctr" rtl="0" fontAlgn="t"/>
                      <a:endParaRPr lang="ru-RU" sz="1600" b="1" i="0" u="none" strike="noStrike" dirty="0" smtClean="0">
                        <a:solidFill>
                          <a:srgbClr val="FFFFFF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  <a:p>
                      <a:pPr algn="ctr" rtl="0" fontAlgn="t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Наименование </a:t>
                      </a:r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показателя 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latin typeface="Arial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latin typeface="Arial"/>
                        </a:rPr>
                        <a:t>Факт исполнения на отчет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</a:tr>
              <a:tr h="63817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Доходы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 </a:t>
                      </a:r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986 380,0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1 916 013,7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  <a:tr h="615379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Расходы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2 024 208,5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1 940 312,9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714348" y="-142900"/>
            <a:ext cx="90726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                            ИСПОЛНЕНИЕ ДОХОДОВ ЗА  </a:t>
            </a:r>
            <a:r>
              <a:rPr lang="ru-RU" b="1" i="1" dirty="0" smtClean="0"/>
              <a:t>Декабрь </a:t>
            </a:r>
            <a:r>
              <a:rPr lang="ru-RU" sz="3200" b="1" dirty="0" smtClean="0"/>
              <a:t>2017 </a:t>
            </a:r>
            <a:r>
              <a:rPr lang="ru-RU" b="1" dirty="0" smtClean="0"/>
              <a:t>ГОДА </a:t>
            </a:r>
            <a:r>
              <a:rPr lang="ru-RU" dirty="0" smtClean="0"/>
              <a:t>(тыс.руб.) </a:t>
            </a:r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4572000" y="332663"/>
          <a:ext cx="4392489" cy="6460988"/>
        </p:xfrm>
        <a:graphic>
          <a:graphicData uri="http://schemas.openxmlformats.org/drawingml/2006/table">
            <a:tbl>
              <a:tblPr/>
              <a:tblGrid>
                <a:gridCol w="2224497"/>
                <a:gridCol w="820804"/>
                <a:gridCol w="633446"/>
                <a:gridCol w="713742"/>
              </a:tblGrid>
              <a:tr h="584654">
                <a:tc>
                  <a:txBody>
                    <a:bodyPr/>
                    <a:lstStyle/>
                    <a:p>
                      <a:pPr algn="l" rtl="0" fontAlgn="t"/>
                      <a:endParaRPr lang="ru-RU" sz="1000" b="1" i="0" u="none" strike="noStrike" dirty="0" smtClean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algn="l" rtl="0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И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latin typeface="Times New Roman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Times New Roman"/>
                        </a:rPr>
                        <a:t>План за 12 мес 2017 г.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Times New Roman"/>
                        </a:rPr>
                        <a:t>Факт исполнения на отчет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</a:tr>
              <a:tr h="24783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310 817,2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310 817,2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315 596,8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3898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прибыль организаций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2 404,3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2 404,3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3 461,0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5932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доходы физических лиц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213 301,6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213 301,6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214 245,1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5932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совокупный доход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37 391,5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37 391,5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36 478,3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5932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имущество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25 826,7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25 826,7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29 106,3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5046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Государственная пошлина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13 634,1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13 634,1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13 826,3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5046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товары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18 259,0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18 259,0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18 479,8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2128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68 521,2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68 521,2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68 526,0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58465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48 419,7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48 419,7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46 092,3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9232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Платежи при пользовании природными ресурсами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953,5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953,5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882,7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9232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оказания платных услуг и компенсации затрат государства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6 100,9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6 100,9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6 157,4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9232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4 540,8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4 540,8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3 399,3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9232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Штрафы, санкции, возмещение ущерба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8 244,0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8 244,0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10 413,1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6817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262,3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262,3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1 581,4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9232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1 607 041,6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1 607 041,6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1 531 890,9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43849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Дотации бюджетам субъектов Российской Федерации и муниципальных образований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319 233,9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319 233,9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319 233,9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9232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Субсидии  бюджетам субъектов Российской Федерации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328 398,8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328 398,8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258 387,1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9232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Субвенции бюджетам субъектов Российской Федерации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959 682,5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959 682,5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954 543,5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9232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9232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возврат остатков субсидий и субвенций прошлых лет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-273,5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-273,5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-273,5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9232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1 986 380,0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1 986 380,0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1 916 013,7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50469"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Диаграмма 5"/>
          <p:cNvGraphicFramePr>
            <a:graphicFrameLocks/>
          </p:cNvGraphicFramePr>
          <p:nvPr/>
        </p:nvGraphicFramePr>
        <p:xfrm>
          <a:off x="323528" y="404664"/>
          <a:ext cx="4248150" cy="6257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827584" y="116632"/>
            <a:ext cx="70723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ИСПОЛНЕНИЕ РАСХОДОВ ЗА  </a:t>
            </a:r>
            <a:r>
              <a:rPr lang="ru-RU" b="1" dirty="0" smtClean="0"/>
              <a:t>Декабрь </a:t>
            </a:r>
            <a:r>
              <a:rPr lang="ru-RU" sz="3200" b="1" dirty="0" smtClean="0"/>
              <a:t>2017 </a:t>
            </a:r>
            <a:r>
              <a:rPr lang="ru-RU" b="1" dirty="0" smtClean="0"/>
              <a:t>ГОДА </a:t>
            </a:r>
            <a:r>
              <a:rPr lang="ru-RU" dirty="0" smtClean="0"/>
              <a:t>(тыс.руб.)</a:t>
            </a:r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79511" y="908720"/>
          <a:ext cx="4176466" cy="5648576"/>
        </p:xfrm>
        <a:graphic>
          <a:graphicData uri="http://schemas.openxmlformats.org/drawingml/2006/table">
            <a:tbl>
              <a:tblPr/>
              <a:tblGrid>
                <a:gridCol w="2247304"/>
                <a:gridCol w="964581"/>
                <a:gridCol w="964581"/>
              </a:tblGrid>
              <a:tr h="667021">
                <a:tc>
                  <a:txBody>
                    <a:bodyPr/>
                    <a:lstStyle/>
                    <a:p>
                      <a:pPr algn="ctr" rtl="0" fontAlgn="t"/>
                      <a:endParaRPr lang="ru-RU" sz="1200" b="0" i="0" u="none" strike="noStrike" dirty="0" smtClean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algn="ctr" rtl="0" fontAlgn="t"/>
                      <a:endParaRPr lang="ru-RU" sz="1200" b="0" i="0" u="none" strike="noStrike" dirty="0" smtClean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algn="ctr" rtl="0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Факт исполнения на отчет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</a:tr>
              <a:tr h="291822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2 024 208,5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1 940 312,9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</a:tr>
              <a:tr h="44468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Общегосударственные вопросы (аппарат управления)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106 455,3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105 687,3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9182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оборона (ВУС)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266,6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253,2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44468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безопасности и правоохранительная деятельность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4 773,1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4 771,1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44468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экономика (транспорт, дорожный фонд)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211 774,0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203 244,1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44468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ЖКХ (благоустройство, дороги города, кап. Ремонт жилого фонда)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105 118,5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100 515,6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9182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Охрана окружающей среды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5 200,5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5 200,5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9182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ВСЕГО СОЦСФЕРА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1 590 615,8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1 520 636,4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9182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Образование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1 165 300,0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1 164 467,0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9182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Культура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166 362,5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100 749,2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9182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Здравоохранение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44,8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latin typeface="Times New Roman"/>
                        </a:rPr>
                        <a:t>44,8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9182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225 068,1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221 538,1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9182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33 840,4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33 837,3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47247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ОБСЛУЖИВАНИЕ МУНИЦИПАЛЬНОГО ДОЛГА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Диаграмма 7"/>
          <p:cNvGraphicFramePr>
            <a:graphicFrameLocks/>
          </p:cNvGraphicFramePr>
          <p:nvPr/>
        </p:nvGraphicFramePr>
        <p:xfrm>
          <a:off x="4067944" y="764704"/>
          <a:ext cx="6286500" cy="55149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2174</TotalTime>
  <Words>414</Words>
  <Application>Microsoft Office PowerPoint</Application>
  <PresentationFormat>Экран (4:3)</PresentationFormat>
  <Paragraphs>153</Paragraphs>
  <Slides>3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Солнцестояние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никита</dc:creator>
  <cp:lastModifiedBy>nata</cp:lastModifiedBy>
  <cp:revision>285</cp:revision>
  <dcterms:modified xsi:type="dcterms:W3CDTF">2018-01-22T10:40:52Z</dcterms:modified>
</cp:coreProperties>
</file>