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Default Extension="xlsx" ContentType="application/vnd.openxmlformats-officedocument.spreadsheetml.sheet"/>
  <Override PartName="/ppt/charts/chart3.xml" ContentType="application/vnd.openxmlformats-officedocument.drawingml.chart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diagrams/layout20.xml" ContentType="application/vnd.openxmlformats-officedocument.drawingml.diagram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rawing19.xml" ContentType="application/vnd.ms-office.drawingml.diagramDrawing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drawing20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charts/chart5.xml" ContentType="application/vnd.openxmlformats-officedocument.drawingml.chart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4"/>
  </p:notesMasterIdLst>
  <p:sldIdLst>
    <p:sldId id="256" r:id="rId2"/>
    <p:sldId id="282" r:id="rId3"/>
    <p:sldId id="259" r:id="rId4"/>
    <p:sldId id="261" r:id="rId5"/>
    <p:sldId id="262" r:id="rId6"/>
    <p:sldId id="283" r:id="rId7"/>
    <p:sldId id="289" r:id="rId8"/>
    <p:sldId id="268" r:id="rId9"/>
    <p:sldId id="274" r:id="rId10"/>
    <p:sldId id="278" r:id="rId11"/>
    <p:sldId id="276" r:id="rId12"/>
    <p:sldId id="280" r:id="rId13"/>
  </p:sldIdLst>
  <p:sldSz cx="9144000" cy="6858000" type="screen4x3"/>
  <p:notesSz cx="6781800" cy="98806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ED7E4"/>
    <a:srgbClr val="3099E0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3429" autoAdjust="0"/>
  </p:normalViewPr>
  <p:slideViewPr>
    <p:cSldViewPr>
      <p:cViewPr varScale="1">
        <p:scale>
          <a:sx n="86" d="100"/>
          <a:sy n="86" d="100"/>
        </p:scale>
        <p:origin x="-10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0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.6\c$\Documents%20and%20Settings\lenag\&#1052;&#1086;&#1080;%20&#1076;&#1086;&#1082;&#1091;&#1084;&#1077;&#1085;&#1090;&#1099;\&#1041;&#1102;&#1076;&#1078;&#1077;&#1090;&#1085;&#1099;&#1081;%20&#1086;&#1090;&#1076;&#1077;&#1083;\1.%20&#1085;&#1072;&#1095;.&#1086;&#1090;&#1076;&#1077;&#1083;&#1072;\2016%20&#1075;&#1086;&#1076;\&#1089;&#1072;&#1081;&#1090;\&#1043;&#1054;&#1058;&#1054;&#1042;&#1054;\&#1044;&#1086;&#1093;&#1086;&#1076;&#1099;%20&#1085;&#1072;%2001.03.2016\&#1044;&#1080;&#1085;&#1072;&#1084;&#1080;&#1082;&#1072;%20&#1089;&#1090;&#1088;&#1091;&#1082;&#1090;&#1091;&#1088;&#1099;%20&#1089;&#1086;&#1073;&#1089;&#1090;&#1074;&#1077;&#1085;&#1085;&#1099;&#1093;%20&#1076;&#1086;&#1093;&#1086;&#1076;&#1086;&#1074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2015 </a:t>
            </a:r>
            <a:r>
              <a:rPr lang="ru-RU" dirty="0"/>
              <a:t>год (оценка)</a:t>
            </a:r>
          </a:p>
        </c:rich>
      </c:tx>
      <c:layout>
        <c:manualLayout>
          <c:xMode val="edge"/>
          <c:yMode val="edge"/>
          <c:x val="1.7624740822996768E-2"/>
          <c:y val="3.3589960040290356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2014 год (оценка)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8.5913125089837228E-2"/>
                  <c:y val="6.409775471835368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latin typeface="Times New Roman" pitchFamily="18" charset="0"/>
                        <a:cs typeface="Times New Roman" pitchFamily="18" charset="0"/>
                      </a:rPr>
                      <a:t>21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>
                        <a:latin typeface="Times New Roman" pitchFamily="18" charset="0"/>
                        <a:cs typeface="Times New Roman" pitchFamily="18" charset="0"/>
                      </a:rPr>
                      <a:t>79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2"/>
              <c:delete val="1"/>
            </c:dLbl>
            <c:dLbl>
              <c:idx val="3"/>
              <c:delete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Лист1!$A$2:$A$5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0.22000000000000022</c:v>
                </c:pt>
                <c:pt idx="1">
                  <c:v>0.78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58542600854731996"/>
          <c:y val="0.21828404675264088"/>
          <c:w val="0.40193831986599382"/>
          <c:h val="0.72782654885201237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2016</a:t>
            </a:r>
            <a:r>
              <a:rPr lang="ru-RU" baseline="0" dirty="0" smtClean="0"/>
              <a:t> </a:t>
            </a:r>
            <a:r>
              <a:rPr lang="ru-RU" dirty="0" smtClean="0"/>
              <a:t>год </a:t>
            </a:r>
            <a:endParaRPr lang="ru-RU" dirty="0"/>
          </a:p>
        </c:rich>
      </c:tx>
      <c:layout>
        <c:manualLayout>
          <c:xMode val="edge"/>
          <c:yMode val="edge"/>
          <c:x val="3.5521693831516869E-2"/>
          <c:y val="0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3.0848035835566581E-4"/>
          <c:y val="0.26439194236887048"/>
          <c:w val="0.48497959881999814"/>
          <c:h val="0.627308774189176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2015 год</c:v>
                </c:pt>
              </c:strCache>
            </c:strRef>
          </c:tx>
          <c:explosion val="7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>
                        <a:latin typeface="Times New Roman" pitchFamily="18" charset="0"/>
                        <a:cs typeface="Times New Roman" pitchFamily="18" charset="0"/>
                      </a:rPr>
                      <a:t>25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>
                        <a:latin typeface="Times New Roman" pitchFamily="18" charset="0"/>
                        <a:cs typeface="Times New Roman" pitchFamily="18" charset="0"/>
                      </a:rPr>
                      <a:t>75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2"/>
              <c:delete val="1"/>
            </c:dLbl>
            <c:dLbl>
              <c:idx val="3"/>
              <c:delete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Лист1!$A$2:$A$5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0.28000000000000008</c:v>
                </c:pt>
                <c:pt idx="1">
                  <c:v>0.72000000000000064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egendEntry>
        <c:idx val="2"/>
        <c:delete val="1"/>
      </c:legendEntry>
      <c:layout>
        <c:manualLayout>
          <c:xMode val="edge"/>
          <c:yMode val="edge"/>
          <c:x val="0.47678387192102928"/>
          <c:y val="0.23231886022623971"/>
          <c:w val="0.47726136840850059"/>
          <c:h val="0.63241994162033766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2017 </a:t>
            </a:r>
            <a:r>
              <a:rPr lang="ru-RU" dirty="0"/>
              <a:t>год </a:t>
            </a:r>
          </a:p>
        </c:rich>
      </c:tx>
      <c:layout>
        <c:manualLayout>
          <c:xMode val="edge"/>
          <c:yMode val="edge"/>
          <c:x val="1.7624740822996768E-2"/>
          <c:y val="3.3589960040290322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год</c:v>
                </c:pt>
              </c:strCache>
            </c:strRef>
          </c:tx>
          <c:explosion val="7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>
                        <a:latin typeface="Times New Roman" pitchFamily="18" charset="0"/>
                        <a:cs typeface="Times New Roman" pitchFamily="18" charset="0"/>
                      </a:rPr>
                      <a:t>29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>
                        <a:latin typeface="Times New Roman" pitchFamily="18" charset="0"/>
                        <a:cs typeface="Times New Roman" pitchFamily="18" charset="0"/>
                      </a:rPr>
                      <a:t>71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2"/>
              <c:delete val="1"/>
            </c:dLbl>
            <c:dLbl>
              <c:idx val="3"/>
              <c:delete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Лист1!$A$2:$A$5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0.31000000000000066</c:v>
                </c:pt>
                <c:pt idx="1">
                  <c:v>0.69000000000000061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58542600854731786"/>
          <c:y val="0.21828404675264101"/>
          <c:w val="0.41457399145268065"/>
          <c:h val="0.7166298955052530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2018 </a:t>
            </a:r>
            <a:r>
              <a:rPr lang="ru-RU" dirty="0"/>
              <a:t>год </a:t>
            </a:r>
          </a:p>
        </c:rich>
      </c:tx>
      <c:layout>
        <c:manualLayout>
          <c:xMode val="edge"/>
          <c:yMode val="edge"/>
          <c:x val="1.7624740822996768E-2"/>
          <c:y val="3.3589960040290322E-2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0.33008171658487911"/>
          <c:w val="0.50551998382422236"/>
          <c:h val="0.5849611247800529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2017 год</c:v>
                </c:pt>
              </c:strCache>
            </c:strRef>
          </c:tx>
          <c:explosion val="7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>
                        <a:latin typeface="Times New Roman" pitchFamily="18" charset="0"/>
                        <a:cs typeface="Times New Roman" pitchFamily="18" charset="0"/>
                      </a:rPr>
                      <a:t>29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>
                        <a:latin typeface="Times New Roman" pitchFamily="18" charset="0"/>
                        <a:cs typeface="Times New Roman" pitchFamily="18" charset="0"/>
                      </a:rPr>
                      <a:t>71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2"/>
              <c:delete val="1"/>
            </c:dLbl>
            <c:dLbl>
              <c:idx val="3"/>
              <c:delete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Лист1!$A$2:$A$5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0.32000000000000073</c:v>
                </c:pt>
                <c:pt idx="1">
                  <c:v>0.68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55250413467371073"/>
          <c:y val="0.26569111942809087"/>
          <c:w val="0.44420367998921645"/>
          <c:h val="0.66922257492397863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Лист1!$A$4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cat>
            <c:strRef>
              <c:f>Лист1!$B$3:$E$3</c:f>
              <c:strCache>
                <c:ptCount val="4"/>
                <c:pt idx="0">
                  <c:v>2015 год (оценка)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</c:strCache>
            </c:strRef>
          </c:cat>
          <c:val>
            <c:numRef>
              <c:f>Лист1!$B$4:$E$4</c:f>
              <c:numCache>
                <c:formatCode>#,##0.00</c:formatCode>
                <c:ptCount val="4"/>
                <c:pt idx="0">
                  <c:v>192191.8</c:v>
                </c:pt>
                <c:pt idx="1">
                  <c:v>216211.1</c:v>
                </c:pt>
                <c:pt idx="2">
                  <c:v>241349.4</c:v>
                </c:pt>
                <c:pt idx="3">
                  <c:v>266220.09999999998</c:v>
                </c:pt>
              </c:numCache>
            </c:numRef>
          </c:val>
        </c:ser>
        <c:ser>
          <c:idx val="1"/>
          <c:order val="1"/>
          <c:tx>
            <c:strRef>
              <c:f>Лист1!$A$5</c:f>
              <c:strCache>
                <c:ptCount val="1"/>
                <c:pt idx="0">
                  <c:v>Акцизы по подакцизным товарам </c:v>
                </c:pt>
              </c:strCache>
            </c:strRef>
          </c:tx>
          <c:cat>
            <c:strRef>
              <c:f>Лист1!$B$3:$E$3</c:f>
              <c:strCache>
                <c:ptCount val="4"/>
                <c:pt idx="0">
                  <c:v>2015 год (оценка)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</c:strCache>
            </c:strRef>
          </c:cat>
          <c:val>
            <c:numRef>
              <c:f>Лист1!$B$5:$E$5</c:f>
              <c:numCache>
                <c:formatCode>#,##0.00</c:formatCode>
                <c:ptCount val="4"/>
                <c:pt idx="0">
                  <c:v>20160</c:v>
                </c:pt>
                <c:pt idx="1">
                  <c:v>24569.4</c:v>
                </c:pt>
                <c:pt idx="2">
                  <c:v>19702.400000000001</c:v>
                </c:pt>
                <c:pt idx="3">
                  <c:v>20339.599999999988</c:v>
                </c:pt>
              </c:numCache>
            </c:numRef>
          </c:val>
        </c:ser>
        <c:ser>
          <c:idx val="2"/>
          <c:order val="2"/>
          <c:tx>
            <c:strRef>
              <c:f>Лист1!$A$6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cat>
            <c:strRef>
              <c:f>Лист1!$B$3:$E$3</c:f>
              <c:strCache>
                <c:ptCount val="4"/>
                <c:pt idx="0">
                  <c:v>2015 год (оценка)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</c:strCache>
            </c:strRef>
          </c:cat>
          <c:val>
            <c:numRef>
              <c:f>Лист1!$B$6:$E$6</c:f>
              <c:numCache>
                <c:formatCode>#,##0.00</c:formatCode>
                <c:ptCount val="4"/>
                <c:pt idx="0">
                  <c:v>41160.239999999998</c:v>
                </c:pt>
                <c:pt idx="1">
                  <c:v>41825.719999999994</c:v>
                </c:pt>
                <c:pt idx="2">
                  <c:v>42357.2</c:v>
                </c:pt>
                <c:pt idx="3">
                  <c:v>12130.7</c:v>
                </c:pt>
              </c:numCache>
            </c:numRef>
          </c:val>
        </c:ser>
        <c:ser>
          <c:idx val="3"/>
          <c:order val="3"/>
          <c:tx>
            <c:strRef>
              <c:f>Лист1!$A$7</c:f>
              <c:strCache>
                <c:ptCount val="1"/>
                <c:pt idx="0">
                  <c:v>Налоги на имущество</c:v>
                </c:pt>
              </c:strCache>
            </c:strRef>
          </c:tx>
          <c:cat>
            <c:strRef>
              <c:f>Лист1!$B$3:$E$3</c:f>
              <c:strCache>
                <c:ptCount val="4"/>
                <c:pt idx="0">
                  <c:v>2015 год (оценка)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</c:strCache>
            </c:strRef>
          </c:cat>
          <c:val>
            <c:numRef>
              <c:f>Лист1!$B$7:$E$7</c:f>
              <c:numCache>
                <c:formatCode>#,##0.00</c:formatCode>
                <c:ptCount val="4"/>
                <c:pt idx="0">
                  <c:v>24719.5</c:v>
                </c:pt>
                <c:pt idx="1">
                  <c:v>25336.30999999999</c:v>
                </c:pt>
                <c:pt idx="2">
                  <c:v>27570.75</c:v>
                </c:pt>
                <c:pt idx="3">
                  <c:v>28793.75</c:v>
                </c:pt>
              </c:numCache>
            </c:numRef>
          </c:val>
        </c:ser>
        <c:ser>
          <c:idx val="4"/>
          <c:order val="4"/>
          <c:tx>
            <c:strRef>
              <c:f>Лист1!$A$8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cat>
            <c:strRef>
              <c:f>Лист1!$B$3:$E$3</c:f>
              <c:strCache>
                <c:ptCount val="4"/>
                <c:pt idx="0">
                  <c:v>2015 год (оценка)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</c:strCache>
            </c:strRef>
          </c:cat>
          <c:val>
            <c:numRef>
              <c:f>Лист1!$B$8:$E$8</c:f>
              <c:numCache>
                <c:formatCode>#,##0.00</c:formatCode>
                <c:ptCount val="4"/>
                <c:pt idx="0">
                  <c:v>17815.5</c:v>
                </c:pt>
                <c:pt idx="1">
                  <c:v>19018.3</c:v>
                </c:pt>
                <c:pt idx="2">
                  <c:v>20150.7</c:v>
                </c:pt>
                <c:pt idx="3">
                  <c:v>21215.1</c:v>
                </c:pt>
              </c:numCache>
            </c:numRef>
          </c:val>
        </c:ser>
        <c:ser>
          <c:idx val="5"/>
          <c:order val="5"/>
          <c:tx>
            <c:strRef>
              <c:f>Лист1!$A$9</c:f>
              <c:strCache>
                <c:ptCount val="1"/>
                <c:pt idx="0">
                  <c:v>Прочие налоговые доходы</c:v>
                </c:pt>
              </c:strCache>
            </c:strRef>
          </c:tx>
          <c:cat>
            <c:strRef>
              <c:f>Лист1!$B$3:$E$3</c:f>
              <c:strCache>
                <c:ptCount val="4"/>
                <c:pt idx="0">
                  <c:v>2015 год (оценка)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</c:strCache>
            </c:strRef>
          </c:cat>
          <c:val>
            <c:numRef>
              <c:f>Лист1!$B$9:$E$9</c:f>
              <c:numCache>
                <c:formatCode>#,##0.00</c:formatCode>
                <c:ptCount val="4"/>
                <c:pt idx="0">
                  <c:v>7357.5</c:v>
                </c:pt>
                <c:pt idx="1">
                  <c:v>4347.8</c:v>
                </c:pt>
                <c:pt idx="2">
                  <c:v>4680.5</c:v>
                </c:pt>
                <c:pt idx="3">
                  <c:v>5001.7</c:v>
                </c:pt>
              </c:numCache>
            </c:numRef>
          </c:val>
        </c:ser>
        <c:ser>
          <c:idx val="6"/>
          <c:order val="6"/>
          <c:tx>
            <c:strRef>
              <c:f>Лист1!$A$10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cat>
            <c:strRef>
              <c:f>Лист1!$B$3:$E$3</c:f>
              <c:strCache>
                <c:ptCount val="4"/>
                <c:pt idx="0">
                  <c:v>2015 год (оценка)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</c:strCache>
            </c:strRef>
          </c:cat>
          <c:val>
            <c:numRef>
              <c:f>Лист1!$B$10:$E$10</c:f>
              <c:numCache>
                <c:formatCode>#,##0.00</c:formatCode>
                <c:ptCount val="4"/>
                <c:pt idx="0">
                  <c:v>77804.5</c:v>
                </c:pt>
                <c:pt idx="1">
                  <c:v>83480.070000000007</c:v>
                </c:pt>
                <c:pt idx="2">
                  <c:v>87831.85</c:v>
                </c:pt>
                <c:pt idx="3">
                  <c:v>91996.650000000023</c:v>
                </c:pt>
              </c:numCache>
            </c:numRef>
          </c:val>
        </c:ser>
        <c:shape val="cylinder"/>
        <c:axId val="67792256"/>
        <c:axId val="67802240"/>
        <c:axId val="0"/>
      </c:bar3DChart>
      <c:catAx>
        <c:axId val="67792256"/>
        <c:scaling>
          <c:orientation val="minMax"/>
        </c:scaling>
        <c:axPos val="b"/>
        <c:tickLblPos val="nextTo"/>
        <c:crossAx val="67802240"/>
        <c:crosses val="autoZero"/>
        <c:auto val="1"/>
        <c:lblAlgn val="ctr"/>
        <c:lblOffset val="100"/>
      </c:catAx>
      <c:valAx>
        <c:axId val="67802240"/>
        <c:scaling>
          <c:orientation val="minMax"/>
        </c:scaling>
        <c:axPos val="l"/>
        <c:majorGridlines/>
        <c:numFmt formatCode="#,##0.00" sourceLinked="1"/>
        <c:tickLblPos val="nextTo"/>
        <c:crossAx val="677922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512665921732834"/>
          <c:y val="8.778916495882573E-2"/>
          <c:w val="0.25551664435958221"/>
          <c:h val="0.58363470833574049"/>
        </c:manualLayout>
      </c:layout>
    </c:legend>
    <c:plotVisOnly val="1"/>
  </c:chart>
  <c:externalData r:id="rId1"/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gif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gi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2D61A0-51A5-4BA4-812C-D8F073727A52}" type="doc">
      <dgm:prSet loTypeId="urn:microsoft.com/office/officeart/2005/8/layout/vList3#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6470B45-73AF-408A-841B-BF317052177E}">
      <dgm:prSet/>
      <dgm:spPr>
        <a:gradFill rotWithShape="0">
          <a:gsLst>
            <a:gs pos="12675">
              <a:srgbClr val="12D5C4"/>
            </a:gs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0"/>
        </a:gradFill>
      </dgm:spPr>
      <dgm:t>
        <a:bodyPr/>
        <a:lstStyle/>
        <a:p>
          <a:pPr rtl="0"/>
          <a:r>
            <a:rPr lang="ru-RU" b="1" i="0" dirty="0" smtClean="0"/>
            <a:t>Решения, реализованные в 2015 году:</a:t>
          </a:r>
          <a:endParaRPr lang="ru-RU" b="1" i="0" dirty="0"/>
        </a:p>
      </dgm:t>
    </dgm:pt>
    <dgm:pt modelId="{5E6BFECE-54D2-43B3-ADA6-14645C540B31}" type="parTrans" cxnId="{7F0BD233-1990-4B71-A81C-F1EC6DE379DE}">
      <dgm:prSet/>
      <dgm:spPr/>
      <dgm:t>
        <a:bodyPr/>
        <a:lstStyle/>
        <a:p>
          <a:endParaRPr lang="ru-RU"/>
        </a:p>
      </dgm:t>
    </dgm:pt>
    <dgm:pt modelId="{E6E4595A-ACD8-45D8-B022-2DBA4E57C05E}" type="sibTrans" cxnId="{7F0BD233-1990-4B71-A81C-F1EC6DE379DE}">
      <dgm:prSet/>
      <dgm:spPr/>
      <dgm:t>
        <a:bodyPr/>
        <a:lstStyle/>
        <a:p>
          <a:endParaRPr lang="ru-RU"/>
        </a:p>
      </dgm:t>
    </dgm:pt>
    <dgm:pt modelId="{5F22EBDB-6124-4169-8F2C-F22FD10016B7}" type="pres">
      <dgm:prSet presAssocID="{FB2D61A0-51A5-4BA4-812C-D8F073727A5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E4EDE1-9B7C-4A84-8C5A-582EE9C59F57}" type="pres">
      <dgm:prSet presAssocID="{36470B45-73AF-408A-841B-BF317052177E}" presName="composite" presStyleCnt="0"/>
      <dgm:spPr/>
    </dgm:pt>
    <dgm:pt modelId="{23917D37-C044-4C33-855B-EC6202F9D6C1}" type="pres">
      <dgm:prSet presAssocID="{36470B45-73AF-408A-841B-BF317052177E}" presName="imgShp" presStyleLbl="fgImgPlace1" presStyleIdx="0" presStyleCnt="1" custScaleX="9944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A07609D-5866-4E74-997D-719F92E7F062}" type="pres">
      <dgm:prSet presAssocID="{36470B45-73AF-408A-841B-BF317052177E}" presName="txShp" presStyleLbl="node1" presStyleIdx="0" presStyleCnt="1" custLinFactNeighborX="10868" custLinFactNeighborY="9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FA4528-B0B1-4BF5-83EE-A129D8C6AAFF}" type="presOf" srcId="{36470B45-73AF-408A-841B-BF317052177E}" destId="{AA07609D-5866-4E74-997D-719F92E7F062}" srcOrd="0" destOrd="0" presId="urn:microsoft.com/office/officeart/2005/8/layout/vList3#1"/>
    <dgm:cxn modelId="{7F0BD233-1990-4B71-A81C-F1EC6DE379DE}" srcId="{FB2D61A0-51A5-4BA4-812C-D8F073727A52}" destId="{36470B45-73AF-408A-841B-BF317052177E}" srcOrd="0" destOrd="0" parTransId="{5E6BFECE-54D2-43B3-ADA6-14645C540B31}" sibTransId="{E6E4595A-ACD8-45D8-B022-2DBA4E57C05E}"/>
    <dgm:cxn modelId="{2A673DB1-22EE-4C29-85A0-15486AA041D5}" type="presOf" srcId="{FB2D61A0-51A5-4BA4-812C-D8F073727A52}" destId="{5F22EBDB-6124-4169-8F2C-F22FD10016B7}" srcOrd="0" destOrd="0" presId="urn:microsoft.com/office/officeart/2005/8/layout/vList3#1"/>
    <dgm:cxn modelId="{A50FFBF4-C329-4C31-8560-5F13A20AAA32}" type="presParOf" srcId="{5F22EBDB-6124-4169-8F2C-F22FD10016B7}" destId="{51E4EDE1-9B7C-4A84-8C5A-582EE9C59F57}" srcOrd="0" destOrd="0" presId="urn:microsoft.com/office/officeart/2005/8/layout/vList3#1"/>
    <dgm:cxn modelId="{064EB7A9-9C02-4FEF-999B-1920FDBE237E}" type="presParOf" srcId="{51E4EDE1-9B7C-4A84-8C5A-582EE9C59F57}" destId="{23917D37-C044-4C33-855B-EC6202F9D6C1}" srcOrd="0" destOrd="0" presId="urn:microsoft.com/office/officeart/2005/8/layout/vList3#1"/>
    <dgm:cxn modelId="{F473F2D1-CE26-4882-B615-D81A5A600CCD}" type="presParOf" srcId="{51E4EDE1-9B7C-4A84-8C5A-582EE9C59F57}" destId="{AA07609D-5866-4E74-997D-719F92E7F062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5E22CF-422A-472B-8902-5793C5844FE3}" type="doc">
      <dgm:prSet loTypeId="urn:microsoft.com/office/officeart/2005/8/layout/hProcess3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01AC58-833E-43A6-8429-C8C6AF9713D5}">
      <dgm:prSet phldrT="[Текст]" custT="1"/>
      <dgm:sp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0"/>
        </a:gradFill>
      </dgm:spPr>
      <dgm:t>
        <a:bodyPr/>
        <a:lstStyle/>
        <a:p>
          <a:r>
            <a:rPr lang="ru-RU" sz="2800" dirty="0" smtClean="0">
              <a:solidFill>
                <a:schemeClr val="bg1"/>
              </a:solidFill>
            </a:rPr>
            <a:t>23.01.2015 на заседании рабочей группы был утвержден План мероприятий по росту доходов, оптимизации расходов муниципального образования город Минусинск</a:t>
          </a:r>
          <a:endParaRPr lang="ru-RU" sz="2800" i="1" dirty="0">
            <a:solidFill>
              <a:schemeClr val="bg1"/>
            </a:solidFill>
          </a:endParaRPr>
        </a:p>
      </dgm:t>
    </dgm:pt>
    <dgm:pt modelId="{80DCE0CD-CAC8-4000-95D9-672708930183}" type="sibTrans" cxnId="{34A99C76-28EE-42F0-BB31-A12A34876DA5}">
      <dgm:prSet/>
      <dgm:spPr/>
      <dgm:t>
        <a:bodyPr/>
        <a:lstStyle/>
        <a:p>
          <a:endParaRPr lang="ru-RU"/>
        </a:p>
      </dgm:t>
    </dgm:pt>
    <dgm:pt modelId="{0A962DBF-249B-46A5-8E83-DEC2907A4749}" type="parTrans" cxnId="{34A99C76-28EE-42F0-BB31-A12A34876DA5}">
      <dgm:prSet/>
      <dgm:spPr/>
      <dgm:t>
        <a:bodyPr/>
        <a:lstStyle/>
        <a:p>
          <a:endParaRPr lang="ru-RU"/>
        </a:p>
      </dgm:t>
    </dgm:pt>
    <dgm:pt modelId="{29D7D7CF-447D-46F0-821B-025335861237}" type="pres">
      <dgm:prSet presAssocID="{955E22CF-422A-472B-8902-5793C5844FE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084D263-94B5-4EC0-9C53-6B758B709B73}" type="pres">
      <dgm:prSet presAssocID="{955E22CF-422A-472B-8902-5793C5844FE3}" presName="dummy" presStyleCnt="0"/>
      <dgm:spPr/>
    </dgm:pt>
    <dgm:pt modelId="{1AB203DC-13D5-499C-AA31-3F67FE6468D7}" type="pres">
      <dgm:prSet presAssocID="{955E22CF-422A-472B-8902-5793C5844FE3}" presName="linH" presStyleCnt="0"/>
      <dgm:spPr/>
    </dgm:pt>
    <dgm:pt modelId="{167DFB6C-E26E-4B3A-B2A8-038D8CA0EC9A}" type="pres">
      <dgm:prSet presAssocID="{955E22CF-422A-472B-8902-5793C5844FE3}" presName="padding1" presStyleCnt="0"/>
      <dgm:spPr/>
    </dgm:pt>
    <dgm:pt modelId="{9E8D4838-F414-48E1-B2DF-AB67AB1E9774}" type="pres">
      <dgm:prSet presAssocID="{A601AC58-833E-43A6-8429-C8C6AF9713D5}" presName="linV" presStyleCnt="0"/>
      <dgm:spPr/>
    </dgm:pt>
    <dgm:pt modelId="{FB994776-BC70-4509-A646-E6A3298B80B2}" type="pres">
      <dgm:prSet presAssocID="{A601AC58-833E-43A6-8429-C8C6AF9713D5}" presName="spVertical1" presStyleCnt="0"/>
      <dgm:spPr/>
    </dgm:pt>
    <dgm:pt modelId="{ABE862E9-6C2D-4DBB-B19A-6057DB4C3808}" type="pres">
      <dgm:prSet presAssocID="{A601AC58-833E-43A6-8429-C8C6AF9713D5}" presName="parTx" presStyleLbl="revTx" presStyleIdx="0" presStyleCnt="1" custScaleX="134855" custScaleY="119913" custLinFactNeighborX="-9286" custLinFactNeighborY="8292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DD219D-BCAA-4523-8720-79F57FA5B979}" type="pres">
      <dgm:prSet presAssocID="{A601AC58-833E-43A6-8429-C8C6AF9713D5}" presName="spVertical2" presStyleCnt="0"/>
      <dgm:spPr/>
    </dgm:pt>
    <dgm:pt modelId="{9C96A95D-30C7-4F21-8B73-975BE3E6DA53}" type="pres">
      <dgm:prSet presAssocID="{A601AC58-833E-43A6-8429-C8C6AF9713D5}" presName="spVertical3" presStyleCnt="0"/>
      <dgm:spPr/>
    </dgm:pt>
    <dgm:pt modelId="{D17FF94F-90A0-40D9-9612-1F8426659B53}" type="pres">
      <dgm:prSet presAssocID="{955E22CF-422A-472B-8902-5793C5844FE3}" presName="padding2" presStyleCnt="0"/>
      <dgm:spPr/>
    </dgm:pt>
    <dgm:pt modelId="{62C10836-1570-4BA2-BC3B-50350BD5A410}" type="pres">
      <dgm:prSet presAssocID="{955E22CF-422A-472B-8902-5793C5844FE3}" presName="negArrow" presStyleCnt="0"/>
      <dgm:spPr/>
    </dgm:pt>
    <dgm:pt modelId="{BCDB5D5C-15D0-4640-8CDF-5DB9A43D6911}" type="pres">
      <dgm:prSet presAssocID="{955E22CF-422A-472B-8902-5793C5844FE3}" presName="backgroundArrow" presStyleLbl="node1" presStyleIdx="0" presStyleCnt="1" custScaleY="150891"/>
      <dgm:spPr>
        <a:gradFill rotWithShape="0">
          <a:gsLst>
            <a:gs pos="0">
              <a:srgbClr val="3099E0"/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</a:gradFill>
      </dgm:spPr>
      <dgm:t>
        <a:bodyPr/>
        <a:lstStyle/>
        <a:p>
          <a:endParaRPr lang="ru-RU"/>
        </a:p>
      </dgm:t>
    </dgm:pt>
  </dgm:ptLst>
  <dgm:cxnLst>
    <dgm:cxn modelId="{020F0A80-7B8C-4D6B-A1F6-DFC20B535484}" type="presOf" srcId="{955E22CF-422A-472B-8902-5793C5844FE3}" destId="{29D7D7CF-447D-46F0-821B-025335861237}" srcOrd="0" destOrd="0" presId="urn:microsoft.com/office/officeart/2005/8/layout/hProcess3"/>
    <dgm:cxn modelId="{34A99C76-28EE-42F0-BB31-A12A34876DA5}" srcId="{955E22CF-422A-472B-8902-5793C5844FE3}" destId="{A601AC58-833E-43A6-8429-C8C6AF9713D5}" srcOrd="0" destOrd="0" parTransId="{0A962DBF-249B-46A5-8E83-DEC2907A4749}" sibTransId="{80DCE0CD-CAC8-4000-95D9-672708930183}"/>
    <dgm:cxn modelId="{BFCB9E52-F87A-4E28-8E0C-745ECA519699}" type="presOf" srcId="{A601AC58-833E-43A6-8429-C8C6AF9713D5}" destId="{ABE862E9-6C2D-4DBB-B19A-6057DB4C3808}" srcOrd="0" destOrd="0" presId="urn:microsoft.com/office/officeart/2005/8/layout/hProcess3"/>
    <dgm:cxn modelId="{1A4F088D-A5CA-4DBD-AABF-BD0730C2A3DD}" type="presParOf" srcId="{29D7D7CF-447D-46F0-821B-025335861237}" destId="{4084D263-94B5-4EC0-9C53-6B758B709B73}" srcOrd="0" destOrd="0" presId="urn:microsoft.com/office/officeart/2005/8/layout/hProcess3"/>
    <dgm:cxn modelId="{18A067B5-BF2E-499D-BEF5-7A29DAE08054}" type="presParOf" srcId="{29D7D7CF-447D-46F0-821B-025335861237}" destId="{1AB203DC-13D5-499C-AA31-3F67FE6468D7}" srcOrd="1" destOrd="0" presId="urn:microsoft.com/office/officeart/2005/8/layout/hProcess3"/>
    <dgm:cxn modelId="{00648222-03F3-4CED-91EF-5C5ED36744F8}" type="presParOf" srcId="{1AB203DC-13D5-499C-AA31-3F67FE6468D7}" destId="{167DFB6C-E26E-4B3A-B2A8-038D8CA0EC9A}" srcOrd="0" destOrd="0" presId="urn:microsoft.com/office/officeart/2005/8/layout/hProcess3"/>
    <dgm:cxn modelId="{81B4145E-2EF0-40AF-942D-66BF244A5938}" type="presParOf" srcId="{1AB203DC-13D5-499C-AA31-3F67FE6468D7}" destId="{9E8D4838-F414-48E1-B2DF-AB67AB1E9774}" srcOrd="1" destOrd="0" presId="urn:microsoft.com/office/officeart/2005/8/layout/hProcess3"/>
    <dgm:cxn modelId="{835BD49C-E5F9-48BA-A41A-41C3F0833595}" type="presParOf" srcId="{9E8D4838-F414-48E1-B2DF-AB67AB1E9774}" destId="{FB994776-BC70-4509-A646-E6A3298B80B2}" srcOrd="0" destOrd="0" presId="urn:microsoft.com/office/officeart/2005/8/layout/hProcess3"/>
    <dgm:cxn modelId="{06195921-CFDF-4C54-95AD-A62DEEBC71CB}" type="presParOf" srcId="{9E8D4838-F414-48E1-B2DF-AB67AB1E9774}" destId="{ABE862E9-6C2D-4DBB-B19A-6057DB4C3808}" srcOrd="1" destOrd="0" presId="urn:microsoft.com/office/officeart/2005/8/layout/hProcess3"/>
    <dgm:cxn modelId="{960CAA82-C68A-4272-A24F-5D7F8F287578}" type="presParOf" srcId="{9E8D4838-F414-48E1-B2DF-AB67AB1E9774}" destId="{DEDD219D-BCAA-4523-8720-79F57FA5B979}" srcOrd="2" destOrd="0" presId="urn:microsoft.com/office/officeart/2005/8/layout/hProcess3"/>
    <dgm:cxn modelId="{EB04A74D-68A3-444A-839E-50BDE6370D6E}" type="presParOf" srcId="{9E8D4838-F414-48E1-B2DF-AB67AB1E9774}" destId="{9C96A95D-30C7-4F21-8B73-975BE3E6DA53}" srcOrd="3" destOrd="0" presId="urn:microsoft.com/office/officeart/2005/8/layout/hProcess3"/>
    <dgm:cxn modelId="{781F36DC-4B2A-43D5-8F1A-110C004DF768}" type="presParOf" srcId="{1AB203DC-13D5-499C-AA31-3F67FE6468D7}" destId="{D17FF94F-90A0-40D9-9612-1F8426659B53}" srcOrd="2" destOrd="0" presId="urn:microsoft.com/office/officeart/2005/8/layout/hProcess3"/>
    <dgm:cxn modelId="{DFBACB27-D7C1-4326-806B-2A66E7513F03}" type="presParOf" srcId="{1AB203DC-13D5-499C-AA31-3F67FE6468D7}" destId="{62C10836-1570-4BA2-BC3B-50350BD5A410}" srcOrd="3" destOrd="0" presId="urn:microsoft.com/office/officeart/2005/8/layout/hProcess3"/>
    <dgm:cxn modelId="{D5D84AD5-17FB-4972-9009-C1DF55191D52}" type="presParOf" srcId="{1AB203DC-13D5-499C-AA31-3F67FE6468D7}" destId="{BCDB5D5C-15D0-4640-8CDF-5DB9A43D6911}" srcOrd="4" destOrd="0" presId="urn:microsoft.com/office/officeart/2005/8/layout/hProcess3"/>
  </dgm:cxnLst>
  <dgm:bg>
    <a:gradFill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dgm:bg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525635F-7B52-408E-9326-E4BE2E1E5DE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407E90-ADF5-4B28-97FB-5842089CB3D1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b="1" i="1" dirty="0" smtClean="0">
              <a:solidFill>
                <a:schemeClr val="tx1"/>
              </a:solidFill>
            </a:rPr>
            <a:t>Целью бюджетной политики на 2016 год и плановый период 20167- 2018 годов</a:t>
          </a:r>
          <a:endParaRPr lang="ru-RU" b="1" i="1" dirty="0">
            <a:solidFill>
              <a:schemeClr val="tx1"/>
            </a:solidFill>
          </a:endParaRPr>
        </a:p>
      </dgm:t>
    </dgm:pt>
    <dgm:pt modelId="{E4DB0FA7-28F9-481B-90D8-EFED4DD88C1E}" type="parTrans" cxnId="{3C8C4F14-2C00-4C20-A0E4-DDB3B640EE2B}">
      <dgm:prSet/>
      <dgm:spPr/>
      <dgm:t>
        <a:bodyPr/>
        <a:lstStyle/>
        <a:p>
          <a:endParaRPr lang="ru-RU"/>
        </a:p>
      </dgm:t>
    </dgm:pt>
    <dgm:pt modelId="{BEC2D1D6-12C6-4EB3-95CA-6BB794C21CC5}" type="sibTrans" cxnId="{3C8C4F14-2C00-4C20-A0E4-DDB3B640EE2B}">
      <dgm:prSet/>
      <dgm:spPr/>
      <dgm:t>
        <a:bodyPr/>
        <a:lstStyle/>
        <a:p>
          <a:endParaRPr lang="ru-RU"/>
        </a:p>
      </dgm:t>
    </dgm:pt>
    <dgm:pt modelId="{5773D9C3-ED82-4AC2-A9B0-C0EFF0036740}">
      <dgm:prSet custT="1"/>
      <dgm:spPr/>
      <dgm:t>
        <a:bodyPr/>
        <a:lstStyle/>
        <a:p>
          <a:r>
            <a:rPr lang="ru-RU" sz="2000" dirty="0" smtClean="0"/>
            <a:t>обеспечение устойчивости консолидированного бюджета муниципального образования город Минусинск и безусловное исполнение принятых обязательств наиболее эффективным способом</a:t>
          </a:r>
          <a:endParaRPr lang="ru-RU" sz="2000" dirty="0"/>
        </a:p>
      </dgm:t>
    </dgm:pt>
    <dgm:pt modelId="{4DFFE05E-59C3-4828-9523-F5A0A886C1FC}" type="parTrans" cxnId="{5BB0817B-2F01-429E-8E23-99307715AB39}">
      <dgm:prSet/>
      <dgm:spPr/>
      <dgm:t>
        <a:bodyPr/>
        <a:lstStyle/>
        <a:p>
          <a:endParaRPr lang="ru-RU"/>
        </a:p>
      </dgm:t>
    </dgm:pt>
    <dgm:pt modelId="{E2140FE3-4CFB-4009-9877-439331AE24BA}" type="sibTrans" cxnId="{5BB0817B-2F01-429E-8E23-99307715AB39}">
      <dgm:prSet/>
      <dgm:spPr/>
      <dgm:t>
        <a:bodyPr/>
        <a:lstStyle/>
        <a:p>
          <a:endParaRPr lang="ru-RU"/>
        </a:p>
      </dgm:t>
    </dgm:pt>
    <dgm:pt modelId="{3DFD4C8F-A25D-41F9-897D-E9D5DEE8D087}" type="pres">
      <dgm:prSet presAssocID="{B525635F-7B52-408E-9326-E4BE2E1E5DE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98778F-FBD6-494C-AE77-091647693D54}" type="pres">
      <dgm:prSet presAssocID="{83407E90-ADF5-4B28-97FB-5842089CB3D1}" presName="composite" presStyleCnt="0"/>
      <dgm:spPr/>
    </dgm:pt>
    <dgm:pt modelId="{459D5AAB-B06E-4AD7-BD0F-CA96864CEFDD}" type="pres">
      <dgm:prSet presAssocID="{83407E90-ADF5-4B28-97FB-5842089CB3D1}" presName="parentText" presStyleLbl="alignNode1" presStyleIdx="0" presStyleCnt="1" custLinFactNeighborX="2305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54A3FA-5A02-4BF3-A61E-F1A91715681F}" type="pres">
      <dgm:prSet presAssocID="{83407E90-ADF5-4B28-97FB-5842089CB3D1}" presName="descendantText" presStyleLbl="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14D69C-39E3-44A5-AF9F-3CAED0C4F226}" type="presOf" srcId="{B525635F-7B52-408E-9326-E4BE2E1E5DE5}" destId="{3DFD4C8F-A25D-41F9-897D-E9D5DEE8D087}" srcOrd="0" destOrd="0" presId="urn:microsoft.com/office/officeart/2005/8/layout/chevron2"/>
    <dgm:cxn modelId="{6CB28713-0D76-44F9-A39D-37DFB0B3F84C}" type="presOf" srcId="{83407E90-ADF5-4B28-97FB-5842089CB3D1}" destId="{459D5AAB-B06E-4AD7-BD0F-CA96864CEFDD}" srcOrd="0" destOrd="0" presId="urn:microsoft.com/office/officeart/2005/8/layout/chevron2"/>
    <dgm:cxn modelId="{4A8E781A-795B-4D35-9BB4-C888C6CA8577}" type="presOf" srcId="{5773D9C3-ED82-4AC2-A9B0-C0EFF0036740}" destId="{F154A3FA-5A02-4BF3-A61E-F1A91715681F}" srcOrd="0" destOrd="0" presId="urn:microsoft.com/office/officeart/2005/8/layout/chevron2"/>
    <dgm:cxn modelId="{3C8C4F14-2C00-4C20-A0E4-DDB3B640EE2B}" srcId="{B525635F-7B52-408E-9326-E4BE2E1E5DE5}" destId="{83407E90-ADF5-4B28-97FB-5842089CB3D1}" srcOrd="0" destOrd="0" parTransId="{E4DB0FA7-28F9-481B-90D8-EFED4DD88C1E}" sibTransId="{BEC2D1D6-12C6-4EB3-95CA-6BB794C21CC5}"/>
    <dgm:cxn modelId="{5BB0817B-2F01-429E-8E23-99307715AB39}" srcId="{83407E90-ADF5-4B28-97FB-5842089CB3D1}" destId="{5773D9C3-ED82-4AC2-A9B0-C0EFF0036740}" srcOrd="0" destOrd="0" parTransId="{4DFFE05E-59C3-4828-9523-F5A0A886C1FC}" sibTransId="{E2140FE3-4CFB-4009-9877-439331AE24BA}"/>
    <dgm:cxn modelId="{C84C8526-A41C-4211-BE40-5115457DB513}" type="presParOf" srcId="{3DFD4C8F-A25D-41F9-897D-E9D5DEE8D087}" destId="{8D98778F-FBD6-494C-AE77-091647693D54}" srcOrd="0" destOrd="0" presId="urn:microsoft.com/office/officeart/2005/8/layout/chevron2"/>
    <dgm:cxn modelId="{BEB806BD-DC3D-4050-8F96-DB4FFCFCF4BC}" type="presParOf" srcId="{8D98778F-FBD6-494C-AE77-091647693D54}" destId="{459D5AAB-B06E-4AD7-BD0F-CA96864CEFDD}" srcOrd="0" destOrd="0" presId="urn:microsoft.com/office/officeart/2005/8/layout/chevron2"/>
    <dgm:cxn modelId="{E8B22C34-8E05-4DA4-919C-928FB36DA2E6}" type="presParOf" srcId="{8D98778F-FBD6-494C-AE77-091647693D54}" destId="{F154A3FA-5A02-4BF3-A61E-F1A91715681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3E0307-3F1A-40EF-9805-75D9D6FE5E00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E08CD631-78B8-41A2-A72C-F2BA954A8596}">
      <dgm:prSet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dirty="0" smtClean="0"/>
            <a:t>Повышение эффективности бюджетных расходов</a:t>
          </a:r>
          <a:endParaRPr lang="ru-RU" dirty="0"/>
        </a:p>
      </dgm:t>
    </dgm:pt>
    <dgm:pt modelId="{AF93567F-975E-4384-8217-38B5DE03FAC9}" type="parTrans" cxnId="{511D3222-D84C-4A14-B036-2D90610CBC10}">
      <dgm:prSet/>
      <dgm:spPr/>
      <dgm:t>
        <a:bodyPr/>
        <a:lstStyle/>
        <a:p>
          <a:endParaRPr lang="ru-RU"/>
        </a:p>
      </dgm:t>
    </dgm:pt>
    <dgm:pt modelId="{A92BB22B-B653-416B-AF1E-A42431362392}" type="sibTrans" cxnId="{511D3222-D84C-4A14-B036-2D90610CBC10}">
      <dgm:prSet/>
      <dgm:spPr/>
      <dgm:t>
        <a:bodyPr/>
        <a:lstStyle/>
        <a:p>
          <a:endParaRPr lang="ru-RU"/>
        </a:p>
      </dgm:t>
    </dgm:pt>
    <dgm:pt modelId="{D946336A-C344-49F6-8AFD-B6DD5B6582B2}">
      <dgm:prSet/>
      <dgm:spPr>
        <a:solidFill>
          <a:schemeClr val="accent2">
            <a:alpha val="90000"/>
          </a:schemeClr>
        </a:solidFill>
      </dgm:spPr>
      <dgm:t>
        <a:bodyPr/>
        <a:lstStyle/>
        <a:p>
          <a:r>
            <a:rPr lang="ru-RU" dirty="0" smtClean="0"/>
            <a:t>Реализация задач, поставленных в указах Президента РФ 2012 года</a:t>
          </a:r>
          <a:endParaRPr lang="ru-RU" dirty="0"/>
        </a:p>
      </dgm:t>
    </dgm:pt>
    <dgm:pt modelId="{D4BFAF2E-073B-4953-8D60-5C490C8D5986}" type="parTrans" cxnId="{647330B1-91E8-4CE4-8E99-1F408F3BDAF2}">
      <dgm:prSet/>
      <dgm:spPr/>
      <dgm:t>
        <a:bodyPr/>
        <a:lstStyle/>
        <a:p>
          <a:endParaRPr lang="ru-RU"/>
        </a:p>
      </dgm:t>
    </dgm:pt>
    <dgm:pt modelId="{D47B6683-329A-458B-A195-B61540735E74}" type="sibTrans" cxnId="{647330B1-91E8-4CE4-8E99-1F408F3BDAF2}">
      <dgm:prSet/>
      <dgm:spPr/>
      <dgm:t>
        <a:bodyPr/>
        <a:lstStyle/>
        <a:p>
          <a:endParaRPr lang="ru-RU"/>
        </a:p>
      </dgm:t>
    </dgm:pt>
    <dgm:pt modelId="{E7891FE0-E987-41D7-A0D8-394323085B65}">
      <dgm:prSet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dirty="0" smtClean="0"/>
            <a:t>Повышение открытости и прозрачности городского бюджета</a:t>
          </a:r>
          <a:endParaRPr lang="ru-RU" dirty="0"/>
        </a:p>
      </dgm:t>
    </dgm:pt>
    <dgm:pt modelId="{AB6A9DFC-4F66-4D20-B844-E4A72DC5DB02}" type="parTrans" cxnId="{DA5B50C4-67E8-4718-90E6-A9EA383FF0F5}">
      <dgm:prSet/>
      <dgm:spPr/>
      <dgm:t>
        <a:bodyPr/>
        <a:lstStyle/>
        <a:p>
          <a:endParaRPr lang="ru-RU"/>
        </a:p>
      </dgm:t>
    </dgm:pt>
    <dgm:pt modelId="{DCA36F73-3890-4CEB-8B7C-D92158373AAA}" type="sibTrans" cxnId="{DA5B50C4-67E8-4718-90E6-A9EA383FF0F5}">
      <dgm:prSet/>
      <dgm:spPr/>
      <dgm:t>
        <a:bodyPr/>
        <a:lstStyle/>
        <a:p>
          <a:endParaRPr lang="ru-RU"/>
        </a:p>
      </dgm:t>
    </dgm:pt>
    <dgm:pt modelId="{308A6D7D-13C5-499E-A725-406B9B0EE330}" type="pres">
      <dgm:prSet presAssocID="{5B3E0307-3F1A-40EF-9805-75D9D6FE5E00}" presName="compositeShape" presStyleCnt="0">
        <dgm:presLayoutVars>
          <dgm:dir/>
          <dgm:resizeHandles/>
        </dgm:presLayoutVars>
      </dgm:prSet>
      <dgm:spPr/>
    </dgm:pt>
    <dgm:pt modelId="{A2254684-D19B-4CEB-82E8-97560BBF1FD7}" type="pres">
      <dgm:prSet presAssocID="{5B3E0307-3F1A-40EF-9805-75D9D6FE5E00}" presName="pyramid" presStyleLbl="node1" presStyleIdx="0" presStyleCnt="1" custLinFactNeighborX="-8864" custLinFactNeighborY="-9090"/>
      <dgm:spPr/>
      <dgm:t>
        <a:bodyPr/>
        <a:lstStyle/>
        <a:p>
          <a:endParaRPr lang="ru-RU"/>
        </a:p>
      </dgm:t>
    </dgm:pt>
    <dgm:pt modelId="{E198E77E-ABEA-4F45-B22A-C0CD77603714}" type="pres">
      <dgm:prSet presAssocID="{5B3E0307-3F1A-40EF-9805-75D9D6FE5E00}" presName="theList" presStyleCnt="0"/>
      <dgm:spPr/>
    </dgm:pt>
    <dgm:pt modelId="{6ABED3B8-E4A8-45EA-85CC-A73D1DA3B5EB}" type="pres">
      <dgm:prSet presAssocID="{E08CD631-78B8-41A2-A72C-F2BA954A8596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A7A737-E77C-40A8-BFED-7DCB0ADA923D}" type="pres">
      <dgm:prSet presAssocID="{E08CD631-78B8-41A2-A72C-F2BA954A8596}" presName="aSpace" presStyleCnt="0"/>
      <dgm:spPr/>
    </dgm:pt>
    <dgm:pt modelId="{5A0730CA-FBBF-42F9-A29F-F7F2417C7E80}" type="pres">
      <dgm:prSet presAssocID="{D946336A-C344-49F6-8AFD-B6DD5B6582B2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CCC4A9-04FE-4A30-ACD1-138605E6D1D1}" type="pres">
      <dgm:prSet presAssocID="{D946336A-C344-49F6-8AFD-B6DD5B6582B2}" presName="aSpace" presStyleCnt="0"/>
      <dgm:spPr/>
    </dgm:pt>
    <dgm:pt modelId="{A816EE48-7E03-4E5B-82A8-55036DF850E3}" type="pres">
      <dgm:prSet presAssocID="{E7891FE0-E987-41D7-A0D8-394323085B65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00002D-07DC-4FBD-87CC-C9F5EA20E303}" type="pres">
      <dgm:prSet presAssocID="{E7891FE0-E987-41D7-A0D8-394323085B65}" presName="aSpace" presStyleCnt="0"/>
      <dgm:spPr/>
    </dgm:pt>
  </dgm:ptLst>
  <dgm:cxnLst>
    <dgm:cxn modelId="{169D5DCB-C825-48CE-B7C6-296036335742}" type="presOf" srcId="{E7891FE0-E987-41D7-A0D8-394323085B65}" destId="{A816EE48-7E03-4E5B-82A8-55036DF850E3}" srcOrd="0" destOrd="0" presId="urn:microsoft.com/office/officeart/2005/8/layout/pyramid2"/>
    <dgm:cxn modelId="{647330B1-91E8-4CE4-8E99-1F408F3BDAF2}" srcId="{5B3E0307-3F1A-40EF-9805-75D9D6FE5E00}" destId="{D946336A-C344-49F6-8AFD-B6DD5B6582B2}" srcOrd="1" destOrd="0" parTransId="{D4BFAF2E-073B-4953-8D60-5C490C8D5986}" sibTransId="{D47B6683-329A-458B-A195-B61540735E74}"/>
    <dgm:cxn modelId="{B920FE97-C531-400A-B655-843FC9A504C8}" type="presOf" srcId="{D946336A-C344-49F6-8AFD-B6DD5B6582B2}" destId="{5A0730CA-FBBF-42F9-A29F-F7F2417C7E80}" srcOrd="0" destOrd="0" presId="urn:microsoft.com/office/officeart/2005/8/layout/pyramid2"/>
    <dgm:cxn modelId="{511D3222-D84C-4A14-B036-2D90610CBC10}" srcId="{5B3E0307-3F1A-40EF-9805-75D9D6FE5E00}" destId="{E08CD631-78B8-41A2-A72C-F2BA954A8596}" srcOrd="0" destOrd="0" parTransId="{AF93567F-975E-4384-8217-38B5DE03FAC9}" sibTransId="{A92BB22B-B653-416B-AF1E-A42431362392}"/>
    <dgm:cxn modelId="{DA5B50C4-67E8-4718-90E6-A9EA383FF0F5}" srcId="{5B3E0307-3F1A-40EF-9805-75D9D6FE5E00}" destId="{E7891FE0-E987-41D7-A0D8-394323085B65}" srcOrd="2" destOrd="0" parTransId="{AB6A9DFC-4F66-4D20-B844-E4A72DC5DB02}" sibTransId="{DCA36F73-3890-4CEB-8B7C-D92158373AAA}"/>
    <dgm:cxn modelId="{859388EF-5C95-4254-AAFF-E48C26E1F932}" type="presOf" srcId="{5B3E0307-3F1A-40EF-9805-75D9D6FE5E00}" destId="{308A6D7D-13C5-499E-A725-406B9B0EE330}" srcOrd="0" destOrd="0" presId="urn:microsoft.com/office/officeart/2005/8/layout/pyramid2"/>
    <dgm:cxn modelId="{C26C76F3-F49D-4BC4-9C99-31746F1E4810}" type="presOf" srcId="{E08CD631-78B8-41A2-A72C-F2BA954A8596}" destId="{6ABED3B8-E4A8-45EA-85CC-A73D1DA3B5EB}" srcOrd="0" destOrd="0" presId="urn:microsoft.com/office/officeart/2005/8/layout/pyramid2"/>
    <dgm:cxn modelId="{A34A1E75-B1C1-4C41-94AF-FFFA3842472B}" type="presParOf" srcId="{308A6D7D-13C5-499E-A725-406B9B0EE330}" destId="{A2254684-D19B-4CEB-82E8-97560BBF1FD7}" srcOrd="0" destOrd="0" presId="urn:microsoft.com/office/officeart/2005/8/layout/pyramid2"/>
    <dgm:cxn modelId="{1D4AA89A-AA49-4274-A1B3-2E3E4C7B2D23}" type="presParOf" srcId="{308A6D7D-13C5-499E-A725-406B9B0EE330}" destId="{E198E77E-ABEA-4F45-B22A-C0CD77603714}" srcOrd="1" destOrd="0" presId="urn:microsoft.com/office/officeart/2005/8/layout/pyramid2"/>
    <dgm:cxn modelId="{A90A1D00-9FA5-4D75-875B-95DABA9A8021}" type="presParOf" srcId="{E198E77E-ABEA-4F45-B22A-C0CD77603714}" destId="{6ABED3B8-E4A8-45EA-85CC-A73D1DA3B5EB}" srcOrd="0" destOrd="0" presId="urn:microsoft.com/office/officeart/2005/8/layout/pyramid2"/>
    <dgm:cxn modelId="{1D462919-8F91-49ED-A2B9-2301546B4B6C}" type="presParOf" srcId="{E198E77E-ABEA-4F45-B22A-C0CD77603714}" destId="{CDA7A737-E77C-40A8-BFED-7DCB0ADA923D}" srcOrd="1" destOrd="0" presId="urn:microsoft.com/office/officeart/2005/8/layout/pyramid2"/>
    <dgm:cxn modelId="{5D84178F-DA66-4B97-8375-4BF2D2D6A93A}" type="presParOf" srcId="{E198E77E-ABEA-4F45-B22A-C0CD77603714}" destId="{5A0730CA-FBBF-42F9-A29F-F7F2417C7E80}" srcOrd="2" destOrd="0" presId="urn:microsoft.com/office/officeart/2005/8/layout/pyramid2"/>
    <dgm:cxn modelId="{2FC70867-35DE-4D83-BB77-08EB47682A9E}" type="presParOf" srcId="{E198E77E-ABEA-4F45-B22A-C0CD77603714}" destId="{5DCCC4A9-04FE-4A30-ACD1-138605E6D1D1}" srcOrd="3" destOrd="0" presId="urn:microsoft.com/office/officeart/2005/8/layout/pyramid2"/>
    <dgm:cxn modelId="{0FC47187-B6EC-4764-89E0-E7BFB28CC0BA}" type="presParOf" srcId="{E198E77E-ABEA-4F45-B22A-C0CD77603714}" destId="{A816EE48-7E03-4E5B-82A8-55036DF850E3}" srcOrd="4" destOrd="0" presId="urn:microsoft.com/office/officeart/2005/8/layout/pyramid2"/>
    <dgm:cxn modelId="{C016DF5D-4C1E-4018-A5A8-D2CDE66F53E5}" type="presParOf" srcId="{E198E77E-ABEA-4F45-B22A-C0CD77603714}" destId="{3E00002D-07DC-4FBD-87CC-C9F5EA20E303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/>
      <dgm:spPr/>
      <dgm:t>
        <a:bodyPr/>
        <a:lstStyle/>
        <a:p>
          <a:pPr algn="ctr" rtl="0"/>
          <a:r>
            <a: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Параметры городского бюджета на 2016 год и плановый период 2017-2018 годы:</a:t>
          </a:r>
          <a:endParaRPr lang="ru-RU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X="2773" custLinFactNeighborY="-77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14F694-0E92-4BA3-80CA-91163BCBB9B6}" type="presOf" srcId="{80EA9BA2-0E64-4F17-9598-2C4CBCC2093E}" destId="{EB6B35A9-2E54-47E8-82AD-054A02153DE4}" srcOrd="0" destOrd="0" presId="urn:microsoft.com/office/officeart/2005/8/layout/vList2"/>
    <dgm:cxn modelId="{0568A8E1-88F8-4010-8704-2A92680DF4E3}" type="presOf" srcId="{0A132B50-5A60-46CE-B29D-0BC70264D67E}" destId="{4BE7FD2E-877B-4E5D-8E15-C326610DAEDD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67168CBB-B7CE-4829-9969-68A48D000D6F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 custT="1"/>
      <dgm:spPr/>
      <dgm:t>
        <a:bodyPr/>
        <a:lstStyle/>
        <a:p>
          <a:pPr algn="ctr" rtl="0"/>
          <a:r>
            <a:rPr lang="ru-RU" sz="18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тыс.руб.</a:t>
          </a:r>
          <a:endParaRPr lang="ru-RU" sz="1800" b="1" i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X="11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ACE3F1-A0E0-43EE-91D1-B412317E2A64}" type="presOf" srcId="{80EA9BA2-0E64-4F17-9598-2C4CBCC2093E}" destId="{EB6B35A9-2E54-47E8-82AD-054A02153DE4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5CB20DCE-6DB8-4512-828B-719F080F08EC}" type="presOf" srcId="{0A132B50-5A60-46CE-B29D-0BC70264D67E}" destId="{4BE7FD2E-877B-4E5D-8E15-C326610DAEDD}" srcOrd="0" destOrd="0" presId="urn:microsoft.com/office/officeart/2005/8/layout/vList2"/>
    <dgm:cxn modelId="{352FA973-F7ED-47DA-A0DA-49E270F5B7FC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26D41F5-2CFD-4403-A80C-385F2B9C055A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1DCD89-99A9-4EE5-A346-A767CB422059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Перечень муниципальных программ, подлежащих финансированию из городского бюджета в 2016-2018 годах:</a:t>
          </a:r>
          <a:endParaRPr lang="ru-RU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1BE9646-EA8E-4977-8543-9A9E91D62F9C}" type="parTrans" cxnId="{1B6608BC-F113-4207-87FD-FED94603D343}">
      <dgm:prSet/>
      <dgm:spPr/>
      <dgm:t>
        <a:bodyPr/>
        <a:lstStyle/>
        <a:p>
          <a:endParaRPr lang="ru-RU"/>
        </a:p>
      </dgm:t>
    </dgm:pt>
    <dgm:pt modelId="{1F80BE5A-2140-481E-AC46-B4BE27374F96}" type="sibTrans" cxnId="{1B6608BC-F113-4207-87FD-FED94603D343}">
      <dgm:prSet/>
      <dgm:spPr/>
      <dgm:t>
        <a:bodyPr/>
        <a:lstStyle/>
        <a:p>
          <a:endParaRPr lang="ru-RU"/>
        </a:p>
      </dgm:t>
    </dgm:pt>
    <dgm:pt modelId="{22782BDA-571B-41BA-98CD-19872AD24792}" type="pres">
      <dgm:prSet presAssocID="{B26D41F5-2CFD-4403-A80C-385F2B9C055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DBA0E9-18B7-4B8A-A79D-209D1AFA2175}" type="pres">
      <dgm:prSet presAssocID="{4C1DCD89-99A9-4EE5-A346-A767CB422059}" presName="parentText" presStyleLbl="node1" presStyleIdx="0" presStyleCnt="1" custScaleY="1225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5DF0D5-CC3F-468C-98E2-DBDE55872B14}" type="presOf" srcId="{B26D41F5-2CFD-4403-A80C-385F2B9C055A}" destId="{22782BDA-571B-41BA-98CD-19872AD24792}" srcOrd="0" destOrd="0" presId="urn:microsoft.com/office/officeart/2005/8/layout/vList2"/>
    <dgm:cxn modelId="{1B6608BC-F113-4207-87FD-FED94603D343}" srcId="{B26D41F5-2CFD-4403-A80C-385F2B9C055A}" destId="{4C1DCD89-99A9-4EE5-A346-A767CB422059}" srcOrd="0" destOrd="0" parTransId="{11BE9646-EA8E-4977-8543-9A9E91D62F9C}" sibTransId="{1F80BE5A-2140-481E-AC46-B4BE27374F96}"/>
    <dgm:cxn modelId="{13A3E0FF-2820-4876-BFC4-0274765BBC0D}" type="presOf" srcId="{4C1DCD89-99A9-4EE5-A346-A767CB422059}" destId="{2EDBA0E9-18B7-4B8A-A79D-209D1AFA2175}" srcOrd="0" destOrd="0" presId="urn:microsoft.com/office/officeart/2005/8/layout/vList2"/>
    <dgm:cxn modelId="{3F8B1234-EAF5-4826-91B2-3D496D0973C6}" type="presParOf" srcId="{22782BDA-571B-41BA-98CD-19872AD24792}" destId="{2EDBA0E9-18B7-4B8A-A79D-209D1AFA21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DBF6B56-0AC6-4EC0-ABCE-C83C8B26D87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01D472E-AA1F-4F47-ACE7-77A64A319440}">
      <dgm:prSet custT="1"/>
      <dgm:spPr/>
      <dgm:t>
        <a:bodyPr/>
        <a:lstStyle/>
        <a:p>
          <a:pPr rtl="0"/>
          <a:r>
            <a:rPr lang="ru-RU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Динамика структуры доходов городского бюджета</a:t>
          </a:r>
          <a:endParaRPr lang="ru-RU" sz="2600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3603703-C6E3-419D-B053-68F294351B12}" type="parTrans" cxnId="{730B6687-91A4-47F9-B61E-94BDE4796466}">
      <dgm:prSet/>
      <dgm:spPr/>
      <dgm:t>
        <a:bodyPr/>
        <a:lstStyle/>
        <a:p>
          <a:endParaRPr lang="ru-RU"/>
        </a:p>
      </dgm:t>
    </dgm:pt>
    <dgm:pt modelId="{0E869053-B4BF-42FF-B9DE-D9CED11663E6}" type="sibTrans" cxnId="{730B6687-91A4-47F9-B61E-94BDE4796466}">
      <dgm:prSet/>
      <dgm:spPr/>
      <dgm:t>
        <a:bodyPr/>
        <a:lstStyle/>
        <a:p>
          <a:endParaRPr lang="ru-RU"/>
        </a:p>
      </dgm:t>
    </dgm:pt>
    <dgm:pt modelId="{E2F3213F-788D-4AB0-B79F-9F09F8B171BD}" type="pres">
      <dgm:prSet presAssocID="{3DBF6B56-0AC6-4EC0-ABCE-C83C8B26D8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22DBC1-8921-43AA-BD01-5ED7891DF7A7}" type="pres">
      <dgm:prSet presAssocID="{401D472E-AA1F-4F47-ACE7-77A64A31944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0B6687-91A4-47F9-B61E-94BDE4796466}" srcId="{3DBF6B56-0AC6-4EC0-ABCE-C83C8B26D877}" destId="{401D472E-AA1F-4F47-ACE7-77A64A319440}" srcOrd="0" destOrd="0" parTransId="{43603703-C6E3-419D-B053-68F294351B12}" sibTransId="{0E869053-B4BF-42FF-B9DE-D9CED11663E6}"/>
    <dgm:cxn modelId="{194771D4-3D3D-46D8-A324-E775BEF12569}" type="presOf" srcId="{3DBF6B56-0AC6-4EC0-ABCE-C83C8B26D877}" destId="{E2F3213F-788D-4AB0-B79F-9F09F8B171BD}" srcOrd="0" destOrd="0" presId="urn:microsoft.com/office/officeart/2005/8/layout/vList2"/>
    <dgm:cxn modelId="{389DB9F7-C4EC-42A2-A230-0A81073BE723}" type="presOf" srcId="{401D472E-AA1F-4F47-ACE7-77A64A319440}" destId="{B922DBC1-8921-43AA-BD01-5ED7891DF7A7}" srcOrd="0" destOrd="0" presId="urn:microsoft.com/office/officeart/2005/8/layout/vList2"/>
    <dgm:cxn modelId="{93E7F85E-33F2-45A3-8828-034851C78A9F}" type="presParOf" srcId="{E2F3213F-788D-4AB0-B79F-9F09F8B171BD}" destId="{B922DBC1-8921-43AA-BD01-5ED7891DF7A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282B943-81BC-4733-A11A-78E8AE2596B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5B31AAB-96C1-4CBF-A32D-C803BC1E4F7E}">
      <dgm:prSet/>
      <dgm:spPr/>
      <dgm:t>
        <a:bodyPr/>
        <a:lstStyle/>
        <a:p>
          <a:pPr algn="ctr" rtl="0"/>
          <a:r>
            <a:rPr lang="ru-RU" b="1" i="1" dirty="0" smtClean="0"/>
            <a:t>Динамика структуры собственных доходов городского бюджета (по основным доходным источникам)</a:t>
          </a:r>
          <a:endParaRPr lang="ru-RU" b="1" i="1" dirty="0"/>
        </a:p>
      </dgm:t>
    </dgm:pt>
    <dgm:pt modelId="{4D3E3CEB-C514-474E-B08F-697ACF9A4FA3}" type="parTrans" cxnId="{EA92D417-30B2-4E98-A4E6-98A1F0234107}">
      <dgm:prSet/>
      <dgm:spPr/>
      <dgm:t>
        <a:bodyPr/>
        <a:lstStyle/>
        <a:p>
          <a:endParaRPr lang="ru-RU"/>
        </a:p>
      </dgm:t>
    </dgm:pt>
    <dgm:pt modelId="{452B3EC6-AD4E-4864-95BE-30BB16DA57BE}" type="sibTrans" cxnId="{EA92D417-30B2-4E98-A4E6-98A1F0234107}">
      <dgm:prSet/>
      <dgm:spPr/>
      <dgm:t>
        <a:bodyPr/>
        <a:lstStyle/>
        <a:p>
          <a:endParaRPr lang="ru-RU"/>
        </a:p>
      </dgm:t>
    </dgm:pt>
    <dgm:pt modelId="{6E0451BC-2879-46B4-BE22-2F3D6F1EEDCC}" type="pres">
      <dgm:prSet presAssocID="{9282B943-81BC-4733-A11A-78E8AE2596B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62BD18-BB05-411F-90D6-BE0BC1EA1AD2}" type="pres">
      <dgm:prSet presAssocID="{65B31AAB-96C1-4CBF-A32D-C803BC1E4F7E}" presName="parentText" presStyleLbl="node1" presStyleIdx="0" presStyleCnt="1" custLinFactNeighborY="-465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D2536F9-354B-4C11-9511-719B793D5859}" type="presOf" srcId="{9282B943-81BC-4733-A11A-78E8AE2596BE}" destId="{6E0451BC-2879-46B4-BE22-2F3D6F1EEDCC}" srcOrd="0" destOrd="0" presId="urn:microsoft.com/office/officeart/2005/8/layout/vList2"/>
    <dgm:cxn modelId="{EA92D417-30B2-4E98-A4E6-98A1F0234107}" srcId="{9282B943-81BC-4733-A11A-78E8AE2596BE}" destId="{65B31AAB-96C1-4CBF-A32D-C803BC1E4F7E}" srcOrd="0" destOrd="0" parTransId="{4D3E3CEB-C514-474E-B08F-697ACF9A4FA3}" sibTransId="{452B3EC6-AD4E-4864-95BE-30BB16DA57BE}"/>
    <dgm:cxn modelId="{92589955-AFDC-40E9-AB56-CC3DA2AE31B5}" type="presOf" srcId="{65B31AAB-96C1-4CBF-A32D-C803BC1E4F7E}" destId="{7F62BD18-BB05-411F-90D6-BE0BC1EA1AD2}" srcOrd="0" destOrd="0" presId="urn:microsoft.com/office/officeart/2005/8/layout/vList2"/>
    <dgm:cxn modelId="{A68C5968-8EAC-47E9-84F9-8E4F9CD3404A}" type="presParOf" srcId="{6E0451BC-2879-46B4-BE22-2F3D6F1EEDCC}" destId="{7F62BD18-BB05-411F-90D6-BE0BC1EA1AD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69EA36-26E5-473D-A4AC-53FAAD415C1B}">
      <dgm:prSet custT="1"/>
      <dgm:spPr/>
      <dgm:t>
        <a:bodyPr/>
        <a:lstStyle/>
        <a:p>
          <a:pPr algn="ctr" rtl="0"/>
          <a:r>
            <a:rPr lang="ru-RU" sz="2200" b="1" i="1" baseline="0" dirty="0" smtClean="0"/>
            <a:t>Социальная направленность городского бюджета</a:t>
          </a:r>
          <a:endParaRPr lang="ru-RU" sz="2200" b="1" i="1" baseline="0" dirty="0"/>
        </a:p>
      </dgm:t>
    </dgm:pt>
    <dgm:pt modelId="{3A012AA8-F4AC-43ED-B688-2F9545C145DA}" type="parTrans" cxnId="{FBD207DB-9FBD-430D-B882-D6B8CDB391E3}">
      <dgm:prSet/>
      <dgm:spPr/>
      <dgm:t>
        <a:bodyPr/>
        <a:lstStyle/>
        <a:p>
          <a:endParaRPr lang="ru-RU"/>
        </a:p>
      </dgm:t>
    </dgm:pt>
    <dgm:pt modelId="{91CBBA81-C6E4-4FEF-84CC-F005F719B1C4}" type="sibTrans" cxnId="{FBD207DB-9FBD-430D-B882-D6B8CDB391E3}">
      <dgm:prSet/>
      <dgm:spPr/>
      <dgm:t>
        <a:bodyPr/>
        <a:lstStyle/>
        <a:p>
          <a:endParaRPr lang="ru-RU"/>
        </a:p>
      </dgm:t>
    </dgm:pt>
    <dgm:pt modelId="{257431F0-45C9-44D2-AECC-466EE9405495}" type="pres">
      <dgm:prSet presAssocID="{14AF04DA-2576-41CC-B86D-2FDFC0CFD64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1D7C2A-7191-47E6-8017-2B1E15913859}" type="pres">
      <dgm:prSet presAssocID="{F269EA36-26E5-473D-A4AC-53FAAD415C1B}" presName="parentText" presStyleLbl="node1" presStyleIdx="0" presStyleCnt="1" custLinFactNeighborY="-2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8CE735-8669-4280-9C3C-7EEC95C26394}" type="presOf" srcId="{F269EA36-26E5-473D-A4AC-53FAAD415C1B}" destId="{1C1D7C2A-7191-47E6-8017-2B1E15913859}" srcOrd="0" destOrd="0" presId="urn:microsoft.com/office/officeart/2005/8/layout/vList2"/>
    <dgm:cxn modelId="{E953170D-0109-4078-8174-57D5005B4767}" type="presOf" srcId="{14AF04DA-2576-41CC-B86D-2FDFC0CFD64B}" destId="{257431F0-45C9-44D2-AECC-466EE9405495}" srcOrd="0" destOrd="0" presId="urn:microsoft.com/office/officeart/2005/8/layout/vList2"/>
    <dgm:cxn modelId="{FBD207DB-9FBD-430D-B882-D6B8CDB391E3}" srcId="{14AF04DA-2576-41CC-B86D-2FDFC0CFD64B}" destId="{F269EA36-26E5-473D-A4AC-53FAAD415C1B}" srcOrd="0" destOrd="0" parTransId="{3A012AA8-F4AC-43ED-B688-2F9545C145DA}" sibTransId="{91CBBA81-C6E4-4FEF-84CC-F005F719B1C4}"/>
    <dgm:cxn modelId="{EC146B3D-B919-4634-8141-94E1B7FEBFFB}" type="presParOf" srcId="{257431F0-45C9-44D2-AECC-466EE9405495}" destId="{1C1D7C2A-7191-47E6-8017-2B1E1591385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0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BEB99C65-2D9C-4C3A-8926-E95F0C652D1A}" type="presOf" srcId="{14AF04DA-2576-41CC-B86D-2FDFC0CFD64B}" destId="{9D8B2FD8-9BA4-41EA-B8F3-7FC15038D58F}" srcOrd="0" destOrd="0" presId="urn:microsoft.com/office/officeart/2005/8/layout/vList3#10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1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C39FFB7-F6DD-4230-8FD2-13129C6F2BE4}" type="presOf" srcId="{14AF04DA-2576-41CC-B86D-2FDFC0CFD64B}" destId="{9D8B2FD8-9BA4-41EA-B8F3-7FC15038D58F}" srcOrd="0" destOrd="0" presId="urn:microsoft.com/office/officeart/2005/8/layout/vList3#11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2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AAF6B56-DFBE-49CB-AA65-B73C90F7DD12}" type="presOf" srcId="{14AF04DA-2576-41CC-B86D-2FDFC0CFD64B}" destId="{9D8B2FD8-9BA4-41EA-B8F3-7FC15038D58F}" srcOrd="0" destOrd="0" presId="urn:microsoft.com/office/officeart/2005/8/layout/vList3#12"/>
  </dgm:cxnLst>
  <dgm:bg/>
  <dgm:whole/>
  <dgm:extLst>
    <a:ext uri="http://schemas.microsoft.com/office/drawing/2008/diagram">
      <dsp:dataModelExt xmlns:dsp="http://schemas.microsoft.com/office/drawing/2008/diagram" xmlns="" relId="rId2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4ED1821-DB24-4387-9184-FD27A82C82A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43CA99-C790-40E5-AAAA-6BC97C390817}">
      <dgm:prSet custT="1"/>
      <dgm:spPr>
        <a:solidFill>
          <a:srgbClr val="0070C0"/>
        </a:solidFill>
      </dgm:spPr>
      <dgm:t>
        <a:bodyPr/>
        <a:lstStyle/>
        <a:p>
          <a:pPr algn="ctr" rtl="0">
            <a:spcAft>
              <a:spcPts val="0"/>
            </a:spcAft>
          </a:pPr>
          <a:r>
            <a:rPr lang="ru-RU" sz="2400" b="1" i="1" baseline="0" dirty="0" smtClean="0"/>
            <a:t>Социальная политика. Муниципальная программа «Система социальной защиты населения </a:t>
          </a:r>
        </a:p>
        <a:p>
          <a:pPr algn="ctr" rtl="0">
            <a:spcAft>
              <a:spcPts val="0"/>
            </a:spcAft>
          </a:pPr>
          <a:r>
            <a:rPr lang="ru-RU" sz="2400" b="1" i="1" baseline="0" dirty="0" smtClean="0"/>
            <a:t>города Минусинска»</a:t>
          </a:r>
          <a:endParaRPr lang="ru-RU" sz="2400" b="1" i="1" baseline="0" dirty="0"/>
        </a:p>
      </dgm:t>
    </dgm:pt>
    <dgm:pt modelId="{D2162D0C-C150-4224-94A9-9FE146866BB4}" type="parTrans" cxnId="{7F7B2E6C-40AF-4FF0-9294-31412CF4EC57}">
      <dgm:prSet/>
      <dgm:spPr/>
      <dgm:t>
        <a:bodyPr/>
        <a:lstStyle/>
        <a:p>
          <a:endParaRPr lang="ru-RU"/>
        </a:p>
      </dgm:t>
    </dgm:pt>
    <dgm:pt modelId="{24B68C3A-96DB-4ABB-98AE-6926E8888A68}" type="sibTrans" cxnId="{7F7B2E6C-40AF-4FF0-9294-31412CF4EC57}">
      <dgm:prSet/>
      <dgm:spPr/>
      <dgm:t>
        <a:bodyPr/>
        <a:lstStyle/>
        <a:p>
          <a:endParaRPr lang="ru-RU"/>
        </a:p>
      </dgm:t>
    </dgm:pt>
    <dgm:pt modelId="{8FA9F764-F550-4832-8DB5-23412CDC0944}" type="pres">
      <dgm:prSet presAssocID="{C4ED1821-DB24-4387-9184-FD27A82C82A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D69840-5F17-46AD-8421-BBE99730F066}" type="pres">
      <dgm:prSet presAssocID="{A543CA99-C790-40E5-AAAA-6BC97C390817}" presName="parentText" presStyleLbl="node1" presStyleIdx="0" presStyleCnt="1" custLinFactNeighborX="9174" custLinFactNeighborY="213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7B2E6C-40AF-4FF0-9294-31412CF4EC57}" srcId="{C4ED1821-DB24-4387-9184-FD27A82C82AF}" destId="{A543CA99-C790-40E5-AAAA-6BC97C390817}" srcOrd="0" destOrd="0" parTransId="{D2162D0C-C150-4224-94A9-9FE146866BB4}" sibTransId="{24B68C3A-96DB-4ABB-98AE-6926E8888A68}"/>
    <dgm:cxn modelId="{BD3D187E-4BA4-4085-A8BF-64559816CC5C}" type="presOf" srcId="{A543CA99-C790-40E5-AAAA-6BC97C390817}" destId="{0CD69840-5F17-46AD-8421-BBE99730F066}" srcOrd="0" destOrd="0" presId="urn:microsoft.com/office/officeart/2005/8/layout/vList2"/>
    <dgm:cxn modelId="{55B03B85-FB22-4E2A-95A1-BEBB2CA97E7E}" type="presOf" srcId="{C4ED1821-DB24-4387-9184-FD27A82C82AF}" destId="{8FA9F764-F550-4832-8DB5-23412CDC0944}" srcOrd="0" destOrd="0" presId="urn:microsoft.com/office/officeart/2005/8/layout/vList2"/>
    <dgm:cxn modelId="{84651874-C878-4EE6-822B-2D0925D225A2}" type="presParOf" srcId="{8FA9F764-F550-4832-8DB5-23412CDC0944}" destId="{0CD69840-5F17-46AD-8421-BBE99730F06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BBF6ED2-3BE1-49D9-8126-B8D887F8458D}" type="doc">
      <dgm:prSet loTypeId="urn:microsoft.com/office/officeart/2005/8/layout/hierarchy4" loCatId="relationship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DEEDC5B1-0918-4AC5-A84B-B0FD5E3A3D0D}">
      <dgm:prSet custT="1"/>
      <dgm:spPr/>
      <dgm:t>
        <a:bodyPr/>
        <a:lstStyle/>
        <a:p>
          <a:pPr algn="l" rtl="0"/>
          <a:r>
            <a:rPr lang="ru-RU" sz="1800" b="1" baseline="0" dirty="0" smtClean="0">
              <a:solidFill>
                <a:schemeClr val="tx2"/>
              </a:solidFill>
            </a:rPr>
            <a:t>Подпрограммы:</a:t>
          </a:r>
          <a:endParaRPr lang="ru-RU" sz="1800" b="1" baseline="0" dirty="0">
            <a:solidFill>
              <a:schemeClr val="tx2"/>
            </a:solidFill>
          </a:endParaRPr>
        </a:p>
      </dgm:t>
    </dgm:pt>
    <dgm:pt modelId="{81FBD06B-6871-4EB8-9155-84CB6961A15B}" type="sibTrans" cxnId="{50651700-73DD-4810-9ACA-A5B83FAA5670}">
      <dgm:prSet/>
      <dgm:spPr/>
      <dgm:t>
        <a:bodyPr/>
        <a:lstStyle/>
        <a:p>
          <a:endParaRPr lang="ru-RU" b="1">
            <a:solidFill>
              <a:schemeClr val="tx2"/>
            </a:solidFill>
          </a:endParaRPr>
        </a:p>
      </dgm:t>
    </dgm:pt>
    <dgm:pt modelId="{AA9460B1-D35C-42C2-9D1D-9FB8FCBCF10B}" type="parTrans" cxnId="{50651700-73DD-4810-9ACA-A5B83FAA5670}">
      <dgm:prSet/>
      <dgm:spPr/>
      <dgm:t>
        <a:bodyPr/>
        <a:lstStyle/>
        <a:p>
          <a:endParaRPr lang="ru-RU" b="1">
            <a:solidFill>
              <a:schemeClr val="tx2"/>
            </a:solidFill>
          </a:endParaRPr>
        </a:p>
      </dgm:t>
    </dgm:pt>
    <dgm:pt modelId="{4A76873A-CC73-4DD5-91B9-2FEDCB16E79C}" type="pres">
      <dgm:prSet presAssocID="{6BBF6ED2-3BE1-49D9-8126-B8D887F8458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F09DA60-E89A-41E3-8D18-DE448FA32F81}" type="pres">
      <dgm:prSet presAssocID="{DEEDC5B1-0918-4AC5-A84B-B0FD5E3A3D0D}" presName="vertOne" presStyleCnt="0"/>
      <dgm:spPr/>
    </dgm:pt>
    <dgm:pt modelId="{B940D240-2BA1-4F10-89C7-392DE8FE8705}" type="pres">
      <dgm:prSet presAssocID="{DEEDC5B1-0918-4AC5-A84B-B0FD5E3A3D0D}" presName="txOne" presStyleLbl="node0" presStyleIdx="0" presStyleCnt="1" custLinFactNeighborX="882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C45861A-3963-4F01-A593-447ECA67113A}" type="pres">
      <dgm:prSet presAssocID="{DEEDC5B1-0918-4AC5-A84B-B0FD5E3A3D0D}" presName="horzOne" presStyleCnt="0"/>
      <dgm:spPr/>
    </dgm:pt>
  </dgm:ptLst>
  <dgm:cxnLst>
    <dgm:cxn modelId="{E4506C2A-FBAE-46E2-8052-F1ED9FC08C34}" type="presOf" srcId="{DEEDC5B1-0918-4AC5-A84B-B0FD5E3A3D0D}" destId="{B940D240-2BA1-4F10-89C7-392DE8FE8705}" srcOrd="0" destOrd="0" presId="urn:microsoft.com/office/officeart/2005/8/layout/hierarchy4"/>
    <dgm:cxn modelId="{50651700-73DD-4810-9ACA-A5B83FAA5670}" srcId="{6BBF6ED2-3BE1-49D9-8126-B8D887F8458D}" destId="{DEEDC5B1-0918-4AC5-A84B-B0FD5E3A3D0D}" srcOrd="0" destOrd="0" parTransId="{AA9460B1-D35C-42C2-9D1D-9FB8FCBCF10B}" sibTransId="{81FBD06B-6871-4EB8-9155-84CB6961A15B}"/>
    <dgm:cxn modelId="{DC6AFD87-48BB-43C0-83A7-66F85B60509B}" type="presOf" srcId="{6BBF6ED2-3BE1-49D9-8126-B8D887F8458D}" destId="{4A76873A-CC73-4DD5-91B9-2FEDCB16E79C}" srcOrd="0" destOrd="0" presId="urn:microsoft.com/office/officeart/2005/8/layout/hierarchy4"/>
    <dgm:cxn modelId="{DE5497DB-01FD-44CF-93D5-574A5BE0B273}" type="presParOf" srcId="{4A76873A-CC73-4DD5-91B9-2FEDCB16E79C}" destId="{4F09DA60-E89A-41E3-8D18-DE448FA32F81}" srcOrd="0" destOrd="0" presId="urn:microsoft.com/office/officeart/2005/8/layout/hierarchy4"/>
    <dgm:cxn modelId="{EDD624BE-0F39-4648-9102-E18A54CF9DBA}" type="presParOf" srcId="{4F09DA60-E89A-41E3-8D18-DE448FA32F81}" destId="{B940D240-2BA1-4F10-89C7-392DE8FE8705}" srcOrd="0" destOrd="0" presId="urn:microsoft.com/office/officeart/2005/8/layout/hierarchy4"/>
    <dgm:cxn modelId="{DCC4C268-A328-4E9C-AF47-8C9C9109BC94}" type="presParOf" srcId="{4F09DA60-E89A-41E3-8D18-DE448FA32F81}" destId="{6C45861A-3963-4F01-A593-447ECA67113A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34D9931-6138-4B93-838F-F3F1BEBB9A1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500D403-63CC-4C48-8E11-CA46ED89EAC9}">
      <dgm:prSet/>
      <dgm:spPr>
        <a:solidFill>
          <a:schemeClr val="accent4">
            <a:lumMod val="75000"/>
          </a:schemeClr>
        </a:solidFill>
      </dgm:spPr>
      <dgm:t>
        <a:bodyPr/>
        <a:lstStyle/>
        <a:p>
          <a:pPr rtl="0"/>
          <a:r>
            <a:rPr lang="ru-RU" dirty="0" smtClean="0"/>
            <a:t>2. Обеспечение реализации муниципальной программы и прочие мероприятия.</a:t>
          </a:r>
          <a:endParaRPr lang="ru-RU" dirty="0"/>
        </a:p>
      </dgm:t>
    </dgm:pt>
    <dgm:pt modelId="{71034A6F-B71A-483F-A032-9631BD489A66}" type="sibTrans" cxnId="{52B75E33-0DE6-498F-9D18-C3BAB4DDF784}">
      <dgm:prSet/>
      <dgm:spPr/>
      <dgm:t>
        <a:bodyPr/>
        <a:lstStyle/>
        <a:p>
          <a:endParaRPr lang="ru-RU"/>
        </a:p>
      </dgm:t>
    </dgm:pt>
    <dgm:pt modelId="{FB67E639-7B79-4758-9B30-0584377DE554}" type="parTrans" cxnId="{52B75E33-0DE6-498F-9D18-C3BAB4DDF784}">
      <dgm:prSet/>
      <dgm:spPr/>
      <dgm:t>
        <a:bodyPr/>
        <a:lstStyle/>
        <a:p>
          <a:endParaRPr lang="ru-RU"/>
        </a:p>
      </dgm:t>
    </dgm:pt>
    <dgm:pt modelId="{E1E09E51-A98F-4594-9AEB-F85134BE648D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/>
            <a:t>1. Повышение качества и доступности социальных услуг населению</a:t>
          </a:r>
          <a:endParaRPr lang="ru-RU" dirty="0"/>
        </a:p>
      </dgm:t>
    </dgm:pt>
    <dgm:pt modelId="{F505A734-C83C-40D6-B7A2-0D3187C83F87}" type="sibTrans" cxnId="{3F21C44B-550F-4AF3-B19F-0BBE8F3E7B39}">
      <dgm:prSet/>
      <dgm:spPr/>
      <dgm:t>
        <a:bodyPr/>
        <a:lstStyle/>
        <a:p>
          <a:endParaRPr lang="ru-RU"/>
        </a:p>
      </dgm:t>
    </dgm:pt>
    <dgm:pt modelId="{7740E044-A0F3-40D4-AA60-3B9FE87BB0F2}" type="parTrans" cxnId="{3F21C44B-550F-4AF3-B19F-0BBE8F3E7B39}">
      <dgm:prSet/>
      <dgm:spPr/>
      <dgm:t>
        <a:bodyPr/>
        <a:lstStyle/>
        <a:p>
          <a:endParaRPr lang="ru-RU"/>
        </a:p>
      </dgm:t>
    </dgm:pt>
    <dgm:pt modelId="{CF545B68-A8A7-4BA7-BC80-682CA37C3EE2}" type="pres">
      <dgm:prSet presAssocID="{834D9931-6138-4B93-838F-F3F1BEBB9A1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146804-A894-408B-8850-81D9E294B8AD}" type="pres">
      <dgm:prSet presAssocID="{E1E09E51-A98F-4594-9AEB-F85134BE648D}" presName="parentText" presStyleLbl="node1" presStyleIdx="0" presStyleCnt="2" custLinFactNeighborX="0" custLinFactNeighborY="-705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FB6A2D-0994-4E3D-8568-727CFA5B0AF3}" type="pres">
      <dgm:prSet presAssocID="{F505A734-C83C-40D6-B7A2-0D3187C83F87}" presName="spacer" presStyleCnt="0"/>
      <dgm:spPr/>
    </dgm:pt>
    <dgm:pt modelId="{95B674D3-73FA-45F6-89E7-57EB6A3A6AA9}" type="pres">
      <dgm:prSet presAssocID="{3500D403-63CC-4C48-8E11-CA46ED89EAC9}" presName="parentText" presStyleLbl="node1" presStyleIdx="1" presStyleCnt="2" custLinFactY="83022" custLinFactNeighborX="110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3C7E8E-B025-4C12-B47D-B540006381B6}" type="presOf" srcId="{E1E09E51-A98F-4594-9AEB-F85134BE648D}" destId="{1E146804-A894-408B-8850-81D9E294B8AD}" srcOrd="0" destOrd="0" presId="urn:microsoft.com/office/officeart/2005/8/layout/vList2"/>
    <dgm:cxn modelId="{65CC5F1D-78F7-405C-9325-A438BC0474AC}" type="presOf" srcId="{3500D403-63CC-4C48-8E11-CA46ED89EAC9}" destId="{95B674D3-73FA-45F6-89E7-57EB6A3A6AA9}" srcOrd="0" destOrd="0" presId="urn:microsoft.com/office/officeart/2005/8/layout/vList2"/>
    <dgm:cxn modelId="{D0DB63D7-B178-4BAB-A79F-3539143D938C}" type="presOf" srcId="{834D9931-6138-4B93-838F-F3F1BEBB9A14}" destId="{CF545B68-A8A7-4BA7-BC80-682CA37C3EE2}" srcOrd="0" destOrd="0" presId="urn:microsoft.com/office/officeart/2005/8/layout/vList2"/>
    <dgm:cxn modelId="{52B75E33-0DE6-498F-9D18-C3BAB4DDF784}" srcId="{834D9931-6138-4B93-838F-F3F1BEBB9A14}" destId="{3500D403-63CC-4C48-8E11-CA46ED89EAC9}" srcOrd="1" destOrd="0" parTransId="{FB67E639-7B79-4758-9B30-0584377DE554}" sibTransId="{71034A6F-B71A-483F-A032-9631BD489A66}"/>
    <dgm:cxn modelId="{3F21C44B-550F-4AF3-B19F-0BBE8F3E7B39}" srcId="{834D9931-6138-4B93-838F-F3F1BEBB9A14}" destId="{E1E09E51-A98F-4594-9AEB-F85134BE648D}" srcOrd="0" destOrd="0" parTransId="{7740E044-A0F3-40D4-AA60-3B9FE87BB0F2}" sibTransId="{F505A734-C83C-40D6-B7A2-0D3187C83F87}"/>
    <dgm:cxn modelId="{F5F5D098-DA0E-4B5C-900F-62846587160E}" type="presParOf" srcId="{CF545B68-A8A7-4BA7-BC80-682CA37C3EE2}" destId="{1E146804-A894-408B-8850-81D9E294B8AD}" srcOrd="0" destOrd="0" presId="urn:microsoft.com/office/officeart/2005/8/layout/vList2"/>
    <dgm:cxn modelId="{302579D0-0D04-4A60-9CA3-B02E01C4BAB8}" type="presParOf" srcId="{CF545B68-A8A7-4BA7-BC80-682CA37C3EE2}" destId="{9CFB6A2D-0994-4E3D-8568-727CFA5B0AF3}" srcOrd="1" destOrd="0" presId="urn:microsoft.com/office/officeart/2005/8/layout/vList2"/>
    <dgm:cxn modelId="{32ECFE21-5BE1-4FC5-A47D-3A618451CD5C}" type="presParOf" srcId="{CF545B68-A8A7-4BA7-BC80-682CA37C3EE2}" destId="{95B674D3-73FA-45F6-89E7-57EB6A3A6AA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A557D0F-B568-4768-8033-7D625605643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6B07D6-2FF8-4D97-B95E-B5C0709390A4}">
      <dgm:prSet custT="1"/>
      <dgm:spPr>
        <a:solidFill>
          <a:schemeClr val="accent4"/>
        </a:solidFill>
      </dgm:spPr>
      <dgm:t>
        <a:bodyPr/>
        <a:lstStyle/>
        <a:p>
          <a:pPr algn="ctr" rtl="0">
            <a:spcAft>
              <a:spcPts val="0"/>
            </a:spcAft>
          </a:pPr>
          <a:r>
            <a:rPr lang="ru-RU" sz="3200" b="1" i="1" dirty="0" smtClean="0"/>
            <a:t>Муниципальная программа </a:t>
          </a:r>
        </a:p>
        <a:p>
          <a:pPr algn="ctr" rtl="0">
            <a:spcAft>
              <a:spcPts val="0"/>
            </a:spcAft>
          </a:pPr>
          <a:r>
            <a:rPr lang="ru-RU" sz="3200" b="1" i="1" dirty="0" smtClean="0"/>
            <a:t>«Развитие образования»</a:t>
          </a:r>
          <a:endParaRPr lang="ru-RU" sz="3200" b="1" i="1" dirty="0"/>
        </a:p>
      </dgm:t>
    </dgm:pt>
    <dgm:pt modelId="{F880ED14-A07D-401F-BA9B-BE9268D75FF4}" type="parTrans" cxnId="{81FD0199-C60E-4090-9B64-9D6D3DD50EF6}">
      <dgm:prSet/>
      <dgm:spPr/>
      <dgm:t>
        <a:bodyPr/>
        <a:lstStyle/>
        <a:p>
          <a:endParaRPr lang="ru-RU"/>
        </a:p>
      </dgm:t>
    </dgm:pt>
    <dgm:pt modelId="{9DC202F3-8A6E-4418-B4D6-D5ECC62E1361}" type="sibTrans" cxnId="{81FD0199-C60E-4090-9B64-9D6D3DD50EF6}">
      <dgm:prSet/>
      <dgm:spPr/>
      <dgm:t>
        <a:bodyPr/>
        <a:lstStyle/>
        <a:p>
          <a:endParaRPr lang="ru-RU"/>
        </a:p>
      </dgm:t>
    </dgm:pt>
    <dgm:pt modelId="{965239CE-AED0-4A65-94EA-6B9419D59D83}" type="pres">
      <dgm:prSet presAssocID="{EA557D0F-B568-4768-8033-7D625605643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83957C-B02B-46C1-AAF1-2C72F573C2B9}" type="pres">
      <dgm:prSet presAssocID="{866B07D6-2FF8-4D97-B95E-B5C0709390A4}" presName="parentText" presStyleLbl="node1" presStyleIdx="0" presStyleCnt="1" custLinFactNeighborX="7339" custLinFactNeighborY="-2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FD0199-C60E-4090-9B64-9D6D3DD50EF6}" srcId="{EA557D0F-B568-4768-8033-7D6256056433}" destId="{866B07D6-2FF8-4D97-B95E-B5C0709390A4}" srcOrd="0" destOrd="0" parTransId="{F880ED14-A07D-401F-BA9B-BE9268D75FF4}" sibTransId="{9DC202F3-8A6E-4418-B4D6-D5ECC62E1361}"/>
    <dgm:cxn modelId="{1F398E29-09F1-4125-8501-4B07BF7C3910}" type="presOf" srcId="{866B07D6-2FF8-4D97-B95E-B5C0709390A4}" destId="{CA83957C-B02B-46C1-AAF1-2C72F573C2B9}" srcOrd="0" destOrd="0" presId="urn:microsoft.com/office/officeart/2005/8/layout/vList2"/>
    <dgm:cxn modelId="{16B45A84-6659-486E-ACA4-59DD160FDF70}" type="presOf" srcId="{EA557D0F-B568-4768-8033-7D6256056433}" destId="{965239CE-AED0-4A65-94EA-6B9419D59D83}" srcOrd="0" destOrd="0" presId="urn:microsoft.com/office/officeart/2005/8/layout/vList2"/>
    <dgm:cxn modelId="{5CA4DCA9-073B-4D2B-8EFC-2BAD32E8CE53}" type="presParOf" srcId="{965239CE-AED0-4A65-94EA-6B9419D59D83}" destId="{CA83957C-B02B-46C1-AAF1-2C72F573C2B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A9A6E66-684C-4853-B292-C5051ACC3FB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612AC69-7313-4B91-846C-04C668D49868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sz="2400" b="1" dirty="0" smtClean="0"/>
            <a:t>Подпрограммы:</a:t>
          </a:r>
          <a:endParaRPr lang="ru-RU" sz="2400" b="1" dirty="0"/>
        </a:p>
      </dgm:t>
    </dgm:pt>
    <dgm:pt modelId="{D281E510-DC33-49BF-8251-869EE4A1433B}" type="parTrans" cxnId="{EE308C88-3F5C-42C5-AD00-9E3E9C556D6E}">
      <dgm:prSet/>
      <dgm:spPr/>
      <dgm:t>
        <a:bodyPr/>
        <a:lstStyle/>
        <a:p>
          <a:endParaRPr lang="ru-RU" sz="1600" b="1"/>
        </a:p>
      </dgm:t>
    </dgm:pt>
    <dgm:pt modelId="{FF7E1FDB-452C-4ABE-BDB3-37D2F4538576}" type="sibTrans" cxnId="{EE308C88-3F5C-42C5-AD00-9E3E9C556D6E}">
      <dgm:prSet/>
      <dgm:spPr/>
      <dgm:t>
        <a:bodyPr/>
        <a:lstStyle/>
        <a:p>
          <a:endParaRPr lang="ru-RU" sz="1600" b="1"/>
        </a:p>
      </dgm:t>
    </dgm:pt>
    <dgm:pt modelId="{660231E6-C1BD-4850-BE16-A6DD1217CB0C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sz="1600" b="1" dirty="0" smtClean="0"/>
            <a:t>1. Развитие дошкольного образования</a:t>
          </a:r>
          <a:endParaRPr lang="ru-RU" sz="1600" b="1" dirty="0"/>
        </a:p>
      </dgm:t>
    </dgm:pt>
    <dgm:pt modelId="{AB630E1C-3743-4FD0-8300-0F0C30C78C44}" type="parTrans" cxnId="{C34B9284-FFF0-452F-A9A4-41291E94E25C}">
      <dgm:prSet/>
      <dgm:spPr/>
      <dgm:t>
        <a:bodyPr/>
        <a:lstStyle/>
        <a:p>
          <a:endParaRPr lang="ru-RU" sz="1600" b="1"/>
        </a:p>
      </dgm:t>
    </dgm:pt>
    <dgm:pt modelId="{9DE9071D-5FC4-4242-A7A9-B7D42C8BA2E6}" type="sibTrans" cxnId="{C34B9284-FFF0-452F-A9A4-41291E94E25C}">
      <dgm:prSet/>
      <dgm:spPr/>
      <dgm:t>
        <a:bodyPr/>
        <a:lstStyle/>
        <a:p>
          <a:endParaRPr lang="ru-RU" sz="1600" b="1"/>
        </a:p>
      </dgm:t>
    </dgm:pt>
    <dgm:pt modelId="{A869395B-85AB-41A7-96A0-A6EC1D5C7520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sz="1600" b="1" dirty="0" smtClean="0"/>
            <a:t>2. Развитие общего образования</a:t>
          </a:r>
          <a:endParaRPr lang="ru-RU" sz="1600" b="1" dirty="0"/>
        </a:p>
      </dgm:t>
    </dgm:pt>
    <dgm:pt modelId="{CD915A6C-7F95-4B54-AE18-93AA662653A8}" type="parTrans" cxnId="{D82EF4EE-A532-4057-AD78-0D5B364D185A}">
      <dgm:prSet/>
      <dgm:spPr/>
      <dgm:t>
        <a:bodyPr/>
        <a:lstStyle/>
        <a:p>
          <a:endParaRPr lang="ru-RU" sz="1600" b="1"/>
        </a:p>
      </dgm:t>
    </dgm:pt>
    <dgm:pt modelId="{A3F792D8-A7E7-44CF-98F2-279626CCAC52}" type="sibTrans" cxnId="{D82EF4EE-A532-4057-AD78-0D5B364D185A}">
      <dgm:prSet/>
      <dgm:spPr/>
      <dgm:t>
        <a:bodyPr/>
        <a:lstStyle/>
        <a:p>
          <a:endParaRPr lang="ru-RU" sz="1600" b="1"/>
        </a:p>
      </dgm:t>
    </dgm:pt>
    <dgm:pt modelId="{5C4F36F0-B5F6-47AA-B410-FA35CDA95E5E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 rtl="0"/>
          <a:r>
            <a:rPr lang="ru-RU" sz="1600" b="1" dirty="0" smtClean="0"/>
            <a:t>3. Развитие дополнительного образования</a:t>
          </a:r>
          <a:endParaRPr lang="ru-RU" sz="1600" b="1" dirty="0"/>
        </a:p>
      </dgm:t>
    </dgm:pt>
    <dgm:pt modelId="{99979560-FAB0-4ECB-8356-E3E3EBFC86B4}" type="sibTrans" cxnId="{7622BE69-9085-48A2-8739-938270665C09}">
      <dgm:prSet/>
      <dgm:spPr/>
      <dgm:t>
        <a:bodyPr/>
        <a:lstStyle/>
        <a:p>
          <a:endParaRPr lang="ru-RU" sz="1600" b="1"/>
        </a:p>
      </dgm:t>
    </dgm:pt>
    <dgm:pt modelId="{918B7EF0-F8BD-4C39-90F8-9EA710EBBA4B}" type="parTrans" cxnId="{7622BE69-9085-48A2-8739-938270665C09}">
      <dgm:prSet/>
      <dgm:spPr/>
      <dgm:t>
        <a:bodyPr/>
        <a:lstStyle/>
        <a:p>
          <a:endParaRPr lang="ru-RU" sz="1600" b="1"/>
        </a:p>
      </dgm:t>
    </dgm:pt>
    <dgm:pt modelId="{62486418-0465-4DBD-84F4-9493A572BAA3}">
      <dgm:prSet custT="1"/>
      <dgm:spPr/>
      <dgm:t>
        <a:bodyPr/>
        <a:lstStyle/>
        <a:p>
          <a:pPr rtl="0"/>
          <a:r>
            <a:rPr lang="ru-RU" sz="1600" b="1" dirty="0" smtClean="0"/>
            <a:t>4. Обеспечение реализации муниципальной программы развития образования города Минусинска</a:t>
          </a:r>
          <a:endParaRPr lang="ru-RU" sz="1600" b="1" dirty="0"/>
        </a:p>
      </dgm:t>
    </dgm:pt>
    <dgm:pt modelId="{8EDD5B3C-0A6B-40DA-A62A-5BE9699A40A7}" type="sibTrans" cxnId="{9B4ACB4B-5C3A-42E7-A43D-F8B1065467CB}">
      <dgm:prSet/>
      <dgm:spPr/>
      <dgm:t>
        <a:bodyPr/>
        <a:lstStyle/>
        <a:p>
          <a:endParaRPr lang="ru-RU" sz="1600" b="1"/>
        </a:p>
      </dgm:t>
    </dgm:pt>
    <dgm:pt modelId="{2349867B-6101-45E3-91AA-0B3A58B027E1}" type="parTrans" cxnId="{9B4ACB4B-5C3A-42E7-A43D-F8B1065467CB}">
      <dgm:prSet/>
      <dgm:spPr/>
      <dgm:t>
        <a:bodyPr/>
        <a:lstStyle/>
        <a:p>
          <a:endParaRPr lang="ru-RU" sz="1600" b="1"/>
        </a:p>
      </dgm:t>
    </dgm:pt>
    <dgm:pt modelId="{18BCE5FC-7C59-4B06-B91F-5BFB3490FC45}" type="pres">
      <dgm:prSet presAssocID="{1A9A6E66-684C-4853-B292-C5051ACC3FB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BE2689-E09D-446C-AA15-A2B94617D87F}" type="pres">
      <dgm:prSet presAssocID="{7612AC69-7313-4B91-846C-04C668D49868}" presName="parentText" presStyleLbl="node1" presStyleIdx="0" presStyleCnt="5" custScaleY="110841" custLinFactY="1156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21906C-4AA0-4CB1-BC94-9ECB5D4520F3}" type="pres">
      <dgm:prSet presAssocID="{FF7E1FDB-452C-4ABE-BDB3-37D2F4538576}" presName="spacer" presStyleCnt="0"/>
      <dgm:spPr/>
    </dgm:pt>
    <dgm:pt modelId="{A83F0641-D437-4F99-8FF5-DCC6AE699AE8}" type="pres">
      <dgm:prSet presAssocID="{660231E6-C1BD-4850-BE16-A6DD1217CB0C}" presName="parentText" presStyleLbl="node1" presStyleIdx="1" presStyleCnt="5" custLinFactY="6931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7D298B-F47E-410C-A692-B98908E164B1}" type="pres">
      <dgm:prSet presAssocID="{9DE9071D-5FC4-4242-A7A9-B7D42C8BA2E6}" presName="spacer" presStyleCnt="0"/>
      <dgm:spPr/>
    </dgm:pt>
    <dgm:pt modelId="{FDE16A75-E698-4939-A682-2F000F4A72E9}" type="pres">
      <dgm:prSet presAssocID="{A869395B-85AB-41A7-96A0-A6EC1D5C7520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F7DE48-8890-4695-A8D6-434930584ECA}" type="pres">
      <dgm:prSet presAssocID="{A3F792D8-A7E7-44CF-98F2-279626CCAC52}" presName="spacer" presStyleCnt="0"/>
      <dgm:spPr/>
    </dgm:pt>
    <dgm:pt modelId="{26739FB8-AD8C-426F-B5E1-9D6FE8A3F189}" type="pres">
      <dgm:prSet presAssocID="{5C4F36F0-B5F6-47AA-B410-FA35CDA95E5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877CB3-B21A-4989-97F9-5E56777A0740}" type="pres">
      <dgm:prSet presAssocID="{99979560-FAB0-4ECB-8356-E3E3EBFC86B4}" presName="spacer" presStyleCnt="0"/>
      <dgm:spPr/>
    </dgm:pt>
    <dgm:pt modelId="{7EABE677-7C19-49BB-A789-04161EF5CCEE}" type="pres">
      <dgm:prSet presAssocID="{62486418-0465-4DBD-84F4-9493A572BAA3}" presName="parentText" presStyleLbl="node1" presStyleIdx="4" presStyleCnt="5" custLinFactNeighborX="1163" custLinFactNeighborY="9528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4B9284-FFF0-452F-A9A4-41291E94E25C}" srcId="{1A9A6E66-684C-4853-B292-C5051ACC3FB4}" destId="{660231E6-C1BD-4850-BE16-A6DD1217CB0C}" srcOrd="1" destOrd="0" parTransId="{AB630E1C-3743-4FD0-8300-0F0C30C78C44}" sibTransId="{9DE9071D-5FC4-4242-A7A9-B7D42C8BA2E6}"/>
    <dgm:cxn modelId="{7622BE69-9085-48A2-8739-938270665C09}" srcId="{1A9A6E66-684C-4853-B292-C5051ACC3FB4}" destId="{5C4F36F0-B5F6-47AA-B410-FA35CDA95E5E}" srcOrd="3" destOrd="0" parTransId="{918B7EF0-F8BD-4C39-90F8-9EA710EBBA4B}" sibTransId="{99979560-FAB0-4ECB-8356-E3E3EBFC86B4}"/>
    <dgm:cxn modelId="{48EDD3AA-63CC-4DE4-9527-FED2E354C3DF}" type="presOf" srcId="{62486418-0465-4DBD-84F4-9493A572BAA3}" destId="{7EABE677-7C19-49BB-A789-04161EF5CCEE}" srcOrd="0" destOrd="0" presId="urn:microsoft.com/office/officeart/2005/8/layout/vList2"/>
    <dgm:cxn modelId="{EE308C88-3F5C-42C5-AD00-9E3E9C556D6E}" srcId="{1A9A6E66-684C-4853-B292-C5051ACC3FB4}" destId="{7612AC69-7313-4B91-846C-04C668D49868}" srcOrd="0" destOrd="0" parTransId="{D281E510-DC33-49BF-8251-869EE4A1433B}" sibTransId="{FF7E1FDB-452C-4ABE-BDB3-37D2F4538576}"/>
    <dgm:cxn modelId="{9B4ACB4B-5C3A-42E7-A43D-F8B1065467CB}" srcId="{1A9A6E66-684C-4853-B292-C5051ACC3FB4}" destId="{62486418-0465-4DBD-84F4-9493A572BAA3}" srcOrd="4" destOrd="0" parTransId="{2349867B-6101-45E3-91AA-0B3A58B027E1}" sibTransId="{8EDD5B3C-0A6B-40DA-A62A-5BE9699A40A7}"/>
    <dgm:cxn modelId="{D82EF4EE-A532-4057-AD78-0D5B364D185A}" srcId="{1A9A6E66-684C-4853-B292-C5051ACC3FB4}" destId="{A869395B-85AB-41A7-96A0-A6EC1D5C7520}" srcOrd="2" destOrd="0" parTransId="{CD915A6C-7F95-4B54-AE18-93AA662653A8}" sibTransId="{A3F792D8-A7E7-44CF-98F2-279626CCAC52}"/>
    <dgm:cxn modelId="{4B23286F-D3C4-4AA3-BD00-1B199F8C7C5E}" type="presOf" srcId="{1A9A6E66-684C-4853-B292-C5051ACC3FB4}" destId="{18BCE5FC-7C59-4B06-B91F-5BFB3490FC45}" srcOrd="0" destOrd="0" presId="urn:microsoft.com/office/officeart/2005/8/layout/vList2"/>
    <dgm:cxn modelId="{95E5DA58-4202-43CC-BF9B-6D1329D52C29}" type="presOf" srcId="{660231E6-C1BD-4850-BE16-A6DD1217CB0C}" destId="{A83F0641-D437-4F99-8FF5-DCC6AE699AE8}" srcOrd="0" destOrd="0" presId="urn:microsoft.com/office/officeart/2005/8/layout/vList2"/>
    <dgm:cxn modelId="{6AB5ACBB-9676-4538-8558-A7504ACCA0F6}" type="presOf" srcId="{A869395B-85AB-41A7-96A0-A6EC1D5C7520}" destId="{FDE16A75-E698-4939-A682-2F000F4A72E9}" srcOrd="0" destOrd="0" presId="urn:microsoft.com/office/officeart/2005/8/layout/vList2"/>
    <dgm:cxn modelId="{87C56281-A178-4930-8948-08F560628717}" type="presOf" srcId="{7612AC69-7313-4B91-846C-04C668D49868}" destId="{FEBE2689-E09D-446C-AA15-A2B94617D87F}" srcOrd="0" destOrd="0" presId="urn:microsoft.com/office/officeart/2005/8/layout/vList2"/>
    <dgm:cxn modelId="{0E842335-4C91-44A0-B4B7-444374BA0496}" type="presOf" srcId="{5C4F36F0-B5F6-47AA-B410-FA35CDA95E5E}" destId="{26739FB8-AD8C-426F-B5E1-9D6FE8A3F189}" srcOrd="0" destOrd="0" presId="urn:microsoft.com/office/officeart/2005/8/layout/vList2"/>
    <dgm:cxn modelId="{61542468-129E-4B4D-97CA-EAB01A28BCFD}" type="presParOf" srcId="{18BCE5FC-7C59-4B06-B91F-5BFB3490FC45}" destId="{FEBE2689-E09D-446C-AA15-A2B94617D87F}" srcOrd="0" destOrd="0" presId="urn:microsoft.com/office/officeart/2005/8/layout/vList2"/>
    <dgm:cxn modelId="{3EA7ED53-974F-404F-9307-609FF30D202E}" type="presParOf" srcId="{18BCE5FC-7C59-4B06-B91F-5BFB3490FC45}" destId="{9B21906C-4AA0-4CB1-BC94-9ECB5D4520F3}" srcOrd="1" destOrd="0" presId="urn:microsoft.com/office/officeart/2005/8/layout/vList2"/>
    <dgm:cxn modelId="{512FC107-58F9-463D-96C0-9C0BA8B8752A}" type="presParOf" srcId="{18BCE5FC-7C59-4B06-B91F-5BFB3490FC45}" destId="{A83F0641-D437-4F99-8FF5-DCC6AE699AE8}" srcOrd="2" destOrd="0" presId="urn:microsoft.com/office/officeart/2005/8/layout/vList2"/>
    <dgm:cxn modelId="{C1B20CE6-088E-4FC7-BFD5-76E0FD8E02E0}" type="presParOf" srcId="{18BCE5FC-7C59-4B06-B91F-5BFB3490FC45}" destId="{9E7D298B-F47E-410C-A692-B98908E164B1}" srcOrd="3" destOrd="0" presId="urn:microsoft.com/office/officeart/2005/8/layout/vList2"/>
    <dgm:cxn modelId="{EC8B7AB5-7D20-4F7A-BF35-74ED3B0A45AF}" type="presParOf" srcId="{18BCE5FC-7C59-4B06-B91F-5BFB3490FC45}" destId="{FDE16A75-E698-4939-A682-2F000F4A72E9}" srcOrd="4" destOrd="0" presId="urn:microsoft.com/office/officeart/2005/8/layout/vList2"/>
    <dgm:cxn modelId="{1B38AFE0-0806-4E01-BE18-1A6862678D7E}" type="presParOf" srcId="{18BCE5FC-7C59-4B06-B91F-5BFB3490FC45}" destId="{62F7DE48-8890-4695-A8D6-434930584ECA}" srcOrd="5" destOrd="0" presId="urn:microsoft.com/office/officeart/2005/8/layout/vList2"/>
    <dgm:cxn modelId="{135F917F-E5EC-403F-B522-CD715F3516FB}" type="presParOf" srcId="{18BCE5FC-7C59-4B06-B91F-5BFB3490FC45}" destId="{26739FB8-AD8C-426F-B5E1-9D6FE8A3F189}" srcOrd="6" destOrd="0" presId="urn:microsoft.com/office/officeart/2005/8/layout/vList2"/>
    <dgm:cxn modelId="{274FC473-D637-4313-B0FF-7BE0E6D78A4B}" type="presParOf" srcId="{18BCE5FC-7C59-4B06-B91F-5BFB3490FC45}" destId="{75877CB3-B21A-4989-97F9-5E56777A0740}" srcOrd="7" destOrd="0" presId="urn:microsoft.com/office/officeart/2005/8/layout/vList2"/>
    <dgm:cxn modelId="{A935C0F1-9DA6-4676-AFD8-E545F340819D}" type="presParOf" srcId="{18BCE5FC-7C59-4B06-B91F-5BFB3490FC45}" destId="{7EABE677-7C19-49BB-A789-04161EF5CCE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4BB8DCE-F3EC-4620-B6DD-E6942121856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D2743C-CDBF-4F41-B718-BFCFC2DF096A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ctr" rtl="0">
            <a:spcAft>
              <a:spcPts val="0"/>
            </a:spcAft>
          </a:pPr>
          <a:r>
            <a:rPr lang="ru-RU" sz="2800" b="1" i="1" dirty="0" smtClean="0"/>
            <a:t>Муниципальная программа </a:t>
          </a:r>
        </a:p>
        <a:p>
          <a:pPr algn="ctr" rtl="0">
            <a:spcAft>
              <a:spcPts val="0"/>
            </a:spcAft>
          </a:pPr>
          <a:r>
            <a:rPr lang="ru-RU" sz="2800" b="1" i="1" dirty="0" smtClean="0"/>
            <a:t>«Культура города Минусинска» </a:t>
          </a:r>
          <a:endParaRPr lang="ru-RU" sz="2800" b="1" i="1" dirty="0"/>
        </a:p>
      </dgm:t>
    </dgm:pt>
    <dgm:pt modelId="{DBB46392-B78F-4342-A0B7-10CFDD4F14C6}" type="parTrans" cxnId="{94466449-723E-4B91-A1E2-798F7D7414E1}">
      <dgm:prSet/>
      <dgm:spPr/>
      <dgm:t>
        <a:bodyPr/>
        <a:lstStyle/>
        <a:p>
          <a:endParaRPr lang="ru-RU"/>
        </a:p>
      </dgm:t>
    </dgm:pt>
    <dgm:pt modelId="{095ECFDA-E2DD-40AD-A493-19B90D9066E2}" type="sibTrans" cxnId="{94466449-723E-4B91-A1E2-798F7D7414E1}">
      <dgm:prSet/>
      <dgm:spPr/>
      <dgm:t>
        <a:bodyPr/>
        <a:lstStyle/>
        <a:p>
          <a:endParaRPr lang="ru-RU"/>
        </a:p>
      </dgm:t>
    </dgm:pt>
    <dgm:pt modelId="{F8D5BB32-AA41-430B-9498-3CA0FB0E65CB}" type="pres">
      <dgm:prSet presAssocID="{24BB8DCE-F3EC-4620-B6DD-E6942121856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E9B3CC2-51A5-4365-B770-9A037896F07C}" type="pres">
      <dgm:prSet presAssocID="{57D2743C-CDBF-4F41-B718-BFCFC2DF096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FB035B-9004-4ED7-BB8B-831379564141}" type="presOf" srcId="{24BB8DCE-F3EC-4620-B6DD-E6942121856C}" destId="{F8D5BB32-AA41-430B-9498-3CA0FB0E65CB}" srcOrd="0" destOrd="0" presId="urn:microsoft.com/office/officeart/2005/8/layout/vList2"/>
    <dgm:cxn modelId="{FB166BC6-40D5-4D80-84A9-2510109A6271}" type="presOf" srcId="{57D2743C-CDBF-4F41-B718-BFCFC2DF096A}" destId="{6E9B3CC2-51A5-4365-B770-9A037896F07C}" srcOrd="0" destOrd="0" presId="urn:microsoft.com/office/officeart/2005/8/layout/vList2"/>
    <dgm:cxn modelId="{94466449-723E-4B91-A1E2-798F7D7414E1}" srcId="{24BB8DCE-F3EC-4620-B6DD-E6942121856C}" destId="{57D2743C-CDBF-4F41-B718-BFCFC2DF096A}" srcOrd="0" destOrd="0" parTransId="{DBB46392-B78F-4342-A0B7-10CFDD4F14C6}" sibTransId="{095ECFDA-E2DD-40AD-A493-19B90D9066E2}"/>
    <dgm:cxn modelId="{1BE1D63A-56F3-495D-87FB-97D27307A120}" type="presParOf" srcId="{F8D5BB32-AA41-430B-9498-3CA0FB0E65CB}" destId="{6E9B3CC2-51A5-4365-B770-9A037896F07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4BB8DCE-F3EC-4620-B6DD-E6942121856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D2743C-CDBF-4F41-B718-BFCFC2DF096A}">
      <dgm:prSet/>
      <dgm:spPr>
        <a:solidFill>
          <a:srgbClr val="2ED7E4"/>
        </a:solidFill>
      </dgm:spPr>
      <dgm:t>
        <a:bodyPr/>
        <a:lstStyle/>
        <a:p>
          <a:pPr algn="ctr" rtl="0"/>
          <a:r>
            <a:rPr lang="ru-RU" b="1" i="1" dirty="0" smtClean="0"/>
            <a:t>Муниципальная программа «Физическая культура и спорт в муниципальном образовании город Минусинск» </a:t>
          </a:r>
          <a:endParaRPr lang="ru-RU" b="1" i="1" dirty="0"/>
        </a:p>
      </dgm:t>
    </dgm:pt>
    <dgm:pt modelId="{DBB46392-B78F-4342-A0B7-10CFDD4F14C6}" type="parTrans" cxnId="{94466449-723E-4B91-A1E2-798F7D7414E1}">
      <dgm:prSet/>
      <dgm:spPr/>
      <dgm:t>
        <a:bodyPr/>
        <a:lstStyle/>
        <a:p>
          <a:endParaRPr lang="ru-RU"/>
        </a:p>
      </dgm:t>
    </dgm:pt>
    <dgm:pt modelId="{095ECFDA-E2DD-40AD-A493-19B90D9066E2}" type="sibTrans" cxnId="{94466449-723E-4B91-A1E2-798F7D7414E1}">
      <dgm:prSet/>
      <dgm:spPr/>
      <dgm:t>
        <a:bodyPr/>
        <a:lstStyle/>
        <a:p>
          <a:endParaRPr lang="ru-RU"/>
        </a:p>
      </dgm:t>
    </dgm:pt>
    <dgm:pt modelId="{F8D5BB32-AA41-430B-9498-3CA0FB0E65CB}" type="pres">
      <dgm:prSet presAssocID="{24BB8DCE-F3EC-4620-B6DD-E6942121856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E9B3CC2-51A5-4365-B770-9A037896F07C}" type="pres">
      <dgm:prSet presAssocID="{57D2743C-CDBF-4F41-B718-BFCFC2DF096A}" presName="parentText" presStyleLbl="node1" presStyleIdx="0" presStyleCnt="1" custLinFactNeighborX="2814" custLinFactNeighborY="22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2F24ED-63A5-4D18-B300-546C221DE885}" type="presOf" srcId="{24BB8DCE-F3EC-4620-B6DD-E6942121856C}" destId="{F8D5BB32-AA41-430B-9498-3CA0FB0E65CB}" srcOrd="0" destOrd="0" presId="urn:microsoft.com/office/officeart/2005/8/layout/vList2"/>
    <dgm:cxn modelId="{63633AA7-77F3-44F5-A663-8C3D1864C85E}" type="presOf" srcId="{57D2743C-CDBF-4F41-B718-BFCFC2DF096A}" destId="{6E9B3CC2-51A5-4365-B770-9A037896F07C}" srcOrd="0" destOrd="0" presId="urn:microsoft.com/office/officeart/2005/8/layout/vList2"/>
    <dgm:cxn modelId="{94466449-723E-4B91-A1E2-798F7D7414E1}" srcId="{24BB8DCE-F3EC-4620-B6DD-E6942121856C}" destId="{57D2743C-CDBF-4F41-B718-BFCFC2DF096A}" srcOrd="0" destOrd="0" parTransId="{DBB46392-B78F-4342-A0B7-10CFDD4F14C6}" sibTransId="{095ECFDA-E2DD-40AD-A493-19B90D9066E2}"/>
    <dgm:cxn modelId="{7F91BCE8-B2C4-4C20-9723-5758F2081A02}" type="presParOf" srcId="{F8D5BB32-AA41-430B-9498-3CA0FB0E65CB}" destId="{6E9B3CC2-51A5-4365-B770-9A037896F07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07609D-5866-4E74-997D-719F92E7F062}">
      <dsp:nvSpPr>
        <dsp:cNvPr id="0" name=""/>
        <dsp:cNvSpPr/>
      </dsp:nvSpPr>
      <dsp:spPr>
        <a:xfrm rot="10800000">
          <a:off x="2257396" y="0"/>
          <a:ext cx="5472684" cy="1143000"/>
        </a:xfrm>
        <a:prstGeom prst="homePlate">
          <a:avLst/>
        </a:prstGeom>
        <a:gradFill rotWithShape="0">
          <a:gsLst>
            <a:gs pos="12675">
              <a:srgbClr val="12D5C4"/>
            </a:gs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4031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i="0" kern="1200" dirty="0" smtClean="0"/>
            <a:t>Решения, реализованные в 2015 году:</a:t>
          </a:r>
          <a:endParaRPr lang="ru-RU" sz="3000" b="1" i="0" kern="1200" dirty="0"/>
        </a:p>
      </dsp:txBody>
      <dsp:txXfrm rot="10800000">
        <a:off x="2257396" y="0"/>
        <a:ext cx="5472684" cy="1143000"/>
      </dsp:txXfrm>
    </dsp:sp>
    <dsp:sp modelId="{23917D37-C044-4C33-855B-EC6202F9D6C1}">
      <dsp:nvSpPr>
        <dsp:cNvPr id="0" name=""/>
        <dsp:cNvSpPr/>
      </dsp:nvSpPr>
      <dsp:spPr>
        <a:xfrm>
          <a:off x="1094291" y="0"/>
          <a:ext cx="1136667" cy="114300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CDB5D5C-15D0-4640-8CDF-5DB9A43D6911}">
      <dsp:nvSpPr>
        <dsp:cNvPr id="0" name=""/>
        <dsp:cNvSpPr/>
      </dsp:nvSpPr>
      <dsp:spPr>
        <a:xfrm>
          <a:off x="0" y="51463"/>
          <a:ext cx="7729534" cy="4780226"/>
        </a:xfrm>
        <a:prstGeom prst="rightArrow">
          <a:avLst/>
        </a:prstGeom>
        <a:gradFill rotWithShape="0">
          <a:gsLst>
            <a:gs pos="0">
              <a:srgbClr val="3099E0"/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E862E9-6C2D-4DBB-B19A-6057DB4C3808}">
      <dsp:nvSpPr>
        <dsp:cNvPr id="0" name=""/>
        <dsp:cNvSpPr/>
      </dsp:nvSpPr>
      <dsp:spPr>
        <a:xfrm>
          <a:off x="189033" y="1500197"/>
          <a:ext cx="6331560" cy="1899421"/>
        </a:xfrm>
        <a:prstGeom prst="rect">
          <a:avLst/>
        </a:prstGeom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84480" rIns="0" bIns="2844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1"/>
              </a:solidFill>
            </a:rPr>
            <a:t>23.01.2015 на заседании рабочей группы был утвержден План мероприятий по росту доходов, оптимизации расходов муниципального образования город Минусинск</a:t>
          </a:r>
          <a:endParaRPr lang="ru-RU" sz="2800" i="1" kern="1200" dirty="0">
            <a:solidFill>
              <a:schemeClr val="bg1"/>
            </a:solidFill>
          </a:endParaRPr>
        </a:p>
      </dsp:txBody>
      <dsp:txXfrm>
        <a:off x="189033" y="1500197"/>
        <a:ext cx="6331560" cy="189942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59D5AAB-B06E-4AD7-BD0F-CA96864CEFDD}">
      <dsp:nvSpPr>
        <dsp:cNvPr id="0" name=""/>
        <dsp:cNvSpPr/>
      </dsp:nvSpPr>
      <dsp:spPr>
        <a:xfrm rot="5400000">
          <a:off x="-535530" y="600079"/>
          <a:ext cx="4000528" cy="2800369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>
              <a:solidFill>
                <a:schemeClr val="tx1"/>
              </a:solidFill>
            </a:rPr>
            <a:t>Целью бюджетной политики на 2016 год и плановый период 20167- 2018 годов</a:t>
          </a:r>
          <a:endParaRPr lang="ru-RU" sz="2100" b="1" i="1" kern="1200" dirty="0">
            <a:solidFill>
              <a:schemeClr val="tx1"/>
            </a:solidFill>
          </a:endParaRPr>
        </a:p>
      </dsp:txBody>
      <dsp:txXfrm rot="5400000">
        <a:off x="-535530" y="600079"/>
        <a:ext cx="4000528" cy="2800369"/>
      </dsp:txXfrm>
    </dsp:sp>
    <dsp:sp modelId="{F154A3FA-5A02-4BF3-A61E-F1A91715681F}">
      <dsp:nvSpPr>
        <dsp:cNvPr id="0" name=""/>
        <dsp:cNvSpPr/>
      </dsp:nvSpPr>
      <dsp:spPr>
        <a:xfrm rot="5400000">
          <a:off x="3847068" y="-1046698"/>
          <a:ext cx="2600343" cy="469374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обеспечение устойчивости консолидированного бюджета муниципального образования город Минусинск и безусловное исполнение принятых обязательств наиболее эффективным способом</a:t>
          </a:r>
          <a:endParaRPr lang="ru-RU" sz="2000" kern="1200" dirty="0"/>
        </a:p>
      </dsp:txBody>
      <dsp:txXfrm rot="5400000">
        <a:off x="3847068" y="-1046698"/>
        <a:ext cx="2600343" cy="469374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2254684-D19B-4CEB-82E8-97560BBF1FD7}">
      <dsp:nvSpPr>
        <dsp:cNvPr id="0" name=""/>
        <dsp:cNvSpPr/>
      </dsp:nvSpPr>
      <dsp:spPr>
        <a:xfrm>
          <a:off x="606544" y="0"/>
          <a:ext cx="3714800" cy="37148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BED3B8-E4A8-45EA-85CC-A73D1DA3B5EB}">
      <dsp:nvSpPr>
        <dsp:cNvPr id="0" name=""/>
        <dsp:cNvSpPr/>
      </dsp:nvSpPr>
      <dsp:spPr>
        <a:xfrm>
          <a:off x="2793224" y="373475"/>
          <a:ext cx="2414620" cy="879362"/>
        </a:xfrm>
        <a:prstGeom prst="round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Повышение эффективности бюджетных расходов</a:t>
          </a:r>
          <a:endParaRPr lang="ru-RU" sz="1500" kern="1200" dirty="0"/>
        </a:p>
      </dsp:txBody>
      <dsp:txXfrm>
        <a:off x="2793224" y="373475"/>
        <a:ext cx="2414620" cy="879362"/>
      </dsp:txXfrm>
    </dsp:sp>
    <dsp:sp modelId="{5A0730CA-FBBF-42F9-A29F-F7F2417C7E80}">
      <dsp:nvSpPr>
        <dsp:cNvPr id="0" name=""/>
        <dsp:cNvSpPr/>
      </dsp:nvSpPr>
      <dsp:spPr>
        <a:xfrm>
          <a:off x="2793224" y="1362758"/>
          <a:ext cx="2414620" cy="879362"/>
        </a:xfrm>
        <a:prstGeom prst="roundRect">
          <a:avLst/>
        </a:prstGeom>
        <a:solidFill>
          <a:schemeClr val="accent2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Реализация задач, поставленных в указах Президента РФ 2012 года</a:t>
          </a:r>
          <a:endParaRPr lang="ru-RU" sz="1500" kern="1200" dirty="0"/>
        </a:p>
      </dsp:txBody>
      <dsp:txXfrm>
        <a:off x="2793224" y="1362758"/>
        <a:ext cx="2414620" cy="879362"/>
      </dsp:txXfrm>
    </dsp:sp>
    <dsp:sp modelId="{A816EE48-7E03-4E5B-82A8-55036DF850E3}">
      <dsp:nvSpPr>
        <dsp:cNvPr id="0" name=""/>
        <dsp:cNvSpPr/>
      </dsp:nvSpPr>
      <dsp:spPr>
        <a:xfrm>
          <a:off x="2793224" y="2352041"/>
          <a:ext cx="2414620" cy="879362"/>
        </a:xfrm>
        <a:prstGeom prst="roundRect">
          <a:avLst/>
        </a:prstGeom>
        <a:solidFill>
          <a:schemeClr val="accent4">
            <a:lumMod val="60000"/>
            <a:lumOff val="4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Повышение открытости и прозрачности городского бюджета</a:t>
          </a:r>
          <a:endParaRPr lang="ru-RU" sz="1500" kern="1200" dirty="0"/>
        </a:p>
      </dsp:txBody>
      <dsp:txXfrm>
        <a:off x="2793224" y="2352041"/>
        <a:ext cx="2414620" cy="879362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0"/>
          <a:ext cx="7729535" cy="1113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Параметры городского бюджета на 2016 год и плановый период 2017-2018 годы:</a:t>
          </a:r>
          <a:endParaRPr lang="ru-RU" sz="28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7729535" cy="111384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192"/>
          <a:ext cx="1623994" cy="356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тыс.руб.</a:t>
          </a:r>
          <a:endParaRPr lang="ru-RU" sz="1800" b="1" i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92"/>
        <a:ext cx="1623994" cy="356804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DBA0E9-18B7-4B8A-A79D-209D1AFA2175}">
      <dsp:nvSpPr>
        <dsp:cNvPr id="0" name=""/>
        <dsp:cNvSpPr/>
      </dsp:nvSpPr>
      <dsp:spPr>
        <a:xfrm>
          <a:off x="0" y="12753"/>
          <a:ext cx="8229600" cy="974625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Перечень муниципальных программ, подлежащих финансированию из городского бюджета в 2016-2018 годах:</a:t>
          </a:r>
          <a:endParaRPr lang="ru-RU" sz="20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2753"/>
        <a:ext cx="8229600" cy="974625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922DBC1-8921-43AA-BD01-5ED7891DF7A7}">
      <dsp:nvSpPr>
        <dsp:cNvPr id="0" name=""/>
        <dsp:cNvSpPr/>
      </dsp:nvSpPr>
      <dsp:spPr>
        <a:xfrm>
          <a:off x="0" y="8776"/>
          <a:ext cx="8229599" cy="63647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Динамика структуры доходов городского бюджета</a:t>
          </a:r>
          <a:endParaRPr lang="ru-RU" sz="26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8776"/>
        <a:ext cx="8229599" cy="636479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F62BD18-BB05-411F-90D6-BE0BC1EA1AD2}">
      <dsp:nvSpPr>
        <dsp:cNvPr id="0" name=""/>
        <dsp:cNvSpPr/>
      </dsp:nvSpPr>
      <dsp:spPr>
        <a:xfrm>
          <a:off x="0" y="71439"/>
          <a:ext cx="7829576" cy="9149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i="1" kern="1200" dirty="0" smtClean="0"/>
            <a:t>Динамика структуры собственных доходов городского бюджета (по основным доходным источникам)</a:t>
          </a:r>
          <a:endParaRPr lang="ru-RU" sz="2300" b="1" i="1" kern="1200" dirty="0"/>
        </a:p>
      </dsp:txBody>
      <dsp:txXfrm>
        <a:off x="0" y="71439"/>
        <a:ext cx="7829576" cy="914940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C1D7C2A-7191-47E6-8017-2B1E15913859}">
      <dsp:nvSpPr>
        <dsp:cNvPr id="0" name=""/>
        <dsp:cNvSpPr/>
      </dsp:nvSpPr>
      <dsp:spPr>
        <a:xfrm>
          <a:off x="0" y="4"/>
          <a:ext cx="7786742" cy="71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1" kern="1200" baseline="0" dirty="0" smtClean="0"/>
            <a:t>Социальная направленность городского бюджета</a:t>
          </a:r>
          <a:endParaRPr lang="ru-RU" sz="2200" b="1" i="1" kern="1200" baseline="0" dirty="0"/>
        </a:p>
      </dsp:txBody>
      <dsp:txXfrm>
        <a:off x="0" y="4"/>
        <a:ext cx="7786742" cy="711360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D69840-5F17-46AD-8421-BBE99730F066}">
      <dsp:nvSpPr>
        <dsp:cNvPr id="0" name=""/>
        <dsp:cNvSpPr/>
      </dsp:nvSpPr>
      <dsp:spPr>
        <a:xfrm>
          <a:off x="0" y="1060"/>
          <a:ext cx="7786742" cy="999047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i="1" kern="1200" baseline="0" dirty="0" smtClean="0"/>
            <a:t>Социальная политика. Муниципальная программа «Система социальной защиты населения 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i="1" kern="1200" baseline="0" dirty="0" smtClean="0"/>
            <a:t>города Минусинска»</a:t>
          </a:r>
          <a:endParaRPr lang="ru-RU" sz="2400" b="1" i="1" kern="1200" baseline="0" dirty="0"/>
        </a:p>
      </dsp:txBody>
      <dsp:txXfrm>
        <a:off x="0" y="1060"/>
        <a:ext cx="7786742" cy="999047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940D240-2BA1-4F10-89C7-392DE8FE8705}">
      <dsp:nvSpPr>
        <dsp:cNvPr id="0" name=""/>
        <dsp:cNvSpPr/>
      </dsp:nvSpPr>
      <dsp:spPr>
        <a:xfrm>
          <a:off x="0" y="0"/>
          <a:ext cx="4857784" cy="5000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alpha val="80000"/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alpha val="80000"/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alpha val="80000"/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alpha val="80000"/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baseline="0" dirty="0" smtClean="0">
              <a:solidFill>
                <a:schemeClr val="tx2"/>
              </a:solidFill>
            </a:rPr>
            <a:t>Подпрограммы:</a:t>
          </a:r>
          <a:endParaRPr lang="ru-RU" sz="1800" b="1" kern="1200" baseline="0" dirty="0">
            <a:solidFill>
              <a:schemeClr val="tx2"/>
            </a:solidFill>
          </a:endParaRPr>
        </a:p>
      </dsp:txBody>
      <dsp:txXfrm>
        <a:off x="0" y="0"/>
        <a:ext cx="4857784" cy="500066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146804-A894-408B-8850-81D9E294B8AD}">
      <dsp:nvSpPr>
        <dsp:cNvPr id="0" name=""/>
        <dsp:cNvSpPr/>
      </dsp:nvSpPr>
      <dsp:spPr>
        <a:xfrm>
          <a:off x="0" y="0"/>
          <a:ext cx="4929253" cy="1484729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1. Повышение качества и доступности социальных услуг населению</a:t>
          </a:r>
          <a:endParaRPr lang="ru-RU" sz="2700" kern="1200" dirty="0"/>
        </a:p>
      </dsp:txBody>
      <dsp:txXfrm>
        <a:off x="0" y="0"/>
        <a:ext cx="4929253" cy="1484729"/>
      </dsp:txXfrm>
    </dsp:sp>
    <dsp:sp modelId="{95B674D3-73FA-45F6-89E7-57EB6A3A6AA9}">
      <dsp:nvSpPr>
        <dsp:cNvPr id="0" name=""/>
        <dsp:cNvSpPr/>
      </dsp:nvSpPr>
      <dsp:spPr>
        <a:xfrm>
          <a:off x="0" y="1672221"/>
          <a:ext cx="4929253" cy="1484729"/>
        </a:xfrm>
        <a:prstGeom prst="round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2. Обеспечение реализации муниципальной программы и прочие мероприятия.</a:t>
          </a:r>
          <a:endParaRPr lang="ru-RU" sz="2700" kern="1200" dirty="0"/>
        </a:p>
      </dsp:txBody>
      <dsp:txXfrm>
        <a:off x="0" y="1672221"/>
        <a:ext cx="4929253" cy="1484729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A83957C-B02B-46C1-AAF1-2C72F573C2B9}">
      <dsp:nvSpPr>
        <dsp:cNvPr id="0" name=""/>
        <dsp:cNvSpPr/>
      </dsp:nvSpPr>
      <dsp:spPr>
        <a:xfrm>
          <a:off x="0" y="21"/>
          <a:ext cx="7786742" cy="1071098"/>
        </a:xfrm>
        <a:prstGeom prst="roundRect">
          <a:avLst/>
        </a:prstGeom>
        <a:solidFill>
          <a:schemeClr val="accent4"/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3200" b="1" i="1" kern="1200" dirty="0" smtClean="0"/>
            <a:t>Муниципальная программа </a:t>
          </a:r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3200" b="1" i="1" kern="1200" dirty="0" smtClean="0"/>
            <a:t>«Развитие образования»</a:t>
          </a:r>
          <a:endParaRPr lang="ru-RU" sz="3200" b="1" i="1" kern="1200" dirty="0"/>
        </a:p>
      </dsp:txBody>
      <dsp:txXfrm>
        <a:off x="0" y="21"/>
        <a:ext cx="7786742" cy="1071098"/>
      </dsp:txXfrm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EBE2689-E09D-446C-AA15-A2B94617D87F}">
      <dsp:nvSpPr>
        <dsp:cNvPr id="0" name=""/>
        <dsp:cNvSpPr/>
      </dsp:nvSpPr>
      <dsp:spPr>
        <a:xfrm>
          <a:off x="0" y="104771"/>
          <a:ext cx="5072097" cy="871947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Подпрограммы:</a:t>
          </a:r>
          <a:endParaRPr lang="ru-RU" sz="2400" b="1" kern="1200" dirty="0"/>
        </a:p>
      </dsp:txBody>
      <dsp:txXfrm>
        <a:off x="0" y="104771"/>
        <a:ext cx="5072097" cy="871947"/>
      </dsp:txXfrm>
    </dsp:sp>
    <dsp:sp modelId="{A83F0641-D437-4F99-8FF5-DCC6AE699AE8}">
      <dsp:nvSpPr>
        <dsp:cNvPr id="0" name=""/>
        <dsp:cNvSpPr/>
      </dsp:nvSpPr>
      <dsp:spPr>
        <a:xfrm>
          <a:off x="0" y="953150"/>
          <a:ext cx="5072097" cy="786665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1. Развитие дошкольного образования</a:t>
          </a:r>
          <a:endParaRPr lang="ru-RU" sz="1600" b="1" kern="1200" dirty="0"/>
        </a:p>
      </dsp:txBody>
      <dsp:txXfrm>
        <a:off x="0" y="953150"/>
        <a:ext cx="5072097" cy="786665"/>
      </dsp:txXfrm>
    </dsp:sp>
    <dsp:sp modelId="{FDE16A75-E698-4939-A682-2F000F4A72E9}">
      <dsp:nvSpPr>
        <dsp:cNvPr id="0" name=""/>
        <dsp:cNvSpPr/>
      </dsp:nvSpPr>
      <dsp:spPr>
        <a:xfrm>
          <a:off x="0" y="1685291"/>
          <a:ext cx="5072097" cy="786665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2. Развитие общего образования</a:t>
          </a:r>
          <a:endParaRPr lang="ru-RU" sz="1600" b="1" kern="1200" dirty="0"/>
        </a:p>
      </dsp:txBody>
      <dsp:txXfrm>
        <a:off x="0" y="1685291"/>
        <a:ext cx="5072097" cy="786665"/>
      </dsp:txXfrm>
    </dsp:sp>
    <dsp:sp modelId="{26739FB8-AD8C-426F-B5E1-9D6FE8A3F189}">
      <dsp:nvSpPr>
        <dsp:cNvPr id="0" name=""/>
        <dsp:cNvSpPr/>
      </dsp:nvSpPr>
      <dsp:spPr>
        <a:xfrm>
          <a:off x="0" y="2484866"/>
          <a:ext cx="5072097" cy="786665"/>
        </a:xfrm>
        <a:prstGeom prst="round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3. Развитие дополнительного образования</a:t>
          </a:r>
          <a:endParaRPr lang="ru-RU" sz="1600" b="1" kern="1200" dirty="0"/>
        </a:p>
      </dsp:txBody>
      <dsp:txXfrm>
        <a:off x="0" y="2484866"/>
        <a:ext cx="5072097" cy="786665"/>
      </dsp:txXfrm>
    </dsp:sp>
    <dsp:sp modelId="{7EABE677-7C19-49BB-A789-04161EF5CCEE}">
      <dsp:nvSpPr>
        <dsp:cNvPr id="0" name=""/>
        <dsp:cNvSpPr/>
      </dsp:nvSpPr>
      <dsp:spPr>
        <a:xfrm>
          <a:off x="0" y="3285300"/>
          <a:ext cx="5072097" cy="7866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4. Обеспечение реализации муниципальной программы развития образования города Минусинска</a:t>
          </a:r>
          <a:endParaRPr lang="ru-RU" sz="1600" b="1" kern="1200" dirty="0"/>
        </a:p>
      </dsp:txBody>
      <dsp:txXfrm>
        <a:off x="0" y="3285300"/>
        <a:ext cx="5072097" cy="786665"/>
      </dsp:txXfrm>
    </dsp:sp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E9B3CC2-51A5-4365-B770-9A037896F07C}">
      <dsp:nvSpPr>
        <dsp:cNvPr id="0" name=""/>
        <dsp:cNvSpPr/>
      </dsp:nvSpPr>
      <dsp:spPr>
        <a:xfrm>
          <a:off x="0" y="539"/>
          <a:ext cx="7929618" cy="1141920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800" b="1" i="1" kern="1200" dirty="0" smtClean="0"/>
            <a:t>Муниципальная программа 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800" b="1" i="1" kern="1200" dirty="0" smtClean="0"/>
            <a:t>«Культура города Минусинска» </a:t>
          </a:r>
          <a:endParaRPr lang="ru-RU" sz="2800" b="1" i="1" kern="1200" dirty="0"/>
        </a:p>
      </dsp:txBody>
      <dsp:txXfrm>
        <a:off x="0" y="539"/>
        <a:ext cx="7929618" cy="1141920"/>
      </dsp:txXfrm>
    </dsp:sp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E9B3CC2-51A5-4365-B770-9A037896F07C}">
      <dsp:nvSpPr>
        <dsp:cNvPr id="0" name=""/>
        <dsp:cNvSpPr/>
      </dsp:nvSpPr>
      <dsp:spPr>
        <a:xfrm>
          <a:off x="0" y="140540"/>
          <a:ext cx="7715303" cy="914940"/>
        </a:xfrm>
        <a:prstGeom prst="roundRect">
          <a:avLst/>
        </a:prstGeom>
        <a:solidFill>
          <a:srgbClr val="2ED7E4"/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i="1" kern="1200" dirty="0" smtClean="0"/>
            <a:t>Муниципальная программа «Физическая культура и спорт в муниципальном образовании город Минусинск» </a:t>
          </a:r>
          <a:endParaRPr lang="ru-RU" sz="2300" b="1" i="1" kern="1200" dirty="0"/>
        </a:p>
      </dsp:txBody>
      <dsp:txXfrm>
        <a:off x="0" y="140540"/>
        <a:ext cx="7715303" cy="9149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#10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3#1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3#1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EDE95-FF0A-4A33-9AD2-26BCC23B6FF2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1363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8180" y="4693285"/>
            <a:ext cx="5425440" cy="4446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4855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1451" y="9384855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D0E6D-062B-4F61-A93D-9F0BC4031E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3214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31.03.2016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diagramLayout" Target="../diagrams/layout8.xml"/><Relationship Id="rId7" Type="http://schemas.openxmlformats.org/officeDocument/2006/relationships/chart" Target="../charts/chart1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10" Type="http://schemas.openxmlformats.org/officeDocument/2006/relationships/chart" Target="../charts/chart4.xml"/><Relationship Id="rId4" Type="http://schemas.openxmlformats.org/officeDocument/2006/relationships/diagramQuickStyle" Target="../diagrams/quickStyle8.xml"/><Relationship Id="rId9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chart" Target="../charts/chart5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1.xml"/><Relationship Id="rId13" Type="http://schemas.openxmlformats.org/officeDocument/2006/relationships/diagramData" Target="../diagrams/data12.xml"/><Relationship Id="rId18" Type="http://schemas.openxmlformats.org/officeDocument/2006/relationships/diagramData" Target="../diagrams/data13.xml"/><Relationship Id="rId3" Type="http://schemas.openxmlformats.org/officeDocument/2006/relationships/diagramData" Target="../diagrams/data10.xml"/><Relationship Id="rId21" Type="http://schemas.openxmlformats.org/officeDocument/2006/relationships/diagramColors" Target="../diagrams/colors13.xml"/><Relationship Id="rId7" Type="http://schemas.microsoft.com/office/2007/relationships/diagramDrawing" Target="../diagrams/drawing10.xml"/><Relationship Id="rId12" Type="http://schemas.microsoft.com/office/2007/relationships/diagramDrawing" Target="../diagrams/drawing11.xml"/><Relationship Id="rId17" Type="http://schemas.microsoft.com/office/2007/relationships/diagramDrawing" Target="../diagrams/drawing12.xml"/><Relationship Id="rId2" Type="http://schemas.openxmlformats.org/officeDocument/2006/relationships/image" Target="../media/image8.jpeg"/><Relationship Id="rId16" Type="http://schemas.openxmlformats.org/officeDocument/2006/relationships/diagramColors" Target="../diagrams/colors12.xml"/><Relationship Id="rId20" Type="http://schemas.openxmlformats.org/officeDocument/2006/relationships/diagramQuickStyle" Target="../diagrams/quickStyl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11" Type="http://schemas.openxmlformats.org/officeDocument/2006/relationships/diagramColors" Target="../diagrams/colors11.xml"/><Relationship Id="rId5" Type="http://schemas.openxmlformats.org/officeDocument/2006/relationships/diagramQuickStyle" Target="../diagrams/quickStyle10.xml"/><Relationship Id="rId1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1.xml"/><Relationship Id="rId19" Type="http://schemas.openxmlformats.org/officeDocument/2006/relationships/diagramLayout" Target="../diagrams/layout13.xml"/><Relationship Id="rId4" Type="http://schemas.openxmlformats.org/officeDocument/2006/relationships/diagramLayout" Target="../diagrams/layout10.xml"/><Relationship Id="rId9" Type="http://schemas.openxmlformats.org/officeDocument/2006/relationships/diagramLayout" Target="../diagrams/layout11.xml"/><Relationship Id="rId14" Type="http://schemas.openxmlformats.org/officeDocument/2006/relationships/diagramLayout" Target="../diagrams/layout12.xml"/><Relationship Id="rId22" Type="http://schemas.microsoft.com/office/2007/relationships/diagramDrawing" Target="../diagrams/drawing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5.xml"/><Relationship Id="rId13" Type="http://schemas.openxmlformats.org/officeDocument/2006/relationships/diagramData" Target="../diagrams/data16.xml"/><Relationship Id="rId18" Type="http://schemas.openxmlformats.org/officeDocument/2006/relationships/image" Target="../media/image10.jpe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microsoft.com/office/2007/relationships/diagramDrawing" Target="../diagrams/drawing15.xml"/><Relationship Id="rId17" Type="http://schemas.microsoft.com/office/2007/relationships/diagramDrawing" Target="../diagrams/drawing16.xml"/><Relationship Id="rId2" Type="http://schemas.openxmlformats.org/officeDocument/2006/relationships/image" Target="../media/image9.jpeg"/><Relationship Id="rId16" Type="http://schemas.openxmlformats.org/officeDocument/2006/relationships/diagramColors" Target="../diagrams/colors1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4.xml"/><Relationship Id="rId11" Type="http://schemas.openxmlformats.org/officeDocument/2006/relationships/diagramColors" Target="../diagrams/colors15.xml"/><Relationship Id="rId5" Type="http://schemas.openxmlformats.org/officeDocument/2006/relationships/diagramQuickStyle" Target="../diagrams/quickStyle14.xml"/><Relationship Id="rId15" Type="http://schemas.openxmlformats.org/officeDocument/2006/relationships/diagramQuickStyle" Target="../diagrams/quickStyle16.xml"/><Relationship Id="rId10" Type="http://schemas.openxmlformats.org/officeDocument/2006/relationships/diagramQuickStyle" Target="../diagrams/quickStyle15.xml"/><Relationship Id="rId19" Type="http://schemas.openxmlformats.org/officeDocument/2006/relationships/image" Target="../media/image11.jpeg"/><Relationship Id="rId4" Type="http://schemas.openxmlformats.org/officeDocument/2006/relationships/diagramLayout" Target="../diagrams/layout14.xml"/><Relationship Id="rId9" Type="http://schemas.openxmlformats.org/officeDocument/2006/relationships/diagramLayout" Target="../diagrams/layout15.xml"/><Relationship Id="rId14" Type="http://schemas.openxmlformats.org/officeDocument/2006/relationships/diagramLayout" Target="../diagrams/layout1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8.xml"/><Relationship Id="rId13" Type="http://schemas.openxmlformats.org/officeDocument/2006/relationships/image" Target="../media/image13.jpeg"/><Relationship Id="rId3" Type="http://schemas.openxmlformats.org/officeDocument/2006/relationships/diagramLayout" Target="../diagrams/layout17.xml"/><Relationship Id="rId7" Type="http://schemas.openxmlformats.org/officeDocument/2006/relationships/image" Target="../media/image12.jpeg"/><Relationship Id="rId12" Type="http://schemas.microsoft.com/office/2007/relationships/diagramDrawing" Target="../diagrams/drawing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openxmlformats.org/officeDocument/2006/relationships/diagramColors" Target="../diagrams/colors18.xml"/><Relationship Id="rId5" Type="http://schemas.openxmlformats.org/officeDocument/2006/relationships/diagramColors" Target="../diagrams/colors17.xml"/><Relationship Id="rId10" Type="http://schemas.openxmlformats.org/officeDocument/2006/relationships/diagramQuickStyle" Target="../diagrams/quickStyle18.xml"/><Relationship Id="rId4" Type="http://schemas.openxmlformats.org/officeDocument/2006/relationships/diagramQuickStyle" Target="../diagrams/quickStyle17.xml"/><Relationship Id="rId9" Type="http://schemas.openxmlformats.org/officeDocument/2006/relationships/diagramLayout" Target="../diagrams/layout1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11" Type="http://schemas.openxmlformats.org/officeDocument/2006/relationships/image" Target="../media/image17.jpeg"/><Relationship Id="rId5" Type="http://schemas.openxmlformats.org/officeDocument/2006/relationships/diagramQuickStyle" Target="../diagrams/quickStyle19.xml"/><Relationship Id="rId10" Type="http://schemas.openxmlformats.org/officeDocument/2006/relationships/image" Target="../media/image16.jpeg"/><Relationship Id="rId4" Type="http://schemas.openxmlformats.org/officeDocument/2006/relationships/diagramLayout" Target="../diagrams/layout19.xml"/><Relationship Id="rId9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diagramLayout" Target="../diagrams/layout20.xml"/><Relationship Id="rId7" Type="http://schemas.openxmlformats.org/officeDocument/2006/relationships/image" Target="../media/image18.jpe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openxmlformats.org/officeDocument/2006/relationships/image" Target="../media/image22.jpeg"/><Relationship Id="rId5" Type="http://schemas.openxmlformats.org/officeDocument/2006/relationships/diagramColors" Target="../diagrams/colors20.xml"/><Relationship Id="rId10" Type="http://schemas.openxmlformats.org/officeDocument/2006/relationships/image" Target="../media/image21.jpeg"/><Relationship Id="rId4" Type="http://schemas.openxmlformats.org/officeDocument/2006/relationships/diagramQuickStyle" Target="../diagrams/quickStyle20.xml"/><Relationship Id="rId9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2844" y="214290"/>
            <a:ext cx="8786843" cy="6429396"/>
          </a:xfrm>
          <a:ln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55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подходы </a:t>
            </a:r>
            <a:br>
              <a:rPr lang="ru-RU" sz="55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5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формированию бюджета </a:t>
            </a:r>
            <a:br>
              <a:rPr lang="ru-RU" sz="55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5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2016 год и плановый период </a:t>
            </a:r>
            <a:br>
              <a:rPr lang="ru-RU" sz="55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5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2017-2018 гг.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endParaRPr lang="ru-RU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724926130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47683321"/>
              </p:ext>
            </p:extLst>
          </p:nvPr>
        </p:nvGraphicFramePr>
        <p:xfrm>
          <a:off x="1000100" y="1571612"/>
          <a:ext cx="7729534" cy="48831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435608" y="357166"/>
          <a:ext cx="7494110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Схема 9"/>
          <p:cNvGraphicFramePr/>
          <p:nvPr/>
        </p:nvGraphicFramePr>
        <p:xfrm>
          <a:off x="3286116" y="3000372"/>
          <a:ext cx="6143668" cy="37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2" name="Прямоугольник 11"/>
          <p:cNvSpPr/>
          <p:nvPr/>
        </p:nvSpPr>
        <p:spPr>
          <a:xfrm rot="17780519">
            <a:off x="3898195" y="4839977"/>
            <a:ext cx="2633494" cy="7686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Посредством решения следующих задач</a:t>
            </a:r>
            <a:endParaRPr lang="ru-RU" sz="20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4284751741"/>
              </p:ext>
            </p:extLst>
          </p:nvPr>
        </p:nvGraphicFramePr>
        <p:xfrm>
          <a:off x="1214414" y="642918"/>
          <a:ext cx="7729535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07128742"/>
              </p:ext>
            </p:extLst>
          </p:nvPr>
        </p:nvGraphicFramePr>
        <p:xfrm>
          <a:off x="1071537" y="2643183"/>
          <a:ext cx="7858182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3192"/>
                <a:gridCol w="1617908"/>
                <a:gridCol w="1483083"/>
                <a:gridCol w="1617908"/>
                <a:gridCol w="1456091"/>
              </a:tblGrid>
              <a:tr h="145510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Наименование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показателя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Всего за </a:t>
                      </a:r>
                    </a:p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3 года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2016 год 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2017 год 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2018 год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116555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Доходы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745 027,50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1 665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279,10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1 538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986,90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1 540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761,50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116555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Расходы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745 027,50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665 279,10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1 538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986,90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1 540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761,50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7162849" y="2143116"/>
          <a:ext cx="1623994" cy="357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985777820"/>
              </p:ext>
            </p:extLst>
          </p:nvPr>
        </p:nvGraphicFramePr>
        <p:xfrm>
          <a:off x="785786" y="214290"/>
          <a:ext cx="8229600" cy="1000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71538" y="1285768"/>
          <a:ext cx="7858179" cy="5386285"/>
        </p:xfrm>
        <a:graphic>
          <a:graphicData uri="http://schemas.openxmlformats.org/drawingml/2006/table">
            <a:tbl>
              <a:tblPr/>
              <a:tblGrid>
                <a:gridCol w="4344912"/>
                <a:gridCol w="941963"/>
                <a:gridCol w="825985"/>
                <a:gridCol w="908019"/>
                <a:gridCol w="837300"/>
              </a:tblGrid>
              <a:tr h="3195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программ </a:t>
                      </a:r>
                    </a:p>
                  </a:txBody>
                  <a:tcPr marL="5849" marR="5849" marT="5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2016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</a:p>
                  </a:txBody>
                  <a:tcPr marL="5849" marR="5849" marT="5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2017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</a:p>
                  </a:txBody>
                  <a:tcPr marL="5849" marR="5849" marT="5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2018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49" marR="5849" marT="5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 по программе</a:t>
                      </a:r>
                    </a:p>
                  </a:txBody>
                  <a:tcPr marL="5849" marR="5849" marT="5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1465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1) 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Система социальной защиты населения города Минусинска»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74 911,10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74 911,10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74 911,10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224 733,30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8215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2) 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 города Минусинска»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239 191,95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124 131,80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124 131,80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487 455,55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6930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)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Реформирование и модернизация жилищно-коммунального хозяйства и повышение энергетической эффективности муниципального образования город Минусинск»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58 230,77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57 555,40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53 539,00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169 325,17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0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)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транспортной инфраструктуры муниципального образования город Минусинск»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47 063,29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39 429,48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37 566,68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124 059,45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7785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5) 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жизнедеятельности территории»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20 345,42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20 345,42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20 345,42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61 036,26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84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6)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«Благоустройство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территории муниципального образования город Минусинск»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16 818,54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12 840,60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4 318,54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33 977,68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667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7) 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Молодежь Минусинска»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13 566,51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12 964,51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12 279,07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38 810,09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84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)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 в муниципальном образовании город Минусинск»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45 737,49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45 137,49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45 137,49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136 012,47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1465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9) 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Управление муниципальными финансами»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32 520,19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28 598,80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28 598,80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89 717,79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84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10)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«Эффективное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управление муниципальным имуществом города Минусинска»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24 722,23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24 714,23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24 714,23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74 150,69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99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)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Социально-экономическая поддержка интересов населения города Минусинска 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1 300,00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1 300,00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1 300,00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3 900,00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484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)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Информационное общество муниципального образования город Минусинск 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152,75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1 152,75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8215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13)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Развитие образования города Минусинска»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1 023 163,31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1 018 934,65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1 018 934,65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3 061 032,61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0318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)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Управление земельно-имущественными отношениями на территории города Минусинска»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10 178,21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10 093,21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10 093,21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30 364,63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950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)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доступным и комфортным жильем жителей города Минусинска» 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4 742,83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4 742,83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5822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16)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Развитие архивного дела в городе Минусинске»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4 556,88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4 556,88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4 556,88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13 670,64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0387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ИТОГО</a:t>
                      </a:r>
                    </a:p>
                  </a:txBody>
                  <a:tcPr marL="5849" marR="5849" marT="58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1 617 201,47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1 476 013,57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1 460 926,87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4 554 141,91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57200" y="274638"/>
          <a:ext cx="8229600" cy="654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08075036"/>
              </p:ext>
            </p:extLst>
          </p:nvPr>
        </p:nvGraphicFramePr>
        <p:xfrm>
          <a:off x="1000100" y="1285860"/>
          <a:ext cx="4143404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6" name="Содержимое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9610351"/>
              </p:ext>
            </p:extLst>
          </p:nvPr>
        </p:nvGraphicFramePr>
        <p:xfrm>
          <a:off x="5286380" y="1214422"/>
          <a:ext cx="3857620" cy="2714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7" name="Содержимое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95988830"/>
              </p:ext>
            </p:extLst>
          </p:nvPr>
        </p:nvGraphicFramePr>
        <p:xfrm>
          <a:off x="1000100" y="4071942"/>
          <a:ext cx="4257708" cy="2268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8" name="Содержимое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99904042"/>
              </p:ext>
            </p:extLst>
          </p:nvPr>
        </p:nvGraphicFramePr>
        <p:xfrm>
          <a:off x="5286380" y="4071943"/>
          <a:ext cx="3857620" cy="21431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142976" y="285728"/>
          <a:ext cx="7829576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000100" y="1214422"/>
          <a:ext cx="8143900" cy="5643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711563103"/>
              </p:ext>
            </p:extLst>
          </p:nvPr>
        </p:nvGraphicFramePr>
        <p:xfrm>
          <a:off x="1071538" y="214290"/>
          <a:ext cx="7786742" cy="7143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1597722692"/>
              </p:ext>
            </p:extLst>
          </p:nvPr>
        </p:nvGraphicFramePr>
        <p:xfrm>
          <a:off x="142844" y="2714620"/>
          <a:ext cx="9429816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2368117489"/>
              </p:ext>
            </p:extLst>
          </p:nvPr>
        </p:nvGraphicFramePr>
        <p:xfrm>
          <a:off x="142844" y="3643314"/>
          <a:ext cx="9286908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253325332"/>
              </p:ext>
            </p:extLst>
          </p:nvPr>
        </p:nvGraphicFramePr>
        <p:xfrm>
          <a:off x="142844" y="5000636"/>
          <a:ext cx="9429816" cy="785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071538" y="1214422"/>
          <a:ext cx="7929617" cy="5429290"/>
        </p:xfrm>
        <a:graphic>
          <a:graphicData uri="http://schemas.openxmlformats.org/drawingml/2006/table">
            <a:tbl>
              <a:tblPr/>
              <a:tblGrid>
                <a:gridCol w="1463568"/>
                <a:gridCol w="878141"/>
                <a:gridCol w="702514"/>
                <a:gridCol w="901558"/>
                <a:gridCol w="749346"/>
                <a:gridCol w="906528"/>
                <a:gridCol w="759015"/>
                <a:gridCol w="901558"/>
                <a:gridCol w="667389"/>
              </a:tblGrid>
              <a:tr h="35243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</a:t>
                      </a:r>
                    </a:p>
                  </a:txBody>
                  <a:tcPr marL="6224" marR="6224" marT="62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2015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224" marR="6224" marT="62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Удельный вес, %</a:t>
                      </a:r>
                    </a:p>
                  </a:txBody>
                  <a:tcPr marL="6224" marR="6224" marT="62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2016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224" marR="6224" marT="62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Удельный вес, %</a:t>
                      </a:r>
                    </a:p>
                  </a:txBody>
                  <a:tcPr marL="6224" marR="6224" marT="62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2017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224" marR="6224" marT="62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Удельный вес, %</a:t>
                      </a:r>
                    </a:p>
                  </a:txBody>
                  <a:tcPr marL="6224" marR="6224" marT="62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2018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</a:p>
                  </a:txBody>
                  <a:tcPr marL="6224" marR="6224" marT="62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Удельный вес, %</a:t>
                      </a:r>
                    </a:p>
                  </a:txBody>
                  <a:tcPr marL="6224" marR="6224" marT="62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7621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1 892 729,0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1 665 299,1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1 538 986,9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1 540 761,5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28647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 (аппарат управления)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66 923,2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90 207,0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5,42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84 959,7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5,52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84 959,7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5,51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28647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 (ВУС)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235,3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285,9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271,8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30899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безопасности и правоохранительная деятельность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2 045,5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2 045,5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2 045,5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2 045,5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88080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 (транспорт, дорожный фонд)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138 322,1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7,31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62 244,3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50 022,7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48 159,9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95776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ЖКХ (благоустройство, дороги города, кап. Ремонт жилого фонда)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285 395,9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15,08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93 564,5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5,62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88 651,2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5,76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76 112,7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4,94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65004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ВСЕГО СОЦСФЕРА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1 399 807,0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73,96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1 416 951,9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85,09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1 313 036,0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85,32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1 329 483,7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86,29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09781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1 058 165,5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55,91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1 056 325,2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63,43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1 050 908,7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68,29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1 050 908,7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68,21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7621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167 166,9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8,83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204 454,5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12,28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89 980,1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5,85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89 971,7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5,84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7621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Здравоохранение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44,8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44,8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44,8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0,004263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44,8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7621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138 865,5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7,34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128 839,3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7,74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128 839,2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12,26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128 153,8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8,32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0303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35 564,3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1,88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27 288,1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1,64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26 263,2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2,50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26 263,2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1,70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2431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Условно утвержденные расходы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17 000,0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1,62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34 141,5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2,22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243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Условно утвержденные расходы</a:t>
                      </a:r>
                    </a:p>
                  </a:txBody>
                  <a:tcPr marL="6224" marR="6224" marT="62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17 000,0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1,10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34 141,5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2,22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Box 1"/>
          <p:cNvSpPr txBox="1"/>
          <p:nvPr/>
        </p:nvSpPr>
        <p:spPr>
          <a:xfrm>
            <a:off x="7858148" y="928670"/>
            <a:ext cx="928694" cy="214314"/>
          </a:xfrm>
          <a:prstGeom prst="rect">
            <a:avLst/>
          </a:prstGeom>
          <a:noFill/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/>
              <a:t>т</a:t>
            </a:r>
            <a:r>
              <a:rPr lang="ru-RU" sz="1200" b="1" dirty="0" smtClean="0"/>
              <a:t>ыс. рублей</a:t>
            </a:r>
            <a:endParaRPr lang="ru-RU" sz="12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597782221"/>
              </p:ext>
            </p:extLst>
          </p:nvPr>
        </p:nvGraphicFramePr>
        <p:xfrm>
          <a:off x="1214414" y="214290"/>
          <a:ext cx="7786742" cy="10001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8" name="Схема 27"/>
          <p:cNvGraphicFramePr/>
          <p:nvPr>
            <p:extLst>
              <p:ext uri="{D42A27DB-BD31-4B8C-83A1-F6EECF244321}">
                <p14:modId xmlns:p14="http://schemas.microsoft.com/office/powerpoint/2010/main" xmlns="" val="1879460615"/>
              </p:ext>
            </p:extLst>
          </p:nvPr>
        </p:nvGraphicFramePr>
        <p:xfrm>
          <a:off x="4143372" y="1357298"/>
          <a:ext cx="4857784" cy="50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xmlns="" val="2372715320"/>
              </p:ext>
            </p:extLst>
          </p:nvPr>
        </p:nvGraphicFramePr>
        <p:xfrm>
          <a:off x="4071902" y="2000240"/>
          <a:ext cx="4929254" cy="3156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2" name="Picture 2" descr="C:\Documents and Settings\natasha\Рабочий стол\Цыпышева\Слайды\Обслуживание на дому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214414" y="1428736"/>
            <a:ext cx="2571768" cy="2306520"/>
          </a:xfrm>
          <a:prstGeom prst="rect">
            <a:avLst/>
          </a:prstGeom>
          <a:noFill/>
        </p:spPr>
      </p:pic>
      <p:pic>
        <p:nvPicPr>
          <p:cNvPr id="1029" name="Picture 5" descr="C:\Documents and Settings\natasha\Рабочий стол\Цыпышева\Слайды\СРО 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214414" y="4000504"/>
            <a:ext cx="2571767" cy="226315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2679283201"/>
              </p:ext>
            </p:extLst>
          </p:nvPr>
        </p:nvGraphicFramePr>
        <p:xfrm>
          <a:off x="1071538" y="285728"/>
          <a:ext cx="7786742" cy="1071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Содержимое 7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100" y="3571876"/>
            <a:ext cx="2773734" cy="2428892"/>
          </a:xfrm>
        </p:spPr>
      </p:pic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xmlns="" val="1413823383"/>
              </p:ext>
            </p:extLst>
          </p:nvPr>
        </p:nvGraphicFramePr>
        <p:xfrm>
          <a:off x="3857620" y="1714488"/>
          <a:ext cx="5072098" cy="4071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3" name="Picture 5" descr="C:\Documents and Settings\natasha\Рабочий стол\Цыпышева\Слайды\QRWACA4BFYOICAHIMHRUCAI0VLBKCADD29RGCA62HAC4CA48AMOOCAZJ7WN2CAL0D2IMCA5WIQ3KCAX0SFYNCA8BIROCCAUPGO7YCAE5BODTCAI4DI67CA9EEWX1CA6QHMN5CAMQ3LX3CAEF1L4KCAIJLSWI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00166" y="1428736"/>
            <a:ext cx="1714512" cy="20002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8093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741379158"/>
              </p:ext>
            </p:extLst>
          </p:nvPr>
        </p:nvGraphicFramePr>
        <p:xfrm>
          <a:off x="1071538" y="274638"/>
          <a:ext cx="7929618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3" name="Группа 12"/>
          <p:cNvGrpSpPr/>
          <p:nvPr/>
        </p:nvGrpSpPr>
        <p:grpSpPr>
          <a:xfrm>
            <a:off x="3092890" y="1687494"/>
            <a:ext cx="5848972" cy="788478"/>
            <a:chOff x="0" y="227592"/>
            <a:chExt cx="6143668" cy="788478"/>
          </a:xfrm>
          <a:solidFill>
            <a:schemeClr val="accent4">
              <a:lumMod val="75000"/>
            </a:schemeClr>
          </a:solidFill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0" y="227592"/>
              <a:ext cx="6143668" cy="788478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38490" y="266082"/>
              <a:ext cx="6066688" cy="71149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l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kern="1200" dirty="0" smtClean="0"/>
                <a:t>Подпрограммы</a:t>
              </a:r>
              <a:r>
                <a:rPr lang="ru-RU" sz="1600" b="1" kern="1200" dirty="0" smtClean="0"/>
                <a:t>:</a:t>
              </a:r>
              <a:endParaRPr lang="ru-RU" sz="1600" b="1" kern="1200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3143240" y="2571744"/>
            <a:ext cx="5812328" cy="711360"/>
            <a:chOff x="-32830" y="1092525"/>
            <a:chExt cx="6143668" cy="711360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-32830" y="1092525"/>
              <a:ext cx="6143668" cy="71136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Скругленный прямоугольник 4"/>
            <p:cNvSpPr/>
            <p:nvPr/>
          </p:nvSpPr>
          <p:spPr>
            <a:xfrm>
              <a:off x="34726" y="1127251"/>
              <a:ext cx="6074216" cy="64190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l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kern="1200" dirty="0" smtClean="0"/>
                <a:t>1. </a:t>
              </a:r>
              <a:r>
                <a:rPr lang="ru-RU" sz="1600" b="1" dirty="0" smtClean="0"/>
                <a:t>Культурное наследие</a:t>
              </a:r>
              <a:endParaRPr lang="ru-RU" sz="1600" b="1" kern="1200" dirty="0"/>
            </a:p>
          </p:txBody>
        </p:sp>
      </p:grpSp>
      <p:sp>
        <p:nvSpPr>
          <p:cNvPr id="25" name="Скругленный прямоугольник 24"/>
          <p:cNvSpPr/>
          <p:nvPr/>
        </p:nvSpPr>
        <p:spPr>
          <a:xfrm>
            <a:off x="3137112" y="3364982"/>
            <a:ext cx="5770972" cy="711360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ru-RU" sz="1600" b="1" dirty="0" smtClean="0"/>
              <a:t>2</a:t>
            </a:r>
            <a:r>
              <a:rPr lang="ru-RU" b="1" dirty="0" smtClean="0"/>
              <a:t>. </a:t>
            </a:r>
            <a:r>
              <a:rPr lang="ru-RU" sz="1600" b="1" dirty="0" smtClean="0"/>
              <a:t>Искусство и народное творчество</a:t>
            </a:r>
            <a:endParaRPr lang="ru-RU" sz="1600" b="1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144065" y="4107192"/>
            <a:ext cx="5747283" cy="71136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3. Обеспечение условий реализации муниципальной программы и прочие мероприятия</a:t>
            </a:r>
            <a:endParaRPr lang="ru-RU" dirty="0"/>
          </a:p>
        </p:txBody>
      </p:sp>
      <p:pic>
        <p:nvPicPr>
          <p:cNvPr id="2" name="Picture 2" descr="C:\Documents and Settings\natasha\Рабочий стол\Цыпышева\Слайды\eb7bb95fda9a18e2c35238f23953741a_x1024.jpg"/>
          <p:cNvPicPr>
            <a:picLocks noGrp="1" noChangeAspect="1" noChangeArrowheads="1"/>
          </p:cNvPicPr>
          <p:nvPr>
            <p:ph idx="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43306" y="5072074"/>
            <a:ext cx="2071703" cy="1553777"/>
          </a:xfrm>
          <a:prstGeom prst="rect">
            <a:avLst/>
          </a:prstGeom>
          <a:noFill/>
        </p:spPr>
      </p:pic>
      <p:pic>
        <p:nvPicPr>
          <p:cNvPr id="2051" name="Picture 3" descr="C:\Documents and Settings\natasha\Рабочий стол\Цыпышева\Слайды\0005-001-TSennosti-lichnostno-orientirovannogo-vospitanij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15074" y="5000636"/>
            <a:ext cx="2000264" cy="1643074"/>
          </a:xfrm>
          <a:prstGeom prst="rect">
            <a:avLst/>
          </a:prstGeom>
          <a:noFill/>
        </p:spPr>
      </p:pic>
      <p:pic>
        <p:nvPicPr>
          <p:cNvPr id="3" name="Picture 4" descr="C:\Documents and Settings\natasha\Рабочий стол\Цыпышева\Слайды\0_7491557418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42976" y="3786190"/>
            <a:ext cx="1854640" cy="1785950"/>
          </a:xfrm>
          <a:prstGeom prst="rect">
            <a:avLst/>
          </a:prstGeom>
          <a:noFill/>
        </p:spPr>
      </p:pic>
      <p:pic>
        <p:nvPicPr>
          <p:cNvPr id="2053" name="Picture 5" descr="C:\Documents and Settings\natasha\Рабочий стол\Цыпышева\Слайды\1382363145_muz_shkola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14414" y="1643050"/>
            <a:ext cx="1809763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1095603945"/>
              </p:ext>
            </p:extLst>
          </p:nvPr>
        </p:nvGraphicFramePr>
        <p:xfrm>
          <a:off x="1142976" y="214290"/>
          <a:ext cx="7715304" cy="1154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Скругленный прямоугольник 4"/>
          <p:cNvSpPr/>
          <p:nvPr/>
        </p:nvSpPr>
        <p:spPr>
          <a:xfrm>
            <a:off x="3571868" y="1714489"/>
            <a:ext cx="5214973" cy="5000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l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kern="1200" dirty="0" smtClean="0"/>
              <a:t>Подпрограммы</a:t>
            </a:r>
            <a:r>
              <a:rPr lang="ru-RU" sz="1600" b="1" kern="1200" dirty="0" smtClean="0"/>
              <a:t>:</a:t>
            </a:r>
            <a:endParaRPr lang="ru-RU" sz="1600" b="1" kern="1200" dirty="0"/>
          </a:p>
        </p:txBody>
      </p:sp>
      <p:grpSp>
        <p:nvGrpSpPr>
          <p:cNvPr id="22" name="Группа 21"/>
          <p:cNvGrpSpPr/>
          <p:nvPr/>
        </p:nvGrpSpPr>
        <p:grpSpPr>
          <a:xfrm>
            <a:off x="3571868" y="2428868"/>
            <a:ext cx="5286412" cy="785818"/>
            <a:chOff x="-32830" y="1092525"/>
            <a:chExt cx="6143669" cy="711360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-32830" y="1092525"/>
              <a:ext cx="6143669" cy="7113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Скругленный прямоугольник 4"/>
            <p:cNvSpPr/>
            <p:nvPr/>
          </p:nvSpPr>
          <p:spPr>
            <a:xfrm>
              <a:off x="34726" y="1127251"/>
              <a:ext cx="6074216" cy="64190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l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latin typeface="Arial" pitchFamily="34" charset="0"/>
                  <a:cs typeface="Arial" pitchFamily="34" charset="0"/>
                </a:rPr>
                <a:t>1. </a:t>
              </a:r>
              <a:r>
                <a:rPr lang="ru-RU" sz="1400" b="1" dirty="0" smtClean="0">
                  <a:latin typeface="Arial" pitchFamily="34" charset="0"/>
                  <a:cs typeface="Arial" pitchFamily="34" charset="0"/>
                </a:rPr>
                <a:t>Развитие массовой физической культуры и спорта</a:t>
              </a:r>
              <a:endParaRPr lang="ru-RU" sz="1400" b="1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Скругленный прямоугольник 24"/>
          <p:cNvSpPr/>
          <p:nvPr/>
        </p:nvSpPr>
        <p:spPr>
          <a:xfrm>
            <a:off x="3571868" y="3286124"/>
            <a:ext cx="5286412" cy="714380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2. Развитие системы подготовки спортивного резерва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571869" y="4071942"/>
            <a:ext cx="5286411" cy="64294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3. Выполнение муниципальных функций в установленной форме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4" descr="C:\Documents and Settings\natasha\Рабочий стол\Цыпышева\Слайды\DSC011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2976" y="1357298"/>
            <a:ext cx="2250098" cy="1500198"/>
          </a:xfrm>
          <a:prstGeom prst="rect">
            <a:avLst/>
          </a:prstGeom>
          <a:noFill/>
        </p:spPr>
      </p:pic>
      <p:pic>
        <p:nvPicPr>
          <p:cNvPr id="2054" name="Picture 6" descr="C:\Documents and Settings\natasha\Рабочий стол\Цыпышева\Слайды\DSC_1448.JPG"/>
          <p:cNvPicPr>
            <a:picLocks noGrp="1" noChangeAspect="1" noChangeArrowheads="1"/>
          </p:cNvPicPr>
          <p:nvPr>
            <p:ph idx="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42976" y="3071810"/>
            <a:ext cx="2286016" cy="1576101"/>
          </a:xfrm>
          <a:prstGeom prst="rect">
            <a:avLst/>
          </a:prstGeom>
          <a:noFill/>
        </p:spPr>
      </p:pic>
      <p:pic>
        <p:nvPicPr>
          <p:cNvPr id="2056" name="Picture 8" descr="C:\Documents and Settings\natasha\Рабочий стол\Цыпышева\Слайды\DSC_187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9058" y="5000636"/>
            <a:ext cx="2214578" cy="1474508"/>
          </a:xfrm>
          <a:prstGeom prst="rect">
            <a:avLst/>
          </a:prstGeom>
          <a:noFill/>
        </p:spPr>
      </p:pic>
      <p:pic>
        <p:nvPicPr>
          <p:cNvPr id="2058" name="Picture 10" descr="C:\Documents and Settings\natasha\Рабочий стол\Цыпышева\Слайды\IMG_147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72264" y="4929198"/>
            <a:ext cx="2000103" cy="1500198"/>
          </a:xfrm>
          <a:prstGeom prst="rect">
            <a:avLst/>
          </a:prstGeom>
          <a:noFill/>
        </p:spPr>
      </p:pic>
      <p:pic>
        <p:nvPicPr>
          <p:cNvPr id="2060" name="Picture 12" descr="C:\Documents and Settings\natasha\Рабочий стол\Цыпышева\Слайды\Дзюдо (98)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42976" y="4929198"/>
            <a:ext cx="2454212" cy="16430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9234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1794</TotalTime>
  <Words>835</Words>
  <Application>Microsoft Office PowerPoint</Application>
  <PresentationFormat>Экран (4:3)</PresentationFormat>
  <Paragraphs>292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                                                           Основные подходы  к формированию бюджета  на 2016 год и плановый период  2017-2018 гг.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никита</dc:creator>
  <cp:lastModifiedBy>nata</cp:lastModifiedBy>
  <cp:revision>213</cp:revision>
  <dcterms:modified xsi:type="dcterms:W3CDTF">2016-03-31T09:58:05Z</dcterms:modified>
</cp:coreProperties>
</file>