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>
        <p:scale>
          <a:sx n="95" d="100"/>
          <a:sy n="95" d="100"/>
        </p:scale>
        <p:origin x="-1458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Управление муниципальными финансами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1700808"/>
            <a:ext cx="4104456" cy="3937992"/>
          </a:xfrm>
          <a:solidFill>
            <a:schemeClr val="accent4">
              <a:lumMod val="20000"/>
              <a:lumOff val="80000"/>
              <a:alpha val="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расходы исполнены в сумме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34 799,9 тыс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рублей или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99,5%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уточненной бюджетной росписи        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(34 974 ,4 тыс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рублей).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1837354" cy="1224136"/>
          </a:xfrm>
          <a:prstGeom prst="rect">
            <a:avLst/>
          </a:prstGeom>
        </p:spPr>
      </p:pic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12976"/>
            <a:ext cx="1869489" cy="1247358"/>
          </a:xfrm>
          <a:prstGeom prst="rect">
            <a:avLst/>
          </a:prstGeom>
        </p:spPr>
      </p:pic>
      <p:pic>
        <p:nvPicPr>
          <p:cNvPr id="8" name="Picture 3" descr="C:\Users\User\Desktop\619252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772816"/>
            <a:ext cx="1872207" cy="1224136"/>
          </a:xfrm>
          <a:prstGeom prst="rect">
            <a:avLst/>
          </a:prstGeom>
          <a:noFill/>
        </p:spPr>
      </p:pic>
      <p:pic>
        <p:nvPicPr>
          <p:cNvPr id="10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284984"/>
            <a:ext cx="1872208" cy="1224136"/>
          </a:xfrm>
          <a:prstGeom prst="rect">
            <a:avLst/>
          </a:prstGeom>
          <a:noFill/>
        </p:spPr>
      </p:pic>
      <p:pic>
        <p:nvPicPr>
          <p:cNvPr id="3074" name="Picture 2" descr="http://i.mycdn.me/i?r=AzEPZsRbOZEKgBhR0XGMT1RkGj8Qs8laxXPmgI6VgDQNy6aKTM5SRkZCeTgDn6uOy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4841776"/>
            <a:ext cx="2376264" cy="1827584"/>
          </a:xfrm>
          <a:prstGeom prst="rect">
            <a:avLst/>
          </a:prstGeom>
          <a:noFill/>
        </p:spPr>
      </p:pic>
      <p:pic>
        <p:nvPicPr>
          <p:cNvPr id="3076" name="Picture 4" descr="http://vtruda.ru/sites/default/files/pictures/dsc_039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25145"/>
            <a:ext cx="2448272" cy="2016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Бюджетные ассигнования на реализацию Программы распределены следующим образом:</a:t>
            </a:r>
            <a:br>
              <a:rPr lang="ru-RU" sz="2700" dirty="0" smtClean="0"/>
            </a:br>
            <a:endParaRPr lang="ru-RU" sz="2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30271547"/>
              </p:ext>
            </p:extLst>
          </p:nvPr>
        </p:nvGraphicFramePr>
        <p:xfrm>
          <a:off x="395536" y="908720"/>
          <a:ext cx="8568952" cy="3034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088232"/>
                <a:gridCol w="1008112"/>
                <a:gridCol w="1944216"/>
                <a:gridCol w="1837181"/>
                <a:gridCol w="1187155"/>
              </a:tblGrid>
              <a:tr h="4320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ГРБС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Раздел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подраздел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бюджетных ассигнований 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рублей)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4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6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10 131,39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9 991,71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98,6%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10  153,39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10 013,71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98,6%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01 13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24 701,18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26 666,39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161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04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2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24 821,01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24 786,21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668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34 974,40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34 799,92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99,5%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0" y="3573016"/>
            <a:ext cx="9144000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1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b="1" i="1" dirty="0" smtClean="0">
                <a:latin typeface="+mj-lt"/>
                <a:ea typeface="+mj-ea"/>
                <a:cs typeface="+mj-cs"/>
              </a:rPr>
              <a:t>"Создание условий для эффективного и ответственного управления муниципальными финансами, повышения устойчивости бюджета муниципального образования город Минусинск"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Содержимое 3"/>
          <p:cNvGraphicFramePr>
            <a:graphicFrameLocks/>
          </p:cNvGraphicFramePr>
          <p:nvPr/>
        </p:nvGraphicFramePr>
        <p:xfrm>
          <a:off x="467544" y="4869160"/>
          <a:ext cx="8496943" cy="162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84"/>
                <a:gridCol w="2081722"/>
                <a:gridCol w="1115208"/>
                <a:gridCol w="2304846"/>
                <a:gridCol w="1244994"/>
                <a:gridCol w="1304089"/>
              </a:tblGrid>
              <a:tr h="4163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159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4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803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10 131,39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9 991,71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98,6%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001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10  153,39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10 013,71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98,6%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b="1" u="sng" dirty="0" smtClean="0"/>
              <a:t>Подпрограмма 2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"Организация централизованной системы учёта и отчетности"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75328267"/>
              </p:ext>
            </p:extLst>
          </p:nvPr>
        </p:nvGraphicFramePr>
        <p:xfrm>
          <a:off x="539552" y="908720"/>
          <a:ext cx="7920880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787784"/>
                <a:gridCol w="1028640"/>
                <a:gridCol w="1296144"/>
                <a:gridCol w="1296144"/>
                <a:gridCol w="1008112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7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9030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 (МКУ «Централизованная бухгалтерия»)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</a:t>
                      </a:r>
                      <a:r>
                        <a:rPr lang="ru-RU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19 789,07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19789,07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07 05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2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10 04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2,34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2,34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4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19 878,41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19 878,41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23528" y="2996952"/>
            <a:ext cx="842493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3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 "Совершенствование механизмов осуществления </a:t>
            </a:r>
          </a:p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+mj-lt"/>
                <a:ea typeface="+mj-ea"/>
                <a:cs typeface="+mj-cs"/>
              </a:rPr>
              <a:t>муниципальных закупок»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07253756"/>
              </p:ext>
            </p:extLst>
          </p:nvPr>
        </p:nvGraphicFramePr>
        <p:xfrm>
          <a:off x="467544" y="4077072"/>
          <a:ext cx="8064896" cy="24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100648"/>
                <a:gridCol w="1368232"/>
                <a:gridCol w="1296064"/>
                <a:gridCol w="1008112"/>
              </a:tblGrid>
              <a:tr h="4514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317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«Управление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муниципальных закупок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»)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01 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4 912,12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4 877,32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99,3%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07 05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10 04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0,48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0,48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4 942,60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4 907,80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99,3%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283</Words>
  <Application>Microsoft Office PowerPoint</Application>
  <PresentationFormat>Экран (4:3)</PresentationFormat>
  <Paragraphs>138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 Подпрограмма 2  "Организация централизованной системы учёта и отчетности"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user3</cp:lastModifiedBy>
  <cp:revision>24</cp:revision>
  <dcterms:created xsi:type="dcterms:W3CDTF">2016-03-25T08:02:32Z</dcterms:created>
  <dcterms:modified xsi:type="dcterms:W3CDTF">2020-03-18T04:56:22Z</dcterms:modified>
</cp:coreProperties>
</file>