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61" r:id="rId3"/>
    <p:sldId id="262" r:id="rId4"/>
    <p:sldId id="263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75"/>
    <a:srgbClr val="ADBC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7" autoAdjust="0"/>
  </p:normalViewPr>
  <p:slideViewPr>
    <p:cSldViewPr>
      <p:cViewPr>
        <p:scale>
          <a:sx n="66" d="100"/>
          <a:sy n="66" d="100"/>
        </p:scale>
        <p:origin x="-1506" y="-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568722989695826E-2"/>
          <c:y val="0.17696306879365697"/>
          <c:w val="0.51644075028078118"/>
          <c:h val="0.8230369312063430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исполнение бюджета 2014 год</c:v>
                </c:pt>
              </c:strCache>
            </c:strRef>
          </c:tx>
          <c:explosion val="25"/>
          <c:dPt>
            <c:idx val="0"/>
            <c:bubble3D val="0"/>
            <c:explosion val="16"/>
          </c:dPt>
          <c:dPt>
            <c:idx val="1"/>
            <c:bubble3D val="0"/>
            <c:explosion val="3"/>
          </c:dPt>
          <c:dPt>
            <c:idx val="2"/>
            <c:bubble3D val="0"/>
            <c:explosion val="6"/>
          </c:dPt>
          <c:dPt>
            <c:idx val="3"/>
            <c:bubble3D val="0"/>
            <c:explosion val="0"/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3"/>
                <c:pt idx="0">
                  <c:v>заработная плата</c:v>
                </c:pt>
                <c:pt idx="1">
                  <c:v>коммунальные услуги</c:v>
                </c:pt>
                <c:pt idx="2">
                  <c:v>прочие расходы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3"/>
                <c:pt idx="0">
                  <c:v>0.73250000000000004</c:v>
                </c:pt>
                <c:pt idx="1">
                  <c:v>4.0300000000000002E-2</c:v>
                </c:pt>
                <c:pt idx="2">
                  <c:v>0.22720000000000001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4423945892099754"/>
          <c:y val="0.62736945824534829"/>
          <c:w val="0.3364933074663039"/>
          <c:h val="0.2365513565347222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0.14712</cdr:x>
      <cdr:y>0.02678</cdr:y>
    </cdr:from>
    <cdr:to>
      <cdr:x>0.8446</cdr:x>
      <cdr:y>0.23702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60648" y="144016"/>
          <a:ext cx="5976664" cy="11304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0.0967</cdr:x>
      <cdr:y>0.08035</cdr:y>
    </cdr:from>
    <cdr:to>
      <cdr:x>0.80258</cdr:x>
      <cdr:y>0.25042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828600" y="432048"/>
          <a:ext cx="604867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Общий годовой объем 68 854 тысячи рублей </a:t>
          </a:r>
          <a:endParaRPr lang="ru-RU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71CB6E6-770E-47C6-8D20-9115A176E09E}" type="datetimeFigureOut">
              <a:rPr lang="ru-RU" smtClean="0"/>
              <a:pPr/>
              <a:t>05.05.2016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174D75E-9A2B-4402-904E-7194C820DF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1CB6E6-770E-47C6-8D20-9115A176E09E}" type="datetimeFigureOut">
              <a:rPr lang="ru-RU" smtClean="0"/>
              <a:pPr/>
              <a:t>05.05.2016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4D75E-9A2B-4402-904E-7194C820DFF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1CB6E6-770E-47C6-8D20-9115A176E09E}" type="datetimeFigureOut">
              <a:rPr lang="ru-RU" smtClean="0"/>
              <a:pPr/>
              <a:t>05.05.2016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4D75E-9A2B-4402-904E-7194C820DFF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1CB6E6-770E-47C6-8D20-9115A176E09E}" type="datetimeFigureOut">
              <a:rPr lang="ru-RU" smtClean="0"/>
              <a:pPr/>
              <a:t>05.05.2016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4D75E-9A2B-4402-904E-7194C820DFF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1CB6E6-770E-47C6-8D20-9115A176E09E}" type="datetimeFigureOut">
              <a:rPr lang="ru-RU" smtClean="0"/>
              <a:pPr/>
              <a:t>05.05.2016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4D75E-9A2B-4402-904E-7194C820DF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1CB6E6-770E-47C6-8D20-9115A176E09E}" type="datetimeFigureOut">
              <a:rPr lang="ru-RU" smtClean="0"/>
              <a:pPr/>
              <a:t>05.05.2016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4D75E-9A2B-4402-904E-7194C820DFF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1CB6E6-770E-47C6-8D20-9115A176E09E}" type="datetimeFigureOut">
              <a:rPr lang="ru-RU" smtClean="0"/>
              <a:pPr/>
              <a:t>05.05.2016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4D75E-9A2B-4402-904E-7194C820DF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71CB6E6-770E-47C6-8D20-9115A176E09E}" type="datetimeFigureOut">
              <a:rPr lang="ru-RU" smtClean="0"/>
              <a:pPr/>
              <a:t>05.05.2016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4D75E-9A2B-4402-904E-7194C820DF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71CB6E6-770E-47C6-8D20-9115A176E09E}" type="datetimeFigureOut">
              <a:rPr lang="ru-RU" smtClean="0"/>
              <a:pPr/>
              <a:t>05.05.2016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174D75E-9A2B-4402-904E-7194C820DFF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1CB6E6-770E-47C6-8D20-9115A176E09E}" type="datetimeFigureOut">
              <a:rPr lang="ru-RU" smtClean="0"/>
              <a:pPr/>
              <a:t>05.05.2016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4D75E-9A2B-4402-904E-7194C820DF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1CB6E6-770E-47C6-8D20-9115A176E09E}" type="datetimeFigureOut">
              <a:rPr lang="ru-RU" smtClean="0"/>
              <a:pPr/>
              <a:t>05.05.2016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4D75E-9A2B-4402-904E-7194C820DF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71CB6E6-770E-47C6-8D20-9115A176E09E}" type="datetimeFigureOut">
              <a:rPr lang="ru-RU" smtClean="0"/>
              <a:pPr/>
              <a:t>05.05.2016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174D75E-9A2B-4402-904E-7194C820DFF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0262" y="260648"/>
            <a:ext cx="7772400" cy="1656184"/>
          </a:xfrm>
          <a:solidFill>
            <a:srgbClr val="FFFF00"/>
          </a:solidFill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ln w="28575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Отдел спорта и молодежной политики администрации города Минусинска</a:t>
            </a:r>
            <a:endParaRPr lang="ru-RU" sz="3600" dirty="0">
              <a:ln w="28575">
                <a:solidFill>
                  <a:srgbClr val="002060"/>
                </a:solidFill>
                <a:prstDash val="solid"/>
              </a:ln>
              <a:solidFill>
                <a:schemeClr val="accent4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6" name="Рисунок 5" descr="56361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7584" y="2276872"/>
            <a:ext cx="2267744" cy="2680697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144160"/>
            <a:ext cx="4752528" cy="2643790"/>
          </a:xfrm>
          <a:prstGeom prst="rect">
            <a:avLst/>
          </a:prstGeom>
          <a:noFill/>
          <a:ln w="38100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7353342"/>
              </p:ext>
            </p:extLst>
          </p:nvPr>
        </p:nvGraphicFramePr>
        <p:xfrm>
          <a:off x="575048" y="1196752"/>
          <a:ext cx="8568952" cy="5376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      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Исполнение бюджета 2015 год</a:t>
            </a:r>
            <a:b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отдел спорта и молодежной политики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22432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2132856"/>
            <a:ext cx="8157592" cy="4104456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chemeClr val="accent4"/>
                </a:solidFill>
              </a:rPr>
              <a:t>3 подведомственных учреждения</a:t>
            </a:r>
          </a:p>
          <a:p>
            <a:r>
              <a:rPr lang="ru-RU" b="1" dirty="0" smtClean="0">
                <a:solidFill>
                  <a:schemeClr val="accent4"/>
                </a:solidFill>
              </a:rPr>
              <a:t>Количество занимающихся в учреждениях 1834  человека</a:t>
            </a:r>
            <a:endParaRPr lang="ru-RU" sz="500" b="1" dirty="0" smtClean="0">
              <a:solidFill>
                <a:schemeClr val="accent4"/>
              </a:solidFill>
            </a:endParaRPr>
          </a:p>
          <a:p>
            <a:pPr marL="109728" indent="0">
              <a:buNone/>
            </a:pPr>
            <a:endParaRPr lang="ru-RU" sz="300" b="1" dirty="0" smtClean="0">
              <a:solidFill>
                <a:schemeClr val="accent4"/>
              </a:solidFill>
            </a:endParaRPr>
          </a:p>
          <a:p>
            <a:r>
              <a:rPr lang="ru-RU" b="1" dirty="0" smtClean="0">
                <a:solidFill>
                  <a:schemeClr val="accent4"/>
                </a:solidFill>
              </a:rPr>
              <a:t>в 2015 году спортивные объекты учреждений посетило 147 002 человек</a:t>
            </a:r>
            <a:endParaRPr lang="ru-RU" sz="500" b="1" dirty="0" smtClean="0">
              <a:solidFill>
                <a:schemeClr val="accent4"/>
              </a:solidFill>
            </a:endParaRPr>
          </a:p>
          <a:p>
            <a:r>
              <a:rPr lang="ru-RU" b="1" dirty="0" smtClean="0">
                <a:solidFill>
                  <a:schemeClr val="accent4"/>
                </a:solidFill>
              </a:rPr>
              <a:t>проведено в г. Минусинске 234 физкультурно-спортивных мероприятия</a:t>
            </a:r>
          </a:p>
          <a:p>
            <a:r>
              <a:rPr lang="ru-RU" b="1" dirty="0">
                <a:solidFill>
                  <a:schemeClr val="accent4"/>
                </a:solidFill>
              </a:rPr>
              <a:t>825 спортивных разрядов и </a:t>
            </a:r>
            <a:r>
              <a:rPr lang="ru-RU" b="1" dirty="0" smtClean="0">
                <a:solidFill>
                  <a:schemeClr val="accent4"/>
                </a:solidFill>
              </a:rPr>
              <a:t>званий</a:t>
            </a:r>
          </a:p>
          <a:p>
            <a:r>
              <a:rPr lang="ru-RU" b="1" dirty="0" smtClean="0">
                <a:solidFill>
                  <a:schemeClr val="accent4"/>
                </a:solidFill>
              </a:rPr>
              <a:t>5 спортсменов входят в состав сборных команд России</a:t>
            </a:r>
          </a:p>
          <a:p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109728" indent="0">
              <a:buNone/>
            </a:pPr>
            <a:endParaRPr lang="ru-RU" sz="5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ln w="12700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Сфера физической культуры </a:t>
            </a:r>
            <a:br>
              <a:rPr lang="ru-RU" sz="4000" dirty="0" smtClean="0">
                <a:ln w="12700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4000" dirty="0" smtClean="0">
                <a:ln w="12700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 спорта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37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248472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ru-RU" sz="5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4"/>
                </a:solidFill>
              </a:rPr>
              <a:t>14 молодежных флагманских программ</a:t>
            </a:r>
          </a:p>
          <a:p>
            <a:pPr marL="109728" indent="0">
              <a:buNone/>
            </a:pPr>
            <a:endParaRPr lang="ru-RU" sz="500" b="1" dirty="0" smtClean="0">
              <a:solidFill>
                <a:schemeClr val="accent4"/>
              </a:solidFill>
            </a:endParaRPr>
          </a:p>
          <a:p>
            <a:r>
              <a:rPr lang="ru-RU" b="1" dirty="0" smtClean="0">
                <a:solidFill>
                  <a:schemeClr val="accent4"/>
                </a:solidFill>
              </a:rPr>
              <a:t>МЦ «Защитник</a:t>
            </a:r>
            <a:r>
              <a:rPr lang="ru-RU" b="1" dirty="0" smtClean="0">
                <a:solidFill>
                  <a:schemeClr val="accent4"/>
                </a:solidFill>
              </a:rPr>
              <a:t>» - </a:t>
            </a:r>
            <a:r>
              <a:rPr lang="ru-RU" b="1" dirty="0" smtClean="0">
                <a:solidFill>
                  <a:schemeClr val="accent4"/>
                </a:solidFill>
              </a:rPr>
              <a:t>11 объединений, 580 занимающихся</a:t>
            </a:r>
          </a:p>
          <a:p>
            <a:pPr marL="109728" indent="0">
              <a:buNone/>
            </a:pPr>
            <a:endParaRPr lang="ru-RU" sz="500" b="1" dirty="0" smtClean="0">
              <a:solidFill>
                <a:schemeClr val="accent4"/>
              </a:solidFill>
            </a:endParaRPr>
          </a:p>
          <a:p>
            <a:r>
              <a:rPr lang="ru-RU" b="1" dirty="0">
                <a:solidFill>
                  <a:schemeClr val="accent4"/>
                </a:solidFill>
              </a:rPr>
              <a:t>1</a:t>
            </a:r>
            <a:r>
              <a:rPr lang="ru-RU" b="1" dirty="0" smtClean="0">
                <a:solidFill>
                  <a:schemeClr val="accent4"/>
                </a:solidFill>
              </a:rPr>
              <a:t> место – Краевой молодежный проект южный «Фарватер»</a:t>
            </a:r>
          </a:p>
          <a:p>
            <a:pPr marL="109728" indent="0">
              <a:buNone/>
            </a:pPr>
            <a:endParaRPr lang="ru-RU" sz="500" b="1" dirty="0" smtClean="0">
              <a:solidFill>
                <a:schemeClr val="accent4"/>
              </a:solidFill>
            </a:endParaRPr>
          </a:p>
          <a:p>
            <a:r>
              <a:rPr lang="ru-RU" b="1" dirty="0" smtClean="0">
                <a:solidFill>
                  <a:schemeClr val="accent4"/>
                </a:solidFill>
              </a:rPr>
              <a:t>3 место среди муниципальных образований Красноярского края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ln w="12700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Сфера молодежной политики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7216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medals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000"/>
                    </a14:imgEffect>
                    <a14:imgEffect>
                      <a14:brightnessContrast bright="4000" contrast="31000"/>
                    </a14:imgEffect>
                  </a14:imgLayer>
                </a14:imgProps>
              </a:ext>
            </a:extLst>
          </a:blip>
          <a:srcRect t="30784"/>
          <a:stretch/>
        </p:blipFill>
        <p:spPr>
          <a:xfrm>
            <a:off x="971600" y="216361"/>
            <a:ext cx="7200800" cy="3738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1115616" y="3964938"/>
            <a:ext cx="727280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8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Спасибо за внимание</a:t>
            </a:r>
            <a:endParaRPr lang="ru-RU" sz="6800" b="1" dirty="0">
              <a:ln>
                <a:solidFill>
                  <a:schemeClr val="accent4">
                    <a:lumMod val="75000"/>
                  </a:schemeClr>
                </a:solidFill>
              </a:ln>
              <a:solidFill>
                <a:schemeClr val="accent4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319</TotalTime>
  <Words>100</Words>
  <Application>Microsoft Office PowerPoint</Application>
  <PresentationFormat>Экран (4:3)</PresentationFormat>
  <Paragraphs>21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Открытая</vt:lpstr>
      <vt:lpstr>Отдел спорта и молодежной политики администрации города Минусинска</vt:lpstr>
      <vt:lpstr>      Исполнение бюджета 2015 год отдел спорта и молодежной политики</vt:lpstr>
      <vt:lpstr>Сфера физической культуры  и спорта</vt:lpstr>
      <vt:lpstr>Сфера молодежной политики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Отдел спорта и молодежной политики администрации города Минусинска</dc:title>
  <dc:creator>Администратор</dc:creator>
  <cp:lastModifiedBy>user</cp:lastModifiedBy>
  <cp:revision>36</cp:revision>
  <dcterms:created xsi:type="dcterms:W3CDTF">2013-05-06T02:39:08Z</dcterms:created>
  <dcterms:modified xsi:type="dcterms:W3CDTF">2016-05-05T08:15:26Z</dcterms:modified>
</cp:coreProperties>
</file>