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3" r:id="rId2"/>
    <p:sldId id="264" r:id="rId3"/>
    <p:sldId id="260" r:id="rId4"/>
    <p:sldId id="265" r:id="rId5"/>
    <p:sldId id="26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49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2298926723358404"/>
          <c:y val="3.6736220472440961E-2"/>
          <c:w val="0.86954386742233691"/>
          <c:h val="0.79547681539807535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план на 2016 год
31472,15 тыс. руб</c:v>
                </c:pt>
                <c:pt idx="1">
                  <c:v>факт на 31.12.2016 года 
 30683,36 тыс. руб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31472.149999999998</c:v>
                </c:pt>
                <c:pt idx="1">
                  <c:v>30683.360000000001</c:v>
                </c:pt>
              </c:numCache>
            </c:numRef>
          </c:val>
        </c:ser>
        <c:dLbls/>
        <c:shape val="box"/>
        <c:axId val="69195264"/>
        <c:axId val="69196800"/>
        <c:axId val="0"/>
      </c:bar3DChart>
      <c:catAx>
        <c:axId val="69195264"/>
        <c:scaling>
          <c:orientation val="minMax"/>
        </c:scaling>
        <c:axPos val="b"/>
        <c:tickLblPos val="nextTo"/>
        <c:crossAx val="69196800"/>
        <c:crossesAt val="10000"/>
        <c:auto val="1"/>
        <c:lblAlgn val="ctr"/>
        <c:lblOffset val="100"/>
      </c:catAx>
      <c:valAx>
        <c:axId val="69196800"/>
        <c:scaling>
          <c:orientation val="minMax"/>
          <c:min val="10000"/>
        </c:scaling>
        <c:axPos val="l"/>
        <c:majorGridlines/>
        <c:numFmt formatCode="General" sourceLinked="1"/>
        <c:tickLblPos val="nextTo"/>
        <c:crossAx val="69195264"/>
        <c:crosses val="autoZero"/>
        <c:crossBetween val="between"/>
        <c:majorUnit val="10000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2000240"/>
          </a:xfrm>
        </p:spPr>
        <p:txBody>
          <a:bodyPr>
            <a:normAutofit/>
          </a:bodyPr>
          <a:lstStyle/>
          <a:p>
            <a:r>
              <a:rPr lang="ru-RU" sz="3600" i="1" dirty="0" smtClean="0">
                <a:solidFill>
                  <a:srgbClr val="FF0000"/>
                </a:solidFill>
              </a:rPr>
              <a:t>Эффективное управление муниципальным </a:t>
            </a:r>
            <a:br>
              <a:rPr lang="ru-RU" sz="3600" i="1" dirty="0" smtClean="0">
                <a:solidFill>
                  <a:srgbClr val="FF0000"/>
                </a:solidFill>
              </a:rPr>
            </a:br>
            <a:r>
              <a:rPr lang="ru-RU" sz="3600" i="1" dirty="0" smtClean="0">
                <a:solidFill>
                  <a:srgbClr val="FF0000"/>
                </a:solidFill>
              </a:rPr>
              <a:t>имуществом города Минусинска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2071678"/>
            <a:ext cx="84296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 smtClean="0"/>
              <a:t> По муниципальной программе муниципального образования город Минусинск «Эффективное управление муниципальным имуществом города Минусинска» (далее – Программа) расходы исполнены в сумме </a:t>
            </a:r>
            <a:r>
              <a:rPr lang="ru-RU" sz="2400" dirty="0" smtClean="0"/>
              <a:t>30 683,36 тыс</a:t>
            </a:r>
            <a:r>
              <a:rPr lang="ru-RU" sz="2400" dirty="0" smtClean="0"/>
              <a:t>. рублей или </a:t>
            </a:r>
            <a:r>
              <a:rPr lang="ru-RU" sz="2400" dirty="0" smtClean="0"/>
              <a:t>97,5% </a:t>
            </a:r>
            <a:r>
              <a:rPr lang="ru-RU" sz="2400" dirty="0" smtClean="0"/>
              <a:t>от уточненной бюджетной росписи </a:t>
            </a:r>
            <a:r>
              <a:rPr lang="ru-RU" sz="2400" dirty="0" smtClean="0"/>
              <a:t>(31 472,15 тыс.рублей</a:t>
            </a:r>
            <a:r>
              <a:rPr lang="ru-RU" sz="2400" dirty="0" smtClean="0"/>
              <a:t>), из них за счет средств </a:t>
            </a:r>
            <a:r>
              <a:rPr lang="ru-RU" sz="2400" dirty="0" smtClean="0"/>
              <a:t>краевого </a:t>
            </a:r>
            <a:r>
              <a:rPr lang="ru-RU" sz="2400" dirty="0" smtClean="0"/>
              <a:t>бюджета – </a:t>
            </a:r>
            <a:r>
              <a:rPr lang="ru-RU" sz="2400" dirty="0" smtClean="0"/>
              <a:t>21 721,38 тыс.рублей </a:t>
            </a:r>
            <a:r>
              <a:rPr lang="ru-RU" sz="2400" dirty="0" smtClean="0"/>
              <a:t>или </a:t>
            </a:r>
            <a:r>
              <a:rPr lang="ru-RU" sz="2400" dirty="0" smtClean="0"/>
              <a:t>96,8% </a:t>
            </a:r>
            <a:r>
              <a:rPr lang="ru-RU" sz="2400" dirty="0" smtClean="0"/>
              <a:t>от уточненной бюджетной росписи </a:t>
            </a:r>
            <a:r>
              <a:rPr lang="ru-RU" sz="2400" dirty="0" smtClean="0"/>
              <a:t>(22 440,0 </a:t>
            </a:r>
            <a:r>
              <a:rPr lang="ru-RU" sz="2400" dirty="0" smtClean="0"/>
              <a:t>тыс.рублей</a:t>
            </a:r>
            <a:r>
              <a:rPr lang="ru-RU" sz="2400" dirty="0" smtClean="0"/>
              <a:t>).</a:t>
            </a:r>
            <a:endParaRPr lang="ru-RU" sz="24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320040"/>
            <a:ext cx="7239000" cy="1308760"/>
          </a:xfrm>
          <a:prstGeom prst="rect">
            <a:avLst/>
          </a:prstGeom>
        </p:spPr>
        <p:txBody>
          <a:bodyPr vert="horz" anchor="b">
            <a:normAutofit fontScale="90000"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Бюджетные ассигнования на реализацию Программы распределены между ГРБС следующим образом: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Содержимое 3"/>
          <p:cNvGraphicFramePr>
            <a:graphicFrameLocks/>
          </p:cNvGraphicFramePr>
          <p:nvPr/>
        </p:nvGraphicFramePr>
        <p:xfrm>
          <a:off x="457200" y="1609725"/>
          <a:ext cx="8186766" cy="33985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0312"/>
                <a:gridCol w="3094555"/>
                <a:gridCol w="1221535"/>
                <a:gridCol w="1298662"/>
                <a:gridCol w="981536"/>
                <a:gridCol w="1090166"/>
              </a:tblGrid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ГРБС</a:t>
                      </a:r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Раздел, подраздел</a:t>
                      </a:r>
                      <a:endParaRPr lang="ru-RU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Объем бюджетных ассигнований (тыс.руб.)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kumimoji="0" lang="ru-RU" sz="15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Процент исполнения</a:t>
                      </a:r>
                      <a:endParaRPr lang="ru-RU" sz="15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2016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факт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Комитет по управлению муниципальным имуществом города Минусинска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01 13;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10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04;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05</a:t>
                      </a:r>
                      <a:r>
                        <a:rPr lang="ru-RU" sz="16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02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31 434,44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30 645,65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97,5%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Управление социальной защиты населения Администрации города Минусинска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10 03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37,71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37,71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Итого: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31</a:t>
                      </a:r>
                      <a:r>
                        <a:rPr lang="ru-RU" sz="16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472,15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30 683,36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97,5%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42852"/>
            <a:ext cx="8534400" cy="121444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 исполнении муниципальной программы достигнуты следующие результаты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4209719717"/>
              </p:ext>
            </p:extLst>
          </p:nvPr>
        </p:nvGraphicFramePr>
        <p:xfrm>
          <a:off x="357158" y="928670"/>
          <a:ext cx="8485217" cy="27990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01747"/>
                <a:gridCol w="1799353"/>
                <a:gridCol w="1384117"/>
              </a:tblGrid>
              <a:tr h="370840">
                <a:tc gridSpan="3">
                  <a:txBody>
                    <a:bodyPr/>
                    <a:lstStyle/>
                    <a:p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Подпрограмма 1 </a:t>
                      </a:r>
                    </a:p>
                    <a:p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«Обеспечение эффективного учета, управления и использования муниципального имущества»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971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2016 </a:t>
                      </a: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22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50" spc="-15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свидетельств о </a:t>
                      </a:r>
                      <a:r>
                        <a:rPr lang="ru-RU" sz="1200" kern="50" spc="-25" dirty="0">
                          <a:latin typeface="Times New Roman"/>
                          <a:ea typeface="Times New Roman"/>
                          <a:cs typeface="Times New Roman"/>
                        </a:rPr>
                        <a:t>госу­дарственной регистрации </a:t>
                      </a:r>
                      <a:r>
                        <a:rPr lang="ru-RU" sz="1200" kern="50" spc="-10" dirty="0">
                          <a:latin typeface="Times New Roman"/>
                          <a:ea typeface="Times New Roman"/>
                          <a:cs typeface="Times New Roman"/>
                        </a:rPr>
                        <a:t>права </a:t>
                      </a:r>
                      <a:r>
                        <a:rPr lang="ru-RU" sz="1200" kern="50" spc="-20" dirty="0">
                          <a:latin typeface="Times New Roman"/>
                          <a:ea typeface="Times New Roman"/>
                          <a:cs typeface="Times New Roman"/>
                        </a:rPr>
                        <a:t>му­ниципальной собственности города Минусинска на объекты недвижи­мости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300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50" spc="-25">
                          <a:latin typeface="Times New Roman"/>
                          <a:ea typeface="Times New Roman"/>
                          <a:cs typeface="Times New Roman"/>
                        </a:rPr>
                        <a:t>Количество объектов </a:t>
                      </a:r>
                      <a:r>
                        <a:rPr lang="ru-RU" sz="1200" kern="50" spc="-35">
                          <a:latin typeface="Times New Roman"/>
                          <a:ea typeface="Times New Roman"/>
                          <a:cs typeface="Times New Roman"/>
                        </a:rPr>
                        <a:t>недвижимо­сти  м</a:t>
                      </a:r>
                      <a:r>
                        <a:rPr lang="ru-RU" sz="1200" kern="50" spc="-20">
                          <a:latin typeface="Times New Roman"/>
                          <a:ea typeface="Times New Roman"/>
                          <a:cs typeface="Times New Roman"/>
                        </a:rPr>
                        <a:t>униципальной собственно­сти города Минусинска, в отношении которых получены   технические и кадастровые   паспорта</a:t>
                      </a:r>
                      <a:endParaRPr lang="ru-RU" sz="1000" kern="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300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50" spc="-15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объектов недвижимости,</a:t>
                      </a:r>
                      <a:r>
                        <a:rPr lang="ru-RU" sz="1200" kern="50" spc="-20" dirty="0">
                          <a:latin typeface="Times New Roman"/>
                          <a:ea typeface="Times New Roman"/>
                          <a:cs typeface="Times New Roman"/>
                        </a:rPr>
                        <a:t> находящихся в муниципальной собственности города Минусинска, в отношении которых проведена оценка рыночной стоимости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50" spc="-2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приобретенных в муниципальную собственность города Минусинска жилых помещений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89926658"/>
              </p:ext>
            </p:extLst>
          </p:nvPr>
        </p:nvGraphicFramePr>
        <p:xfrm>
          <a:off x="357158" y="3714752"/>
          <a:ext cx="8485218" cy="1857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7850"/>
                <a:gridCol w="1957964"/>
                <a:gridCol w="1169404"/>
              </a:tblGrid>
              <a:tr h="585216">
                <a:tc gridSpan="3">
                  <a:txBody>
                    <a:bodyPr/>
                    <a:lstStyle/>
                    <a:p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Подпрограмма 2 </a:t>
                      </a:r>
                    </a:p>
                    <a:p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«Обеспечение пожизненного содержания с иждивением»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94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2016 </a:t>
                      </a: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63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50" dirty="0">
                          <a:latin typeface="Times New Roman"/>
                          <a:ea typeface="Times New Roman"/>
                          <a:cs typeface="Times New Roman"/>
                        </a:rPr>
                        <a:t>Доля граждан, заключивших с МБУСО «Комплексный центр социального обслуживания населения муниципального образования город Минусинск» договор пожизненного содержания с иждивением в общем числе граждан, обратившихся за заключением договора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63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50" dirty="0">
                          <a:latin typeface="Times New Roman"/>
                          <a:ea typeface="Times New Roman"/>
                          <a:cs typeface="Times New Roman"/>
                        </a:rPr>
                        <a:t>Уровень удовлетворенности граждан качественным и своевременным  выполнением обязательств по договору пожизненного содержания с иждивением МБУСО «Комплексный центр социального обслуживания населения муниципального образования город Минусинск»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 kern="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85720" y="320040"/>
            <a:ext cx="8572560" cy="1236752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solidFill>
                  <a:srgbClr val="FF0000"/>
                </a:solidFill>
              </a:rPr>
              <a:t>На средства </a:t>
            </a:r>
            <a:r>
              <a:rPr lang="ru-RU" sz="2400" dirty="0" smtClean="0">
                <a:solidFill>
                  <a:srgbClr val="FF0000"/>
                </a:solidFill>
              </a:rPr>
              <a:t>краевого </a:t>
            </a:r>
            <a:r>
              <a:rPr lang="ru-RU" sz="2400" dirty="0" smtClean="0">
                <a:solidFill>
                  <a:srgbClr val="FF0000"/>
                </a:solidFill>
              </a:rPr>
              <a:t>бюджета в </a:t>
            </a:r>
            <a:r>
              <a:rPr lang="ru-RU" sz="2400" dirty="0" smtClean="0">
                <a:solidFill>
                  <a:srgbClr val="FF0000"/>
                </a:solidFill>
              </a:rPr>
              <a:t>2016 </a:t>
            </a:r>
            <a:r>
              <a:rPr lang="ru-RU" sz="2400" dirty="0" smtClean="0">
                <a:solidFill>
                  <a:srgbClr val="FF0000"/>
                </a:solidFill>
              </a:rPr>
              <a:t>году приобретены </a:t>
            </a:r>
            <a:r>
              <a:rPr lang="ru-RU" sz="2400" dirty="0" smtClean="0">
                <a:solidFill>
                  <a:srgbClr val="FF0000"/>
                </a:solidFill>
              </a:rPr>
              <a:t>20 </a:t>
            </a:r>
            <a:r>
              <a:rPr lang="ru-RU" sz="2400" dirty="0" smtClean="0">
                <a:solidFill>
                  <a:srgbClr val="FF0000"/>
                </a:solidFill>
              </a:rPr>
              <a:t>квартир 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7901014" cy="5042960"/>
          </a:xfrm>
        </p:spPr>
        <p:txBody>
          <a:bodyPr>
            <a:normAutofit fontScale="85000" lnSpcReduction="20000"/>
          </a:bodyPr>
          <a:lstStyle/>
          <a:p>
            <a:r>
              <a:rPr lang="ru-RU" sz="2700" dirty="0" smtClean="0"/>
              <a:t>по </a:t>
            </a:r>
            <a:r>
              <a:rPr lang="ru-RU" sz="2700" dirty="0" smtClean="0"/>
              <a:t>субвенции на 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родителей, за счет средств краевого бюджета государственной программы Красноярского края </a:t>
            </a:r>
            <a:r>
              <a:rPr lang="ru-RU" sz="2700" dirty="0" smtClean="0"/>
              <a:t>«Развитие образования» в </a:t>
            </a:r>
            <a:r>
              <a:rPr lang="ru-RU" sz="2700" dirty="0" smtClean="0"/>
              <a:t>сумме </a:t>
            </a:r>
            <a:r>
              <a:rPr lang="ru-RU" sz="2700" dirty="0" smtClean="0"/>
              <a:t>21 721,38 тыс</a:t>
            </a:r>
            <a:r>
              <a:rPr lang="ru-RU" sz="2700" dirty="0" smtClean="0"/>
              <a:t>. рублей или </a:t>
            </a:r>
            <a:r>
              <a:rPr lang="ru-RU" sz="2700" dirty="0" smtClean="0"/>
              <a:t>96,8 </a:t>
            </a:r>
            <a:r>
              <a:rPr lang="ru-RU" sz="2700" dirty="0" smtClean="0"/>
              <a:t>процентов от уточненного плана </a:t>
            </a:r>
            <a:r>
              <a:rPr lang="ru-RU" sz="2700" dirty="0" smtClean="0"/>
              <a:t>(22 440,0 тыс</a:t>
            </a:r>
            <a:r>
              <a:rPr lang="ru-RU" sz="2700" dirty="0" smtClean="0"/>
              <a:t>. рублей).</a:t>
            </a:r>
          </a:p>
          <a:p>
            <a:pPr>
              <a:buNone/>
            </a:pPr>
            <a:r>
              <a:rPr lang="ru-RU" sz="2900" cap="small" dirty="0" smtClean="0">
                <a:solidFill>
                  <a:schemeClr val="accent1">
                    <a:lumMod val="75000"/>
                  </a:schemeClr>
                </a:solidFill>
              </a:rPr>
              <a:t>Экономия сложилась в процессе приобретения </a:t>
            </a:r>
          </a:p>
          <a:p>
            <a:pPr>
              <a:buNone/>
            </a:pPr>
            <a:r>
              <a:rPr lang="ru-RU" sz="2900" cap="small" dirty="0" smtClean="0">
                <a:solidFill>
                  <a:schemeClr val="accent1">
                    <a:lumMod val="75000"/>
                  </a:schemeClr>
                </a:solidFill>
              </a:rPr>
              <a:t>квартир сиротам за счет средств краевого бюджета: </a:t>
            </a:r>
          </a:p>
          <a:p>
            <a:pPr>
              <a:buNone/>
            </a:pPr>
            <a:r>
              <a:rPr lang="ru-RU" sz="2900" cap="small" dirty="0" smtClean="0">
                <a:solidFill>
                  <a:schemeClr val="accent1">
                    <a:lumMod val="75000"/>
                  </a:schemeClr>
                </a:solidFill>
              </a:rPr>
              <a:t>расчет сумм производится, исходя из плановой</a:t>
            </a:r>
          </a:p>
          <a:p>
            <a:pPr>
              <a:buNone/>
            </a:pPr>
            <a:r>
              <a:rPr lang="ru-RU" sz="2900" cap="small" dirty="0" smtClean="0">
                <a:solidFill>
                  <a:schemeClr val="accent1">
                    <a:lumMod val="75000"/>
                  </a:schemeClr>
                </a:solidFill>
              </a:rPr>
              <a:t> S = 33 кв. м., фактически S нескольких квартир</a:t>
            </a:r>
          </a:p>
          <a:p>
            <a:pPr>
              <a:buNone/>
            </a:pPr>
            <a:r>
              <a:rPr lang="ru-RU" sz="2900" cap="small" dirty="0" smtClean="0">
                <a:solidFill>
                  <a:schemeClr val="accent1">
                    <a:lumMod val="75000"/>
                  </a:schemeClr>
                </a:solidFill>
              </a:rPr>
              <a:t> меньше</a:t>
            </a:r>
            <a:r>
              <a:rPr lang="ru-RU" cap="small" dirty="0" smtClean="0"/>
              <a:t>. </a:t>
            </a:r>
            <a:endParaRPr lang="ru-RU" b="1" cap="small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Факт исполнения муниципальной программы на </a:t>
            </a:r>
            <a:r>
              <a:rPr lang="ru-RU" dirty="0" smtClean="0"/>
              <a:t>01.01.2017 </a:t>
            </a:r>
            <a:r>
              <a:rPr lang="ru-RU" dirty="0" smtClean="0"/>
              <a:t>год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1018170877"/>
              </p:ext>
            </p:extLst>
          </p:nvPr>
        </p:nvGraphicFramePr>
        <p:xfrm>
          <a:off x="301625" y="1527175"/>
          <a:ext cx="8504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177</TotalTime>
  <Words>416</Words>
  <Application>Microsoft Office PowerPoint</Application>
  <PresentationFormat>Экран (4:3)</PresentationFormat>
  <Paragraphs>66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Официальная</vt:lpstr>
      <vt:lpstr>Эффективное управление муниципальным  имуществом города Минусинска</vt:lpstr>
      <vt:lpstr>Слайд 2</vt:lpstr>
      <vt:lpstr>При исполнении муниципальной программы достигнуты следующие результаты </vt:lpstr>
      <vt:lpstr>На средства краевого бюджета в 2016 году приобретены 20 квартир  </vt:lpstr>
      <vt:lpstr>Факт исполнения муниципальной программы на 01.01.2017 год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«Эффективное управление муниципальным имуществом города Минусинска»</dc:title>
  <dc:creator>User</dc:creator>
  <cp:lastModifiedBy>nata</cp:lastModifiedBy>
  <cp:revision>14</cp:revision>
  <dcterms:created xsi:type="dcterms:W3CDTF">2016-04-08T05:14:21Z</dcterms:created>
  <dcterms:modified xsi:type="dcterms:W3CDTF">2017-02-07T04:32:35Z</dcterms:modified>
</cp:coreProperties>
</file>