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86" d="100"/>
          <a:sy n="86" d="100"/>
        </p:scale>
        <p:origin x="-109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5;&#1072;%20&#1088;&#1077;&#1096;&#1077;&#1085;&#1080;&#1077;\&#1082;%20&#1087;&#1077;&#1088;&#1074;&#1086;&#1085;&#1072;&#1095;&#1072;&#1083;&#1100;&#1085;&#1086;&#1084;&#1091;%20&#1073;&#1102;&#1076;&#1078;&#1077;&#1090;&#1091;%20&#1087;&#1088;&#1072;&#1074;&#1080;&#1083;&#1100;&#1085;&#1072;&#1103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5;&#1072;%20&#1088;&#1077;&#1096;&#1077;&#1085;&#1080;&#1077;\&#1076;&#1086;&#1093;&#1086;&#1076;&#1099;%20&#1082;%20&#1088;&#1077;&#1096;&#1077;&#1085;&#1080;&#1102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5;&#1072;%20&#1088;&#1077;&#1096;&#1077;&#1085;&#1080;&#1077;\&#1088;&#1072;&#1089;&#1093;&#1086;&#1076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Доходы городского бюджета в 2017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2017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('корректировка (7)'!$J$12,'корректировка (7)'!$J$35,'корректировка (7)'!$J$45)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('корректировка (7)'!$K$12,'корректировка (7)'!$K$35,'корректировка (7)'!$K$45)</c:f>
              <c:numCache>
                <c:formatCode>#,##0.00</c:formatCode>
                <c:ptCount val="3"/>
                <c:pt idx="0">
                  <c:v>310817.17</c:v>
                </c:pt>
                <c:pt idx="1">
                  <c:v>68521.210000000006</c:v>
                </c:pt>
                <c:pt idx="2">
                  <c:v>1607041.6300000001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на 2017 год </a:t>
            </a:r>
          </a:p>
          <a:p>
            <a:pPr>
              <a:defRPr/>
            </a:pPr>
            <a:r>
              <a:rPr lang="ru-RU"/>
              <a:t>(тыс. руб)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'расходы корректировка (7)'!$A$3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explosion val="25"/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5"/>
              <c:delete val="1"/>
            </c:dLbl>
            <c:showPercent val="1"/>
          </c:dLbls>
          <c:cat>
            <c:strRef>
              <c:f>'расходы корректировка (7)'!$A$3:$A$9</c:f>
              <c:strCache>
                <c:ptCount val="7"/>
                <c:pt idx="0">
                  <c:v>Общегосударственные вопросы (аппарат управления)</c:v>
                </c:pt>
                <c:pt idx="1">
                  <c:v>Национальная оборона (ВУС)</c:v>
                </c:pt>
                <c:pt idx="2">
                  <c:v>Национальная безопасности и правоохранительная деятельность</c:v>
                </c:pt>
                <c:pt idx="3">
                  <c:v>Национальная экономика (транспорт, дорожный фонд)</c:v>
                </c:pt>
                <c:pt idx="4">
                  <c:v>ЖКХ (благоустройство, дороги города, кап. Ремонт жилого фонда)</c:v>
                </c:pt>
                <c:pt idx="5">
                  <c:v>Охрана окружающей среды</c:v>
                </c:pt>
                <c:pt idx="6">
                  <c:v>ВСЕГО СОЦСФЕРА</c:v>
                </c:pt>
              </c:strCache>
            </c:strRef>
          </c:cat>
          <c:val>
            <c:numRef>
              <c:f>'расходы корректировка (7)'!$B$3:$B$9</c:f>
              <c:numCache>
                <c:formatCode>#,##0.0</c:formatCode>
                <c:ptCount val="7"/>
                <c:pt idx="0">
                  <c:v>106455.3</c:v>
                </c:pt>
                <c:pt idx="1">
                  <c:v>266.60000000000002</c:v>
                </c:pt>
                <c:pt idx="2">
                  <c:v>4773.1000000000004</c:v>
                </c:pt>
                <c:pt idx="3">
                  <c:v>211774</c:v>
                </c:pt>
                <c:pt idx="4">
                  <c:v>105118.5</c:v>
                </c:pt>
                <c:pt idx="5">
                  <c:v>5200.4799999999996</c:v>
                </c:pt>
                <c:pt idx="6">
                  <c:v>1590615.8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5887929874150486"/>
          <c:y val="0.15924033706313079"/>
          <c:w val="0.32830018843798436"/>
          <c:h val="0.74032612239259565"/>
        </c:manualLayout>
      </c:layout>
      <c:txPr>
        <a:bodyPr/>
        <a:lstStyle/>
        <a:p>
          <a:pPr rtl="0">
            <a:defRPr/>
          </a:pPr>
          <a:endParaRPr lang="ru-RU"/>
        </a:p>
      </c:txPr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Параметры городского бюджета на 2017 год и плановый период 2018-2019 годы: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1138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Параметры городского бюджета на 2017 год и плановый период 2018-2019 годы: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1138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07128742"/>
              </p:ext>
            </p:extLst>
          </p:nvPr>
        </p:nvGraphicFramePr>
        <p:xfrm>
          <a:off x="1071537" y="2643183"/>
          <a:ext cx="7858182" cy="373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3192"/>
                <a:gridCol w="1617908"/>
                <a:gridCol w="1485247"/>
                <a:gridCol w="1615744"/>
                <a:gridCol w="1456091"/>
              </a:tblGrid>
              <a:tr h="57150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показателя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Всего за </a:t>
                      </a:r>
                    </a:p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3 года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2017 год 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2018 год 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2019 год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99251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Доходы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5 061 599,60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1 986 380,01</a:t>
                      </a:r>
                      <a:endParaRPr lang="ru-RU" sz="16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1 548 095,80</a:t>
                      </a:r>
                      <a:endParaRPr lang="ru-RU" sz="16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1 527 123,70</a:t>
                      </a:r>
                      <a:endParaRPr lang="ru-RU" sz="16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00013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Расходы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5 099 427,97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2 024 208,47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1 548 095,80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1 527 123,70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16555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Дефицит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37 828,37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37 828,46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</a:tbl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43834" y="214290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-252536" y="980728"/>
          <a:ext cx="496855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644008" y="764704"/>
          <a:ext cx="4320480" cy="5616626"/>
        </p:xfrm>
        <a:graphic>
          <a:graphicData uri="http://schemas.openxmlformats.org/drawingml/2006/table">
            <a:tbl>
              <a:tblPr/>
              <a:tblGrid>
                <a:gridCol w="3533089"/>
                <a:gridCol w="787391"/>
              </a:tblGrid>
              <a:tr h="19747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379 338,38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9747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310 817,17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9747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2 404,30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0787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213 301,57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3674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18 259,00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3904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37 391,50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708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25 826,70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3904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13 634,10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2865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68 521,21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40534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48 419,71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2865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953,50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40534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6 100,90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8455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4 540,77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7023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8 244,00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0787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262,33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44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1 607 041,63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41573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319 233,90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1826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328 398,78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9747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959 682,50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2865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9747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-273,55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7668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1 986 380,01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-468560" y="548680"/>
          <a:ext cx="5220072" cy="3562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-396552" y="548680"/>
          <a:ext cx="576064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508104" y="332656"/>
          <a:ext cx="3456384" cy="6243271"/>
        </p:xfrm>
        <a:graphic>
          <a:graphicData uri="http://schemas.openxmlformats.org/drawingml/2006/table">
            <a:tbl>
              <a:tblPr/>
              <a:tblGrid>
                <a:gridCol w="2430517"/>
                <a:gridCol w="1025867"/>
              </a:tblGrid>
              <a:tr h="27719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7719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2 024 208,5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59597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106 455,3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978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266,6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60983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4 773,1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60983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211 774,0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55439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105 118,5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719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5 200,5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3263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1 590 615,8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3263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1 165 300,0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3263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166 362,5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3263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3263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225 068,1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3263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33 840,4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7123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1906</TotalTime>
  <Words>326</Words>
  <Application>Microsoft Office PowerPoint</Application>
  <PresentationFormat>Экран (4:3)</PresentationFormat>
  <Paragraphs>102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239</cp:revision>
  <dcterms:modified xsi:type="dcterms:W3CDTF">2017-12-29T09:15:07Z</dcterms:modified>
</cp:coreProperties>
</file>