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7"/>
  </p:notesMasterIdLst>
  <p:sldIdLst>
    <p:sldId id="256" r:id="rId2"/>
    <p:sldId id="257" r:id="rId3"/>
    <p:sldId id="258" r:id="rId4"/>
    <p:sldId id="266" r:id="rId5"/>
    <p:sldId id="267" r:id="rId6"/>
    <p:sldId id="268" r:id="rId7"/>
    <p:sldId id="270" r:id="rId8"/>
    <p:sldId id="272" r:id="rId9"/>
    <p:sldId id="273" r:id="rId10"/>
    <p:sldId id="282" r:id="rId11"/>
    <p:sldId id="274" r:id="rId12"/>
    <p:sldId id="276" r:id="rId13"/>
    <p:sldId id="277" r:id="rId14"/>
    <p:sldId id="278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876" y="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79A57-AF39-456A-A69F-F8D4808EDB89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2DE90A-6889-4A90-9494-C89C02B555E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23051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DE90A-6889-4A90-9494-C89C02B555E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7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7" y="434163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3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4" y="930145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1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5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3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5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7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6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29.11.2019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6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6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2376" y="692696"/>
            <a:ext cx="7738056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Проект бюджета на 2020 год и плановый период 2021-2022 годы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124744"/>
            <a:ext cx="8207920" cy="2592288"/>
          </a:xfrm>
        </p:spPr>
        <p:txBody>
          <a:bodyPr>
            <a:normAutofit/>
          </a:bodyPr>
          <a:lstStyle/>
          <a:p>
            <a:endParaRPr lang="ru-RU" sz="3600" b="1" dirty="0" smtClean="0"/>
          </a:p>
          <a:p>
            <a:r>
              <a:rPr lang="ru-RU" sz="3600" b="1" dirty="0" smtClean="0"/>
              <a:t> Отдел спорта и молодежной политики администрации города Минусинска</a:t>
            </a: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2627784" y="3645024"/>
            <a:ext cx="4104456" cy="2304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548681"/>
            <a:ext cx="7776864" cy="3384376"/>
          </a:xfrm>
        </p:spPr>
        <p:txBody>
          <a:bodyPr>
            <a:normAutofit/>
          </a:bodyPr>
          <a:lstStyle/>
          <a:p>
            <a:pPr algn="ctr"/>
            <a:r>
              <a:rPr lang="ru-RU" b="1" i="1" u="sng" dirty="0" smtClean="0">
                <a:solidFill>
                  <a:srgbClr val="FF0000"/>
                </a:solidFill>
              </a:rPr>
              <a:t>Подведомственные учреждения </a:t>
            </a:r>
          </a:p>
          <a:p>
            <a:pPr algn="ctr"/>
            <a:endParaRPr lang="ru-RU" b="1" i="1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b="1" i="1" u="sng" dirty="0" smtClean="0">
                <a:solidFill>
                  <a:srgbClr val="002060"/>
                </a:solidFill>
              </a:rPr>
              <a:t>Муниципальное бюджетное учреждение «Городские спортивные сооружения»</a:t>
            </a:r>
          </a:p>
          <a:p>
            <a:endParaRPr lang="ru-RU" b="1" i="1" u="sng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b="1" i="1" u="sng" dirty="0" smtClean="0">
                <a:solidFill>
                  <a:srgbClr val="002060"/>
                </a:solidFill>
              </a:rPr>
              <a:t> Муниципальное бюджетное учреждение «Спортивная  школа олимпийского резерва города Минусинска им.В.П. </a:t>
            </a:r>
            <a:r>
              <a:rPr lang="ru-RU" b="1" i="1" u="sng" dirty="0" err="1" smtClean="0">
                <a:solidFill>
                  <a:srgbClr val="002060"/>
                </a:solidFill>
              </a:rPr>
              <a:t>Щедрухина</a:t>
            </a:r>
            <a:r>
              <a:rPr lang="ru-RU" b="1" i="1" u="sng" dirty="0" smtClean="0">
                <a:solidFill>
                  <a:srgbClr val="002060"/>
                </a:solidFill>
              </a:rPr>
              <a:t>» </a:t>
            </a:r>
          </a:p>
          <a:p>
            <a:pPr>
              <a:buFont typeface="Wingdings" pitchFamily="2" charset="2"/>
              <a:buChar char="ü"/>
            </a:pPr>
            <a:endParaRPr lang="ru-RU" b="1" i="1" u="sng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ru-RU" b="1" i="1" u="sng" dirty="0" smtClean="0">
                <a:solidFill>
                  <a:srgbClr val="002060"/>
                </a:solidFill>
              </a:rPr>
              <a:t> </a:t>
            </a:r>
            <a:r>
              <a:rPr lang="ru-RU" b="1" i="1" u="sng" dirty="0" err="1" smtClean="0">
                <a:solidFill>
                  <a:srgbClr val="002060"/>
                </a:solidFill>
              </a:rPr>
              <a:t>Муницпальное</a:t>
            </a:r>
            <a:r>
              <a:rPr lang="ru-RU" b="1" i="1" u="sng" dirty="0" smtClean="0">
                <a:solidFill>
                  <a:srgbClr val="002060"/>
                </a:solidFill>
              </a:rPr>
              <a:t> бюджетное учреждение Молодежный центр «Защитник»</a:t>
            </a:r>
            <a:endParaRPr lang="ru-RU" b="1" i="1" u="sng" dirty="0">
              <a:solidFill>
                <a:srgbClr val="002060"/>
              </a:solidFill>
            </a:endParaRPr>
          </a:p>
        </p:txBody>
      </p:sp>
      <p:pic>
        <p:nvPicPr>
          <p:cNvPr id="3074" name="Picture 2" descr="C:\Users\admin\AppData\Local\Microsoft\Windows\Temporary Internet Files\Content.Outlook\TTKC8NOT\3.вставка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365104"/>
            <a:ext cx="3168352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869161"/>
            <a:ext cx="2736304" cy="360040"/>
          </a:xfrm>
        </p:spPr>
        <p:txBody>
          <a:bodyPr>
            <a:normAutofit/>
          </a:bodyPr>
          <a:lstStyle/>
          <a:p>
            <a:r>
              <a:rPr lang="ru-RU" sz="1400" dirty="0" smtClean="0">
                <a:solidFill>
                  <a:srgbClr val="002060"/>
                </a:solidFill>
              </a:rPr>
              <a:t>68 млн.990 тыс.670 рублей</a:t>
            </a: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692697"/>
            <a:ext cx="8223448" cy="4464496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/>
              </a:solidFill>
            </a:endParaRPr>
          </a:p>
          <a:p>
            <a:pPr algn="ctr"/>
            <a:r>
              <a:rPr lang="ru-RU" b="1" u="sng" dirty="0" smtClean="0">
                <a:solidFill>
                  <a:schemeClr val="tx1"/>
                </a:solidFill>
              </a:rPr>
              <a:t>Бюджет отрасли спорта и молодежной политики:</a:t>
            </a: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1115616" y="2924944"/>
            <a:ext cx="1081088" cy="1799406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eaLnBrk="1" hangingPunct="1"/>
            <a:endParaRPr lang="ru-RU" altLang="ru-RU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923928" y="2420888"/>
            <a:ext cx="1081088" cy="2303462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eaLnBrk="1" hangingPunct="1"/>
            <a:endParaRPr lang="ru-RU" altLang="ru-RU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588224" y="4293096"/>
            <a:ext cx="1368152" cy="431254"/>
          </a:xfrm>
          <a:prstGeom prst="rect">
            <a:avLst/>
          </a:prstGeom>
          <a:solidFill>
            <a:schemeClr val="accent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pPr eaLnBrk="1" hangingPunct="1"/>
            <a:endParaRPr lang="ru-RU" altLang="ru-RU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995937" y="1340769"/>
            <a:ext cx="1008063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2020</a:t>
            </a:r>
          </a:p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год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187625" y="1268761"/>
            <a:ext cx="100806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2019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spcBef>
                <a:spcPct val="50000"/>
              </a:spcBef>
              <a:defRPr/>
            </a:pP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год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6444209" y="1340769"/>
            <a:ext cx="1656184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ru-RU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увеличение</a:t>
            </a:r>
            <a:endParaRPr lang="ru-RU" sz="16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 eaLnBrk="1" hangingPunct="1">
              <a:spcBef>
                <a:spcPct val="50000"/>
              </a:spcBef>
              <a:defRPr/>
            </a:pP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5940152" y="4869160"/>
            <a:ext cx="2663496" cy="360040"/>
          </a:xfrm>
          <a:prstGeom prst="rect">
            <a:avLst/>
          </a:prstGeom>
        </p:spPr>
        <p:txBody>
          <a:bodyPr vert="horz" lIns="91440" bIns="0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9 млн.498 тыс.710 </a:t>
            </a:r>
            <a:r>
              <a:rPr lang="ru-RU" sz="14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рублей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059832" y="5229200"/>
            <a:ext cx="2879520" cy="360040"/>
          </a:xfrm>
          <a:prstGeom prst="rect">
            <a:avLst/>
          </a:prstGeom>
        </p:spPr>
        <p:txBody>
          <a:bodyPr vert="horz" lIns="91440" bIns="0" anchor="b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solidFill>
                  <a:srgbClr val="002060"/>
                </a:solidFill>
                <a:latin typeface="+mj-lt"/>
                <a:ea typeface="+mj-ea"/>
                <a:cs typeface="+mj-cs"/>
              </a:rPr>
              <a:t>78 млн.489 тыс.3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80 рублей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/>
          </p:nvPr>
        </p:nvSpPr>
        <p:spPr>
          <a:xfrm>
            <a:off x="179389" y="260350"/>
            <a:ext cx="8678863" cy="1440458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Субсидии бюджетным  учреждениям на 2020 год и плановый период 2021-2022 годы</a:t>
            </a:r>
            <a:b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(выполнение муниципального  задания)</a:t>
            </a:r>
            <a:endParaRPr lang="ru-RU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23528" y="1916834"/>
          <a:ext cx="8501122" cy="441326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47387"/>
                <a:gridCol w="1653213"/>
                <a:gridCol w="1584176"/>
                <a:gridCol w="1516346"/>
              </a:tblGrid>
              <a:tr h="77304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Наименование учреждений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 anchor="ctr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/>
                        <a:t>Субсидия на выполнение муниципального задания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51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2020</a:t>
                      </a:r>
                      <a:r>
                        <a:rPr lang="ru-RU" sz="1600" b="1" baseline="0" dirty="0" smtClean="0"/>
                        <a:t> г</a:t>
                      </a:r>
                      <a:r>
                        <a:rPr lang="ru-RU" sz="1600" b="1" dirty="0" smtClean="0"/>
                        <a:t>од, </a:t>
                      </a:r>
                      <a:r>
                        <a:rPr lang="ru-RU" sz="1000" b="1" dirty="0" smtClean="0"/>
                        <a:t>тыс.руб.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2021 год</a:t>
                      </a:r>
                      <a:r>
                        <a:rPr lang="ru-RU" sz="1100" b="1" dirty="0" smtClean="0"/>
                        <a:t>, тыс.руб.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2022 год</a:t>
                      </a:r>
                      <a:r>
                        <a:rPr lang="ru-RU" sz="1100" b="1" dirty="0" smtClean="0"/>
                        <a:t>, тыс.руб.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5256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МБУ «</a:t>
                      </a:r>
                      <a:r>
                        <a:rPr lang="ru-RU" sz="1600" b="1" dirty="0" err="1" smtClean="0"/>
                        <a:t>Горспортсооружения</a:t>
                      </a:r>
                      <a:r>
                        <a:rPr lang="ru-RU" sz="1600" b="1" dirty="0" smtClean="0"/>
                        <a:t>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 smtClean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33 152,15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27 648,89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27 648,89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6480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МБУ «СШОР им. В. П. </a:t>
                      </a:r>
                      <a:r>
                        <a:rPr lang="ru-RU" sz="1600" b="1" dirty="0" err="1" smtClean="0"/>
                        <a:t>Щедрухина</a:t>
                      </a:r>
                      <a:r>
                        <a:rPr lang="ru-RU" sz="1600" b="1" dirty="0" smtClean="0"/>
                        <a:t>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/>
                        <a:t>25 145,30</a:t>
                      </a:r>
                      <a:endParaRPr lang="ru-RU" sz="1600" b="1" dirty="0" smtClean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25 033,74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25 033,74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6393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МБУ МЦ «Защитник»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13 359,80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13 248,24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/>
                        <a:t>13 248,24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  <a:tr h="827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71 657,25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65 930,87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</a:rPr>
                        <a:t>65 930,87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120" marR="6212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251520" y="527354"/>
            <a:ext cx="864096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Субсидии  на цели не связанные с финансовым </a:t>
            </a:r>
          </a:p>
          <a:p>
            <a:pPr algn="ctr">
              <a:defRPr/>
            </a:pPr>
            <a:r>
              <a:rPr lang="ru-RU" alt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обеспечением выполнения муниципального задания</a:t>
            </a:r>
          </a:p>
          <a:p>
            <a:pPr algn="ctr">
              <a:defRPr/>
            </a:pPr>
            <a:r>
              <a:rPr lang="ru-RU" altLang="ru-RU" sz="2000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на 2020 год и плановый период 2021-2022 годы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250002" y="1556792"/>
          <a:ext cx="8498462" cy="543960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5042078"/>
                <a:gridCol w="1296144"/>
                <a:gridCol w="1152128"/>
                <a:gridCol w="1008112"/>
              </a:tblGrid>
              <a:tr h="35588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Наименование </a:t>
                      </a: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мероприятий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Целевые субсидии, тыс. рублей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21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2020год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2021 год</a:t>
                      </a:r>
                      <a:endParaRPr lang="ru-RU" sz="1600" b="1" dirty="0" smtClean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2022 год</a:t>
                      </a:r>
                      <a:endParaRPr lang="ru-RU" sz="1600" b="1" dirty="0" smtClean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59992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Поддержка комплексного развития муниципальных учреждений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835,00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5598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Расходы на модернизацию и укреплению материально-технической базы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16,67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0,00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Calibri" pitchFamily="34" charset="0"/>
                          <a:cs typeface="Calibri" pitchFamily="34" charset="0"/>
                        </a:rPr>
                        <a:t>0,00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89197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Обеспечение работы проекта несения почетно-караульной службы на Посту № 1</a:t>
                      </a:r>
                      <a:r>
                        <a:rPr lang="ru-RU" sz="1600" b="1" baseline="0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 у «Вечного огня» на площади «Мемориал Победы»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245,23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245,23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245,23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3027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Организация занятости несовершеннолетних в летний период (муниципальный отряд)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858,28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858,28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858,28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36513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baseline="0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Поддержка деятельности молодежных центров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1625,76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1625,76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1625,76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60496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Организация и проведение мероприятия «Волонтер года. Доброволец года»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15,00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15,00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15,00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4437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Конкурс проектов «Творим добро»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55,00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55,00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55,00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  <a:tr h="5129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Итого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ea typeface="Times New Roman"/>
                          <a:cs typeface="Calibri" pitchFamily="34" charset="0"/>
                        </a:rPr>
                        <a:t>3 650,94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2 799,27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Calibri" pitchFamily="34" charset="0"/>
                          <a:cs typeface="Calibri" pitchFamily="34" charset="0"/>
                        </a:rPr>
                        <a:t>2 799,27</a:t>
                      </a:r>
                      <a:endParaRPr lang="ru-RU" sz="1600" b="1" dirty="0">
                        <a:latin typeface="Calibri" pitchFamily="34" charset="0"/>
                        <a:ea typeface="Times New Roman"/>
                        <a:cs typeface="Calibri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1484785"/>
          <a:ext cx="8568952" cy="5184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/>
                <a:gridCol w="4284476"/>
              </a:tblGrid>
              <a:tr h="1008111"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«Физическая культура и спорт в муниципальном образовании город Минусинск»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«Молодежь  Минусинска»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14466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Основные задачи</a:t>
                      </a:r>
                      <a:r>
                        <a:rPr lang="ru-RU" sz="1400" b="1" baseline="0" dirty="0" smtClean="0"/>
                        <a:t>:</a:t>
                      </a:r>
                      <a:endParaRPr lang="ru-RU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  <a:tr h="7656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массовой физической культуры и спорта, проведение спортивных мероприятий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условий успешной социализации и эффективной самореализации молодежи г. Минусинска</a:t>
                      </a:r>
                      <a:endParaRPr lang="ru-RU" sz="1400" dirty="0"/>
                    </a:p>
                  </a:txBody>
                  <a:tcPr/>
                </a:tc>
              </a:tr>
              <a:tr h="1008112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Разработка и реализация комплекса мер по пропаганде физической культуры и спорта как важнейшей составляющей здорового образа жизни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условий для дальнейшего развития и совершенствования системы  патриотического воспитания</a:t>
                      </a:r>
                      <a:endParaRPr lang="ru-RU" sz="1400" dirty="0"/>
                    </a:p>
                  </a:txBody>
                  <a:tcPr/>
                </a:tc>
              </a:tr>
              <a:tr h="1224136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системы подготовки спортивного резерва, Совершенствование финансового обеспечения физкультурно-спортивной деятельности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Государственная поддержка в решении жилищной проблемы молодых семей, признанных в установленном порядке нуждающимися в улучшении  жилищных условий</a:t>
                      </a:r>
                      <a:endParaRPr lang="ru-RU" sz="1400" dirty="0"/>
                    </a:p>
                  </a:txBody>
                  <a:tcPr/>
                </a:tc>
              </a:tr>
              <a:tr h="864096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укрепление материально – технической и спортивной базы для занятий физической культурой и спортом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Char char="ü"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Создание условий для развитие волонтерского движения города Минусинска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476673"/>
            <a:ext cx="8136904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Муниципальные программы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отдела спора и молодёжной политики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55651" y="268288"/>
            <a:ext cx="7345363" cy="12255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Муниципальная программа «Физическая культура и спорт в муниципальном образовании город Минусинск»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07949" y="3608389"/>
            <a:ext cx="2808288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1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smtClean="0">
                <a:solidFill>
                  <a:schemeClr val="tx1"/>
                </a:solidFill>
              </a:rPr>
              <a:t>Развитие массовой физической культуры и спорта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59834" y="3645025"/>
            <a:ext cx="2808287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2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smtClean="0">
                <a:solidFill>
                  <a:schemeClr val="tx1"/>
                </a:solidFill>
              </a:rPr>
              <a:t>Развитие системы подготовки спортивного резерва»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067425" y="3608389"/>
            <a:ext cx="2808288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подпрограмма 3 «Выполнение муниципальных функций в установленной форме»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>
            <a:endCxn id="5" idx="0"/>
          </p:cNvCxnSpPr>
          <p:nvPr/>
        </p:nvCxnSpPr>
        <p:spPr>
          <a:xfrm flipH="1">
            <a:off x="1511301" y="1493838"/>
            <a:ext cx="1844675" cy="211455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endCxn id="6" idx="0"/>
          </p:cNvCxnSpPr>
          <p:nvPr/>
        </p:nvCxnSpPr>
        <p:spPr>
          <a:xfrm>
            <a:off x="4140919" y="1528887"/>
            <a:ext cx="323851" cy="211613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7" idx="0"/>
          </p:cNvCxnSpPr>
          <p:nvPr/>
        </p:nvCxnSpPr>
        <p:spPr>
          <a:xfrm>
            <a:off x="4662490" y="1501776"/>
            <a:ext cx="2808287" cy="2106613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755651" y="268288"/>
            <a:ext cx="7345363" cy="122555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Муниципальная программа «Молодежь  Минусинска»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23528" y="2276874"/>
            <a:ext cx="2808288" cy="1728191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1 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b="1" dirty="0" smtClean="0">
                <a:solidFill>
                  <a:schemeClr val="tx1"/>
                </a:solidFill>
              </a:rPr>
              <a:t>Вовлечение молодежи  города Минусинска в социальную практику</a:t>
            </a: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55576" y="4149080"/>
            <a:ext cx="3600400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подпрограмма 3 «Обеспечение жильем молодых семей в муниципальном образовании город Минусинск»</a:t>
            </a:r>
            <a:endParaRPr lang="ru-RU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4149080"/>
            <a:ext cx="3672408" cy="194468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подпрограмма 4 «Развитие волонтерского движения города Минусинска»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1691680" y="1484784"/>
            <a:ext cx="720080" cy="7920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563888" y="1484784"/>
            <a:ext cx="0" cy="2592288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5940152" y="2348882"/>
            <a:ext cx="2808288" cy="16561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подпрограмма 2 «</a:t>
            </a:r>
            <a:r>
              <a:rPr lang="ru-RU" b="1" dirty="0" smtClean="0">
                <a:solidFill>
                  <a:schemeClr val="tx1"/>
                </a:solidFill>
              </a:rPr>
              <a:t>Патриотическое воспитание молодежи города Минусинска»</a:t>
            </a:r>
            <a:endParaRPr lang="ru-RU" dirty="0" smtClean="0">
              <a:solidFill>
                <a:schemeClr val="tx1"/>
              </a:solidFill>
            </a:endParaRP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5292080" y="1484785"/>
            <a:ext cx="0" cy="2664296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18" idx="0"/>
          </p:cNvCxnSpPr>
          <p:nvPr/>
        </p:nvCxnSpPr>
        <p:spPr>
          <a:xfrm>
            <a:off x="6372200" y="1484785"/>
            <a:ext cx="972096" cy="864097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40" y="1340767"/>
          <a:ext cx="8183562" cy="475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2896"/>
                <a:gridCol w="504056"/>
                <a:gridCol w="792088"/>
                <a:gridCol w="792088"/>
                <a:gridCol w="802434"/>
              </a:tblGrid>
              <a:tr h="576065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Показатели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2018 год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2019 год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2020 год</a:t>
                      </a:r>
                      <a:endParaRPr lang="ru-RU" sz="1100" dirty="0"/>
                    </a:p>
                  </a:txBody>
                  <a:tcPr/>
                </a:tc>
              </a:tr>
              <a:tr h="864096">
                <a:tc gridSpan="5"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Цель муниципальной</a:t>
                      </a:r>
                      <a:r>
                        <a:rPr lang="ru-RU" sz="1200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 «Физическая культура и спорт»: </a:t>
                      </a:r>
                      <a:r>
                        <a:rPr kumimoji="0" lang="ru-RU" sz="12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и оптимизация условий, обеспечивающих возможность для жителей города вести здоровый образ жизни, систематически заниматься физической культурой и спортом (включая спорт высших достижений), получить доступ к развитой спортивной инфраструктуре 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1. Единовременная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пропускная способность спортивных сооружений 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чел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2400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2400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2400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2. 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учащихся и студентов, систематически занимающихся физической культурой и спортом от общей численности учащихся и студентов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64,31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64,31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64,31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3. Количество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занимающихся физической культурой и спортом в спортивных клубах и клубах по месту жительства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чел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3377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3377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3377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9281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4. 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граждан, выполнивших нормативы Всероссийского физкультурно-спортивного комплекса «Готов к труду и обороне» (ГТО), в общей численности населения, принявшего участие в выполнении нормативов Всероссийского физкультурно-спортивного комплекса «Готов к труду и обороне» (ГТО)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85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33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85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6858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4003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  <a:r>
                        <a:rPr lang="ru-RU" sz="11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Удельный вес </a:t>
                      </a:r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занимающихся в группах спортивного совершенствования,  и высшего спортивного мастерства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1,83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1,83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1,83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kumimoji="0" lang="ru-RU" sz="11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6.Удельный вес занимающихся в группах спортивного совершенствования и высшего спортивного мастерства к общему числу занимающихся в учреждениях физкультурно-спортивной направленности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1,92</a:t>
                      </a: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1,92</a:t>
                      </a: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720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2,01</a:t>
                      </a:r>
                    </a:p>
                  </a:txBody>
                  <a:tcPr marL="44451" marR="44451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3568" y="548680"/>
            <a:ext cx="784887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Основные целевые показатели на 2018 год и плановый период 2019-2020 годы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3240" y="1196753"/>
          <a:ext cx="8183562" cy="54006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92896"/>
                <a:gridCol w="504056"/>
                <a:gridCol w="792088"/>
                <a:gridCol w="792088"/>
                <a:gridCol w="802434"/>
              </a:tblGrid>
              <a:tr h="453117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Показатели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2018 год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2019 год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 smtClean="0"/>
                        <a:t>2020 год</a:t>
                      </a:r>
                      <a:endParaRPr lang="ru-RU" sz="1100" dirty="0"/>
                    </a:p>
                  </a:txBody>
                  <a:tcPr/>
                </a:tc>
              </a:tr>
              <a:tr h="475082">
                <a:tc gridSpan="5">
                  <a:txBody>
                    <a:bodyPr/>
                    <a:lstStyle/>
                    <a:p>
                      <a:pPr marL="0" marR="0" lvl="1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Цель муниципальной</a:t>
                      </a:r>
                      <a:r>
                        <a:rPr lang="ru-RU" sz="1200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 «Молодежь Минусинска»: </a:t>
                      </a:r>
                      <a:r>
                        <a:rPr kumimoji="0" lang="ru-RU" sz="1200" b="1" i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Создание условий для развития потенциала молодежи г. Минусинска и повышения уровня ее конкурентоспособности во всех сферах общественной жизни </a:t>
                      </a:r>
                      <a:endParaRPr lang="ru-RU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4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1.Доля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молодежи, проживающей в г. Минусинске, получившей информационные услуги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23,70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23,70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23,70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04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2.Количество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созданных рабочих мест для несовершеннолетних граждан, проживающих в г. Минусинске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06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3.Удельный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вес молодых граждан, проживающих в  г. Минусинске, вовлеченных в социально-экономические молодежные проекты,  к общему количеству молодых граждан, проживающих в   г. Минусинске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26,30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26,30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26,30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06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4.Удельный 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вес </a:t>
                      </a:r>
                      <a:r>
                        <a:rPr lang="ru-RU" sz="1100" dirty="0" err="1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благополучателей</a:t>
                      </a:r>
                      <a:r>
                        <a:rPr lang="ru-RU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– граждан, проживающих в г. Минусинске, получающих безвозмездные услуги от участников молодежных гражданско-патриотических проектов   </a:t>
                      </a:r>
                      <a:endParaRPr lang="ru-RU" sz="11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32,8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6065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5. 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молодых семей, улучшивших жилищные  условия за счет полученных социальных выплат, к общему количеству молодых семей, состоящих на учете  нуждающихся в улучшении жилищных условий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5,88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5,88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5,88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12131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6.Доля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молодых семей, получивших свидетельства о выделении социальных выплат на приобретение или строительство жилья и реализовавших свое право  на улучшение жилищных условий за счет средств   социальной выплаты, в общем количестве молодых  семей, получивших свидетельства о выделении социальной выплаты на приобретение или строительство жилья, - претендентов на получение социальной выплаты в текущем году на конец планируемого года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2264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7.Количество </a:t>
                      </a: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созданных СО НКО, имеющих статус юридического лица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4043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8.Количество </a:t>
                      </a: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мероприятий и проектов, реализованных СО НКО на территории г. Минусинска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83568" y="548680"/>
            <a:ext cx="7848872" cy="5760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Основные целевые показатели на 2018 год и плановый период 2019-2020 годы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84784"/>
          <a:ext cx="9144000" cy="4968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26431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«Физическая культура и спорт в муниципальном образовании город Минусинск»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«Молодежь  Минусинска»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45427"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/>
                        <a:t>Всего: 173 913,95 тыс.</a:t>
                      </a:r>
                      <a:r>
                        <a:rPr lang="ru-RU" sz="1800" b="1" baseline="0" dirty="0" smtClean="0"/>
                        <a:t> рублей</a:t>
                      </a:r>
                      <a:endParaRPr lang="ru-RU" sz="1800" b="1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800" b="1" dirty="0" smtClean="0"/>
                        <a:t>Всего: 49 363,88тыс.рублей</a:t>
                      </a:r>
                      <a:endParaRPr lang="ru-RU" sz="1800" b="1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0588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 год – 62 282,31 тыс.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рублей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 год – 55 815,82 тыс. рублей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2022 год – 55 815,82 тыс. рублей</a:t>
                      </a:r>
                      <a:endParaRPr lang="ru-RU" sz="18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2020 год – 17 172,86</a:t>
                      </a: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тыс. рублей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2021 год – 16 095,51 тыс. рублей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2022 год – 16 095,51 тыс. рублей</a:t>
                      </a:r>
                      <a:endParaRPr lang="ru-RU" sz="18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331640" y="476673"/>
            <a:ext cx="6120680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altLang="ru-RU" b="1" dirty="0" smtClean="0">
                <a:solidFill>
                  <a:schemeClr val="tx1"/>
                </a:solidFill>
                <a:cs typeface="Times New Roman" pitchFamily="18" charset="0"/>
              </a:rPr>
              <a:t>Объём финансирования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cs typeface="Times New Roman" pitchFamily="18" charset="0"/>
              </a:rPr>
              <a:t>Муниципальных программы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cs typeface="Times New Roman" pitchFamily="18" charset="0"/>
              </a:rPr>
              <a:t>отдела спора и молодёжной политики</a:t>
            </a:r>
            <a:endParaRPr lang="ru-RU" b="1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2" y="1340768"/>
          <a:ext cx="8501120" cy="488773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47386"/>
                <a:gridCol w="1763109"/>
                <a:gridCol w="1590796"/>
                <a:gridCol w="1399829"/>
              </a:tblGrid>
              <a:tr h="639187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Наименование подпрограммы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Объем </a:t>
                      </a:r>
                      <a:r>
                        <a:rPr lang="ru-RU" sz="1400" b="1" dirty="0" smtClean="0"/>
                        <a:t>финансирования (тыс. руб.)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65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2020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2021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2022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227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«Развитие массовой физической культуры и спорта»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33 787,15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27 648,89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27 648,89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44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«Развитие системы подготовки спортивного резерва»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25 361,97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25 033,74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25 033,74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2555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«Выполнение муниципальных функций в установленной форме»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3 133,19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3 133,19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3 133,19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39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Итого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62 282,31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55 815,82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55 815,82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63500" y="-290065"/>
            <a:ext cx="8945563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Финансирование муниципальной программы </a:t>
            </a:r>
          </a:p>
          <a:p>
            <a:pPr algn="ctr"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«Физическая культура и спорт»</a:t>
            </a:r>
          </a:p>
          <a:p>
            <a:pPr algn="ctr">
              <a:defRPr/>
            </a:pPr>
            <a:endParaRPr lang="ru-RU" alt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2" y="1340768"/>
          <a:ext cx="8501120" cy="519319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747386"/>
                <a:gridCol w="1763109"/>
                <a:gridCol w="1590796"/>
                <a:gridCol w="1399829"/>
              </a:tblGrid>
              <a:tr h="432048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Наименование подпрограммы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Объем </a:t>
                      </a:r>
                      <a:r>
                        <a:rPr lang="ru-RU" sz="1400" b="1" dirty="0" smtClean="0"/>
                        <a:t>финансирования (тыс. руб.)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345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2020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2021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2022 </a:t>
                      </a:r>
                      <a:r>
                        <a:rPr lang="ru-RU" sz="1400" b="1" dirty="0"/>
                        <a:t>год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573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«Вовлечение молодежи города Минусинска</a:t>
                      </a:r>
                      <a:r>
                        <a:rPr lang="ru-RU" sz="1400" b="1" baseline="0" dirty="0" smtClean="0"/>
                        <a:t> в социальную практику</a:t>
                      </a:r>
                      <a:r>
                        <a:rPr lang="ru-RU" sz="1400" b="1" dirty="0" smtClean="0"/>
                        <a:t>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15  758,44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15 646,88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15 646,88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200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«Патриотическое воспитание молодежи города Минусинска»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378,63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378,63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378,63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81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«Обеспечение жильем молодых семей в муниципальном образовании город Минусинск»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965,79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1667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Подпрограмма </a:t>
                      </a:r>
                      <a:r>
                        <a:rPr lang="ru-RU" sz="1400" b="1" dirty="0" smtClean="0"/>
                        <a:t>«Развитие</a:t>
                      </a:r>
                      <a:r>
                        <a:rPr lang="ru-RU" sz="1400" b="1" baseline="0" dirty="0" smtClean="0"/>
                        <a:t> волонтерского движения города </a:t>
                      </a:r>
                      <a:r>
                        <a:rPr lang="ru-RU" sz="1400" b="1" baseline="0" dirty="0" err="1" smtClean="0"/>
                        <a:t>Минусинка</a:t>
                      </a:r>
                      <a:r>
                        <a:rPr lang="ru-RU" sz="1400" b="1" dirty="0" smtClean="0"/>
                        <a:t>»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70,00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70,00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70,00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84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/>
                        <a:t>Итого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17 172,86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16 095,51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16095,51</a:t>
                      </a:r>
                      <a:endParaRPr lang="ru-RU" sz="14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63500" y="-290065"/>
            <a:ext cx="8945563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lvl1pPr indent="45720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alt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Финансирование муниципальной программы </a:t>
            </a:r>
          </a:p>
          <a:p>
            <a:pPr algn="ctr">
              <a:defRPr/>
            </a:pPr>
            <a:r>
              <a:rPr lang="ru-RU" altLang="ru-RU" sz="2400" b="1" dirty="0" smtClean="0">
                <a:latin typeface="Times New Roman" pitchFamily="18" charset="0"/>
                <a:cs typeface="Times New Roman" pitchFamily="18" charset="0"/>
              </a:rPr>
              <a:t>«Молодежь Минусинска»</a:t>
            </a:r>
          </a:p>
          <a:p>
            <a:pPr algn="ctr">
              <a:defRPr/>
            </a:pPr>
            <a:endParaRPr lang="ru-RU" altLang="ru-RU" sz="28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484784"/>
          <a:ext cx="9144000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«Физическая культура и спорт в муниципальном образовании город Минусинск»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Муниципальная программа «Молодежь  Минусинска»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9604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dirty="0" smtClean="0"/>
                        <a:t> 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устойчивой потребности всех категорий населения муниципального образования  к здоровому образу жизни, формирование мотивации к регулярным занятиям физической культурой и спортом посредством проведения, участия в организации официальных физкультурных, спортивных мероприятий на территории муниципального образования, направления команд по видам спорта на спортивно-массовые мероприятия за пределами муниципального образования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600" kern="12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развитие и совершенствование инфраструктуры, материально-технической базы физической культуры и спорта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организация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досуга детей, подростков и молодежи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организация мероприятий, направленных на формирование системы развития талантливой и инициативной молодежи, развитие творческого, профессионального, интеллектуального потенциалов подростков и молодежи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оказание государственной поддержки молодым семьям, нуждающимся в жилых помещениях, путем предоставления им социальных выплат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оказание поддержки волонтерского движения на территории г.Минусинск</a:t>
                      </a: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0" y="476673"/>
            <a:ext cx="9144000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Приоритетные задачи отрасли спорта и молодежной политики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</a:rPr>
              <a:t> на 2020 год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5989320"/>
            <a:ext cx="8183880" cy="4571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Благодарю за внимание!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7" name="Picture 3" descr="C:\Users\Lenovo\Desktop\spartakiad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632848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827</TotalTime>
  <Words>1358</Words>
  <Application>Microsoft Office PowerPoint</Application>
  <PresentationFormat>Экран (4:3)</PresentationFormat>
  <Paragraphs>279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Аспект</vt:lpstr>
      <vt:lpstr>Проект бюджета на 2020 год и плановый период 2021-2022 годы </vt:lpstr>
      <vt:lpstr>Слайд 2</vt:lpstr>
      <vt:lpstr>68 млн.990 тыс.670 рублей</vt:lpstr>
      <vt:lpstr>Субсидии бюджетным  учреждениям на 2020 год и плановый период 2021-2022 годы (выполнение муниципального  задания)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Благодарю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Lenovo</cp:lastModifiedBy>
  <cp:revision>88</cp:revision>
  <dcterms:created xsi:type="dcterms:W3CDTF">2016-04-07T03:55:31Z</dcterms:created>
  <dcterms:modified xsi:type="dcterms:W3CDTF">2019-11-29T10:39:07Z</dcterms:modified>
</cp:coreProperties>
</file>