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56" r:id="rId2"/>
    <p:sldId id="258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852" y="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cat>
            <c:strRef>
              <c:f>Лист1!$A$2:$A$3</c:f>
              <c:strCache>
                <c:ptCount val="2"/>
                <c:pt idx="0">
                  <c:v>план на 2016 год 
262519,61</c:v>
                </c:pt>
                <c:pt idx="1">
                  <c:v>факт на 01.01.2017 г. 
223160,72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262519.61</c:v>
                </c:pt>
                <c:pt idx="1">
                  <c:v>223160.72</c:v>
                </c:pt>
              </c:numCache>
            </c:numRef>
          </c:val>
        </c:ser>
        <c:dLbls/>
        <c:shape val="pyramid"/>
        <c:axId val="72887296"/>
        <c:axId val="72905472"/>
        <c:axId val="0"/>
      </c:bar3DChart>
      <c:catAx>
        <c:axId val="72887296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72905472"/>
        <c:crosses val="autoZero"/>
        <c:auto val="1"/>
        <c:lblAlgn val="ctr"/>
        <c:lblOffset val="100"/>
      </c:catAx>
      <c:valAx>
        <c:axId val="72905472"/>
        <c:scaling>
          <c:orientation val="minMax"/>
        </c:scaling>
        <c:axPos val="l"/>
        <c:majorGridlines/>
        <c:numFmt formatCode="General" sourceLinked="1"/>
        <c:tickLblPos val="nextTo"/>
        <c:crossAx val="72887296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70CC2D-AB52-4317-A19E-849B8CE88945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9D1736-260D-4695-8317-BFC00F6709D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275870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E9D1736-260D-4695-8317-BFC00F6709D9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931053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428604"/>
            <a:ext cx="8964488" cy="71438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</a:t>
            </a:r>
            <a:r>
              <a:rPr lang="ru-RU" sz="1400" dirty="0" smtClean="0"/>
              <a:t>Муниципальная </a:t>
            </a:r>
            <a:r>
              <a:rPr lang="ru-RU" sz="1400" dirty="0" smtClean="0"/>
              <a:t>программа</a:t>
            </a:r>
            <a:endParaRPr lang="ru-RU" sz="14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142984"/>
            <a:ext cx="3357554" cy="5241792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/>
              <a:t>«Культура города Минусинска» 2016 год</a:t>
            </a:r>
          </a:p>
          <a:p>
            <a:endParaRPr lang="ru-RU" sz="3200" dirty="0"/>
          </a:p>
        </p:txBody>
      </p:sp>
      <p:pic>
        <p:nvPicPr>
          <p:cNvPr id="8194" name="Picture 2" descr="http://hell-man.de/proxy/index.php?q=aHR0cHM6Ly91cGxvYWQud2lraW1lZGlhLm9yZy93aWtpcGVkaWEvY29tbW9ucy90aHVtYi81LzU2LyVEMCU5QyVEMCVCOCVEMCVCRCVEMSU4MyVEMSU4MSVEMCVCOCVEMCVCRCVEMSU4MSVEMCVCQSVEMCVCOCVEMCVCOV8lRDAlQkElRDElODAlRDAlQjAlRDAlQjUlRDAlQjIlRDAlQjUlRDAlQjQlRDElODclRDAlQjUlRDElODElRDAlQkElRDAlQjglRDAlQjlfJUQwJUJDJUQxJTgzJUQwJUI3JUQwJUI1JUQwJUI5XyVEMCVCOCVEMCVCQy5fJUQwJTlELl8lRDAlOUMuXyVEMCU5QyVEMCVCMCVEMSU4MCVEMSU4MiVEMSU4QyVEMSU4RiVEMCVCRCVEMCVCRSVEMCVCMiVEMCVCMC5KUEcvODAwcHgtJUQwJTlDJUQwJUI4JUQwJUJEJUQxJTgzJUQxJTgxJUQwJUI4JUQwJUJEJUQxJTgxJUQwJUJBJUQwJUI4JUQwJUI5XyVEMCVCQSVEMSU4MCVEMCVCMCVEMCVCNSVEMCVCMiVEMCVCNSVEMCVCNCVEMSU4NyVEMCVCNSVEMSU4MSVEMCVCQSVEMCVCOCVEMCVCOV8lRDAlQkMlRDElODMlRDAlQjclRDAlQjUlRDAlQjlfJUQwJUI4JUQwJUJDLl8lRDAlOUQuXyVEMCU5Qy5fJUQwJTlDJUQwJUIwJUQxJTgwJUQxJTgyJUQxJThDJUQxJThGJUQwJUJEJUQwJUJFJUQwJUIyJUQwJUIwLkpQRw%3D%3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83360" y="285728"/>
            <a:ext cx="5760640" cy="358599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285720" y="3857628"/>
            <a:ext cx="86439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5176" lvl="0" indent="-265176" algn="ctr">
              <a:spcBef>
                <a:spcPts val="250"/>
              </a:spcBef>
              <a:buClr>
                <a:schemeClr val="accent1"/>
              </a:buClr>
              <a:buSzPct val="80000"/>
              <a:defRPr/>
            </a:pPr>
            <a:r>
              <a:rPr lang="ru-RU" sz="2400" dirty="0" smtClean="0"/>
              <a:t>В целом по муниципальной  программе  расходы исполнены в сумме </a:t>
            </a:r>
            <a:r>
              <a:rPr lang="ru-RU" sz="2400" dirty="0" smtClean="0"/>
              <a:t>223 160,73 </a:t>
            </a:r>
            <a:r>
              <a:rPr lang="ru-RU" sz="2400" dirty="0" smtClean="0"/>
              <a:t> тыс. рублей, что составляет </a:t>
            </a:r>
            <a:r>
              <a:rPr lang="ru-RU" sz="2400" dirty="0" smtClean="0"/>
              <a:t>85,0% </a:t>
            </a:r>
            <a:r>
              <a:rPr lang="ru-RU" sz="2400" dirty="0" smtClean="0"/>
              <a:t>от уточненной бюджетной росписи в сумме </a:t>
            </a:r>
            <a:r>
              <a:rPr lang="ru-RU" sz="2400" dirty="0" smtClean="0"/>
              <a:t>262 519,62 тыс</a:t>
            </a:r>
            <a:r>
              <a:rPr lang="ru-RU" sz="2400" dirty="0" smtClean="0"/>
              <a:t>. рублей, в том </a:t>
            </a:r>
            <a:r>
              <a:rPr lang="ru-RU" sz="2400" dirty="0" smtClean="0"/>
              <a:t>числе: </a:t>
            </a:r>
            <a:r>
              <a:rPr lang="ru-RU" sz="2400" dirty="0" smtClean="0"/>
              <a:t>за счет средств краевого бюджета в сумме </a:t>
            </a:r>
            <a:r>
              <a:rPr lang="ru-RU" sz="2400" dirty="0" smtClean="0"/>
              <a:t>89 060,89 тыс</a:t>
            </a:r>
            <a:r>
              <a:rPr lang="ru-RU" sz="2400" dirty="0" smtClean="0"/>
              <a:t>. рублей или </a:t>
            </a:r>
            <a:r>
              <a:rPr lang="ru-RU" sz="2400" dirty="0" smtClean="0"/>
              <a:t>70,5 % </a:t>
            </a:r>
            <a:r>
              <a:rPr lang="ru-RU" sz="2400" dirty="0" smtClean="0"/>
              <a:t>от уточненной бюджетной росписи </a:t>
            </a:r>
            <a:r>
              <a:rPr lang="ru-RU" sz="2400" dirty="0" smtClean="0"/>
              <a:t>126 333,89 тыс</a:t>
            </a:r>
            <a:r>
              <a:rPr lang="ru-RU" sz="2400" dirty="0" smtClean="0"/>
              <a:t>. р</a:t>
            </a:r>
            <a:r>
              <a:rPr lang="ru-RU" sz="2400" dirty="0" smtClean="0"/>
              <a:t>ублей, за счет средств федерального бюджета в сумме 7,4 тыс. рублей или 100%</a:t>
            </a:r>
            <a:endParaRPr lang="ru-RU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400" dirty="0" smtClean="0"/>
              <a:t>Исполнение муниципальной программы на 01.01.2017 составляет 85,0 %</a:t>
            </a:r>
            <a:br>
              <a:rPr lang="ru-RU" sz="2400" dirty="0" smtClean="0"/>
            </a:br>
            <a:endParaRPr lang="ru-RU" sz="24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408077378"/>
              </p:ext>
            </p:extLst>
          </p:nvPr>
        </p:nvGraphicFramePr>
        <p:xfrm>
          <a:off x="1142976" y="2857496"/>
          <a:ext cx="6781824" cy="36163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/>
        </p:nvGraphicFramePr>
        <p:xfrm>
          <a:off x="500035" y="1071546"/>
          <a:ext cx="7572428" cy="1690736"/>
        </p:xfrm>
        <a:graphic>
          <a:graphicData uri="http://schemas.openxmlformats.org/drawingml/2006/table">
            <a:tbl>
              <a:tblPr/>
              <a:tblGrid>
                <a:gridCol w="2779331"/>
                <a:gridCol w="1198275"/>
                <a:gridCol w="1797411"/>
                <a:gridCol w="1797411"/>
              </a:tblGrid>
              <a:tr h="31196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Наименование ГРБС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КФСР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  <a:tr h="4024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Администрация города Минусинска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08 01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117 335,68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78 776,27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61863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Отдел культуры администрации города минусиснка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0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0702,               0801,          0804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145 183,94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1400" b="0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144 384,46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DDDC"/>
                    </a:solidFill>
                  </a:tcPr>
                </a:tc>
              </a:tr>
              <a:tr h="311968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latin typeface="Times New Roman" pitchFamily="18" charset="0"/>
                          <a:cs typeface="Times New Roman" pitchFamily="18" charset="0"/>
                        </a:rPr>
                        <a:t>262 519,62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latin typeface="Times New Roman" pitchFamily="18" charset="0"/>
                          <a:cs typeface="Times New Roman" pitchFamily="18" charset="0"/>
                        </a:rPr>
                        <a:t>223 160,73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85776"/>
            <a:ext cx="7467600" cy="857256"/>
          </a:xfrm>
        </p:spPr>
        <p:txBody>
          <a:bodyPr/>
          <a:lstStyle/>
          <a:p>
            <a:r>
              <a:rPr lang="ru-RU" dirty="0" smtClean="0"/>
              <a:t>Показатели результативности: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982204219"/>
              </p:ext>
            </p:extLst>
          </p:nvPr>
        </p:nvGraphicFramePr>
        <p:xfrm>
          <a:off x="142844" y="500042"/>
          <a:ext cx="3879849" cy="51435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673"/>
                <a:gridCol w="1022095"/>
                <a:gridCol w="876081"/>
              </a:tblGrid>
              <a:tr h="39565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138479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культуры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358,89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Количество экземпляров новых поступлений в библиотечные фонды общедоступных библиотек на 1 тыс. человек населения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150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791314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Количество посетителей общедоступных библиотек города  в расчете на 1 тыс. человек  населения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3054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9348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Среднее число книговыдач в расчете на 1 тыс. человек населения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экз.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9420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98914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Доля представленных (во всех формах) зрителю музейных предметов от общего количества предметов основного фонда музеев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7,2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5" name="Содержимое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6787289"/>
              </p:ext>
            </p:extLst>
          </p:nvPr>
        </p:nvGraphicFramePr>
        <p:xfrm>
          <a:off x="4143372" y="500040"/>
          <a:ext cx="4618856" cy="58118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72"/>
                <a:gridCol w="864096"/>
                <a:gridCol w="792088"/>
              </a:tblGrid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посещаемости музейных учреждений города Минусинска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посещений на 1 жителя в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2,35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Число клубных формирований  на 1000 жителей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0,9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на 1000 жителей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24,9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Число  участников клубных формирований  для детей в возрасте до 14 лет включительно на 1000 жителей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16,78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9635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Увеличение численности участников </a:t>
                      </a:r>
                      <a:r>
                        <a:rPr lang="ru-RU" sz="1100" dirty="0" err="1">
                          <a:latin typeface="Times New Roman"/>
                          <a:ea typeface="Times New Roman"/>
                          <a:cs typeface="Times New Roman"/>
                        </a:rPr>
                        <a:t>культурно-досуговых</a:t>
                      </a: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 мероприятий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по сравнению с предыдущим годом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-12,27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51611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Доля детей, привлекаемых к участию в творческих мероприятиях, в общем числе детей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13,3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807208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Количество специалистов, повысивших квалификацию, прошедших переподготовку, обученных на семинарах и других мероприятиях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80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4102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Доля музеев, имеющих сайт в сети Интернет, в общем количестве музеев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61530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Доля библиотек, подключенных к сети Интернет, в общем количестве общедоступных библиотек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%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100,0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6" name="Рисунок 5" descr="10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85918" y="5429265"/>
            <a:ext cx="2286016" cy="1428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202034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</a:t>
            </a:r>
            <a:endParaRPr lang="ru-RU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sz="quarter" idx="1"/>
            <p:extLst>
              <p:ext uri="{D42A27DB-BD31-4B8C-83A1-F6EECF244321}">
                <p14:modId xmlns:p14="http://schemas.microsoft.com/office/powerpoint/2010/main" xmlns="" val="1839303568"/>
              </p:ext>
            </p:extLst>
          </p:nvPr>
        </p:nvGraphicFramePr>
        <p:xfrm>
          <a:off x="457200" y="333375"/>
          <a:ext cx="4493761" cy="61691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0574"/>
                <a:gridCol w="867750"/>
                <a:gridCol w="795437"/>
              </a:tblGrid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Показатели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Единица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измерения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2016 год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Times New Roman"/>
                          <a:cs typeface="Times New Roman"/>
                        </a:rPr>
                        <a:t>Количество библиографических записей электронного каталога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тыс. ед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57,2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Число получателей денежных поощрений лучшим творческим работникам, работникам организаций культуры и образовательных учреждений в области культуры, талантливой молодежи в сфере культуры и искусства.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чел.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Своевременность разработки нормативных правовых актов, регулирующих порядок расходования средств городского бюджета, принятие которых необходимо в соответствии с решением о городском бюджете за отчетный год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Своевременность представления уточненного фрагмента реестра расходных обязательств главного распорядителя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Уровень исполнения расходов главного распорядителя за счет средств городского  бюджета (без учета межбюджетных трансфертов, имеющих целевое  назначение, из федерального бюджета)  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Своевременность утверждения муниципальных заданий подведомственным главному распорядителю учреждениям на текущий финансовый год и плановый период 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latin typeface="Times New Roman"/>
                          <a:ea typeface="Calibri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Соблюдение сроков представления главным распорядителем  годовой бюджетной отчетности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latin typeface="Times New Roman"/>
                          <a:ea typeface="Times New Roman"/>
                          <a:cs typeface="Times New Roman"/>
                        </a:rPr>
                        <a:t>баллы</a:t>
                      </a:r>
                      <a:endParaRPr lang="ru-RU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ru-RU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pic>
        <p:nvPicPr>
          <p:cNvPr id="8" name="Рисунок 7" descr="105.jpg"/>
          <p:cNvPicPr>
            <a:picLocks noChangeAspect="1"/>
          </p:cNvPicPr>
          <p:nvPr/>
        </p:nvPicPr>
        <p:blipFill>
          <a:blip r:embed="rId3" cstate="print"/>
          <a:srcRect t="36621"/>
          <a:stretch>
            <a:fillRect/>
          </a:stretch>
        </p:blipFill>
        <p:spPr>
          <a:xfrm>
            <a:off x="4929190" y="4214818"/>
            <a:ext cx="4214810" cy="2118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929190" y="785794"/>
            <a:ext cx="4043528" cy="2694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467600" cy="1143000"/>
          </a:xfrm>
        </p:spPr>
        <p:txBody>
          <a:bodyPr>
            <a:normAutofit/>
          </a:bodyPr>
          <a:lstStyle/>
          <a:p>
            <a:r>
              <a:rPr lang="ru-RU" sz="2400" b="1" dirty="0" smtClean="0"/>
              <a:t>Краевая программа </a:t>
            </a:r>
            <a:br>
              <a:rPr lang="ru-RU" sz="2400" b="1" dirty="0" smtClean="0"/>
            </a:br>
            <a:r>
              <a:rPr lang="ru-RU" sz="2400" b="1" dirty="0" smtClean="0"/>
              <a:t>«Модернизация городских библиотек»</a:t>
            </a:r>
            <a:endParaRPr lang="ru-RU" sz="2400" b="1" dirty="0"/>
          </a:p>
        </p:txBody>
      </p:sp>
      <p:pic>
        <p:nvPicPr>
          <p:cNvPr id="4" name="Рисунок 3" descr="105.jpg"/>
          <p:cNvPicPr>
            <a:picLocks noChangeAspect="1"/>
          </p:cNvPicPr>
          <p:nvPr/>
        </p:nvPicPr>
        <p:blipFill>
          <a:blip r:embed="rId2" cstate="print"/>
          <a:srcRect t="36621"/>
          <a:stretch>
            <a:fillRect/>
          </a:stretch>
        </p:blipFill>
        <p:spPr>
          <a:xfrm>
            <a:off x="1835696" y="4581128"/>
            <a:ext cx="5016016" cy="21185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103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88024" y="1772816"/>
            <a:ext cx="3608490" cy="240472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Рисунок 5" descr="10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3528" y="1628800"/>
            <a:ext cx="4043528" cy="26946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194</TotalTime>
  <Words>427</Words>
  <Application>Microsoft Office PowerPoint</Application>
  <PresentationFormat>Экран (4:3)</PresentationFormat>
  <Paragraphs>100</Paragraphs>
  <Slides>5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Эркер</vt:lpstr>
      <vt:lpstr> Муниципальная программа</vt:lpstr>
      <vt:lpstr>Исполнение муниципальной программы на 01.01.2017 составляет 85,0 % </vt:lpstr>
      <vt:lpstr>Показатели результативности:</vt:lpstr>
      <vt:lpstr>   </vt:lpstr>
      <vt:lpstr>Краевая программа  «Модернизация городских библиотек»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Муниципальная программа</dc:title>
  <dc:creator>User</dc:creator>
  <cp:lastModifiedBy>nata</cp:lastModifiedBy>
  <cp:revision>12</cp:revision>
  <dcterms:created xsi:type="dcterms:W3CDTF">2016-04-07T09:13:19Z</dcterms:created>
  <dcterms:modified xsi:type="dcterms:W3CDTF">2017-02-07T08:25:50Z</dcterms:modified>
</cp:coreProperties>
</file>