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5"/>
  </p:notesMasterIdLst>
  <p:sldIdLst>
    <p:sldId id="261" r:id="rId2"/>
    <p:sldId id="269" r:id="rId3"/>
    <p:sldId id="268" r:id="rId4"/>
  </p:sldIdLst>
  <p:sldSz cx="9144000" cy="6858000" type="screen4x3"/>
  <p:notesSz cx="6781800" cy="98806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ED7E4"/>
    <a:srgbClr val="3099E0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87571" autoAdjust="0"/>
  </p:normalViewPr>
  <p:slideViewPr>
    <p:cSldViewPr>
      <p:cViewPr varScale="1">
        <p:scale>
          <a:sx n="81" d="100"/>
          <a:sy n="81" d="100"/>
        </p:scale>
        <p:origin x="-1242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0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76;&#1086;&#1093;&#1086;&#1076;&#1099;\&#1050;&#1086;&#1087;&#1080;&#1103;%20&#1044;&#1086;&#1093;&#1086;&#1076;&#1099;%20-%20&#1088;&#1072;&#1089;&#1093;&#1086;&#1076;&#1099;%20&#1085;&#1072;%2001.03.2016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nata\&#1056;&#1072;&#1073;&#1086;&#1095;&#1080;&#1081;%20&#1089;&#1090;&#1086;&#1083;\&#1089;&#1072;&#1081;&#1090;\&#1076;&#1086;&#1093;&#1086;&#1076;&#1099;\&#1050;&#1086;&#1087;&#1080;&#1103;%20&#1044;&#1086;&#1093;&#1086;&#1076;&#1099;%20-%20&#1088;&#1072;&#1089;&#1093;&#1086;&#1076;&#1099;%20&#1085;&#1072;%2001.03.2016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Лист1!$F$26</c:f>
              <c:strCache>
                <c:ptCount val="1"/>
                <c:pt idx="0">
                  <c:v>Налог на прибыль организаций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Лист1!$G$26:$I$26</c:f>
              <c:numCache>
                <c:formatCode>#,##0.0</c:formatCode>
                <c:ptCount val="3"/>
                <c:pt idx="0">
                  <c:v>4347.8</c:v>
                </c:pt>
                <c:pt idx="1">
                  <c:v>300</c:v>
                </c:pt>
                <c:pt idx="2">
                  <c:v>71.88</c:v>
                </c:pt>
              </c:numCache>
            </c:numRef>
          </c:val>
        </c:ser>
        <c:ser>
          <c:idx val="1"/>
          <c:order val="1"/>
          <c:tx>
            <c:strRef>
              <c:f>Лист1!$F$27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Лист1!$G$27:$I$27</c:f>
              <c:numCache>
                <c:formatCode>#,##0.0</c:formatCode>
                <c:ptCount val="3"/>
                <c:pt idx="0">
                  <c:v>216211.1</c:v>
                </c:pt>
                <c:pt idx="1">
                  <c:v>26370.7</c:v>
                </c:pt>
                <c:pt idx="2">
                  <c:v>26510.7</c:v>
                </c:pt>
              </c:numCache>
            </c:numRef>
          </c:val>
        </c:ser>
        <c:ser>
          <c:idx val="2"/>
          <c:order val="2"/>
          <c:tx>
            <c:strRef>
              <c:f>Лист1!$F$28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Лист1!$G$28:$I$28</c:f>
              <c:numCache>
                <c:formatCode>#,##0.0</c:formatCode>
                <c:ptCount val="3"/>
                <c:pt idx="0">
                  <c:v>41825.699999999997</c:v>
                </c:pt>
                <c:pt idx="1">
                  <c:v>8720.1</c:v>
                </c:pt>
                <c:pt idx="2">
                  <c:v>8808.7000000000007</c:v>
                </c:pt>
              </c:numCache>
            </c:numRef>
          </c:val>
        </c:ser>
        <c:ser>
          <c:idx val="3"/>
          <c:order val="3"/>
          <c:tx>
            <c:strRef>
              <c:f>Лист1!$F$29</c:f>
              <c:strCache>
                <c:ptCount val="1"/>
                <c:pt idx="0">
                  <c:v>Налоги на имущество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Лист1!$G$29:$I$29</c:f>
              <c:numCache>
                <c:formatCode>#,##0.0</c:formatCode>
                <c:ptCount val="3"/>
                <c:pt idx="0">
                  <c:v>25336.31</c:v>
                </c:pt>
                <c:pt idx="1">
                  <c:v>2700</c:v>
                </c:pt>
                <c:pt idx="2">
                  <c:v>2375.1999999999998</c:v>
                </c:pt>
              </c:numCache>
            </c:numRef>
          </c:val>
        </c:ser>
        <c:ser>
          <c:idx val="4"/>
          <c:order val="4"/>
          <c:tx>
            <c:strRef>
              <c:f>Лист1!$F$30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Лист1!$G$30:$I$30</c:f>
              <c:numCache>
                <c:formatCode>#,##0.0</c:formatCode>
                <c:ptCount val="3"/>
                <c:pt idx="0">
                  <c:v>19018.3</c:v>
                </c:pt>
                <c:pt idx="1">
                  <c:v>2159.6</c:v>
                </c:pt>
                <c:pt idx="2">
                  <c:v>2096.6999999999998</c:v>
                </c:pt>
              </c:numCache>
            </c:numRef>
          </c:val>
        </c:ser>
        <c:ser>
          <c:idx val="5"/>
          <c:order val="5"/>
          <c:tx>
            <c:strRef>
              <c:f>Лист1!$F$31</c:f>
              <c:strCache>
                <c:ptCount val="1"/>
                <c:pt idx="0">
                  <c:v>Налоги на товары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Лист1!$G$31:$I$31</c:f>
              <c:numCache>
                <c:formatCode>#,##0.0</c:formatCode>
                <c:ptCount val="3"/>
                <c:pt idx="0">
                  <c:v>24569.4</c:v>
                </c:pt>
                <c:pt idx="1">
                  <c:v>3915.8</c:v>
                </c:pt>
                <c:pt idx="2">
                  <c:v>1543.6</c:v>
                </c:pt>
              </c:numCache>
            </c:numRef>
          </c:val>
        </c:ser>
        <c:ser>
          <c:idx val="6"/>
          <c:order val="6"/>
          <c:tx>
            <c:strRef>
              <c:f>Лист1!$F$32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Лист1!$G$32:$I$32</c:f>
              <c:numCache>
                <c:formatCode>#,##0.0</c:formatCode>
                <c:ptCount val="3"/>
                <c:pt idx="0">
                  <c:v>70853.02</c:v>
                </c:pt>
                <c:pt idx="1">
                  <c:v>6380</c:v>
                </c:pt>
                <c:pt idx="2">
                  <c:v>6305.8</c:v>
                </c:pt>
              </c:numCache>
            </c:numRef>
          </c:val>
        </c:ser>
        <c:ser>
          <c:idx val="7"/>
          <c:order val="7"/>
          <c:tx>
            <c:strRef>
              <c:f>Лист1!$F$33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Лист1!$G$33:$I$33</c:f>
              <c:numCache>
                <c:formatCode>#,##0.0</c:formatCode>
                <c:ptCount val="3"/>
                <c:pt idx="0">
                  <c:v>209</c:v>
                </c:pt>
                <c:pt idx="1">
                  <c:v>209</c:v>
                </c:pt>
                <c:pt idx="2">
                  <c:v>123.6</c:v>
                </c:pt>
              </c:numCache>
            </c:numRef>
          </c:val>
        </c:ser>
        <c:ser>
          <c:idx val="8"/>
          <c:order val="8"/>
          <c:tx>
            <c:strRef>
              <c:f>Лист1!$F$34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Лист1!$G$34:$I$34</c:f>
              <c:numCache>
                <c:formatCode>#,##0.0</c:formatCode>
                <c:ptCount val="3"/>
                <c:pt idx="0">
                  <c:v>1620.25</c:v>
                </c:pt>
                <c:pt idx="1">
                  <c:v>85</c:v>
                </c:pt>
                <c:pt idx="2">
                  <c:v>124.3</c:v>
                </c:pt>
              </c:numCache>
            </c:numRef>
          </c:val>
        </c:ser>
        <c:ser>
          <c:idx val="9"/>
          <c:order val="9"/>
          <c:tx>
            <c:strRef>
              <c:f>Лист1!$F$35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Лист1!$G$35:$I$35</c:f>
              <c:numCache>
                <c:formatCode>#,##0.0</c:formatCode>
                <c:ptCount val="3"/>
                <c:pt idx="0">
                  <c:v>1440</c:v>
                </c:pt>
                <c:pt idx="1">
                  <c:v>143.5</c:v>
                </c:pt>
                <c:pt idx="2">
                  <c:v>308.60000000000002</c:v>
                </c:pt>
              </c:numCache>
            </c:numRef>
          </c:val>
        </c:ser>
        <c:ser>
          <c:idx val="10"/>
          <c:order val="10"/>
          <c:tx>
            <c:strRef>
              <c:f>Лист1!$F$36</c:f>
              <c:strCache>
                <c:ptCount val="1"/>
                <c:pt idx="0">
                  <c:v>Штрафы, санкции, возмещение ущерба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Лист1!$G$36:$I$36</c:f>
              <c:numCache>
                <c:formatCode>#,##0.0</c:formatCode>
                <c:ptCount val="3"/>
                <c:pt idx="0">
                  <c:v>9357.7999999999993</c:v>
                </c:pt>
                <c:pt idx="1">
                  <c:v>1466.9</c:v>
                </c:pt>
                <c:pt idx="2">
                  <c:v>1015.6</c:v>
                </c:pt>
              </c:numCache>
            </c:numRef>
          </c:val>
        </c:ser>
        <c:ser>
          <c:idx val="11"/>
          <c:order val="11"/>
          <c:tx>
            <c:strRef>
              <c:f>Лист1!$F$37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Лист1!$G$37:$I$37</c:f>
              <c:numCache>
                <c:formatCode>#,##0.0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663.69999999999993</c:v>
                </c:pt>
              </c:numCache>
            </c:numRef>
          </c:val>
        </c:ser>
        <c:ser>
          <c:idx val="12"/>
          <c:order val="12"/>
          <c:tx>
            <c:strRef>
              <c:f>Лист1!$F$38</c:f>
              <c:strCache>
                <c:ptCount val="1"/>
                <c:pt idx="0">
                  <c:v>Дотации бюджетам субъектов Российской Федерации и муниципальных образований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Лист1!$G$38:$I$38</c:f>
              <c:numCache>
                <c:formatCode>#,##0.0</c:formatCode>
                <c:ptCount val="3"/>
                <c:pt idx="0">
                  <c:v>245447.3</c:v>
                </c:pt>
                <c:pt idx="1">
                  <c:v>53136.7</c:v>
                </c:pt>
                <c:pt idx="2">
                  <c:v>53136.7</c:v>
                </c:pt>
              </c:numCache>
            </c:numRef>
          </c:val>
        </c:ser>
        <c:ser>
          <c:idx val="13"/>
          <c:order val="13"/>
          <c:tx>
            <c:strRef>
              <c:f>Лист1!$F$39</c:f>
              <c:strCache>
                <c:ptCount val="1"/>
                <c:pt idx="0">
                  <c:v>Субсидии  бюджетам субъектов Российской Федерации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Лист1!$G$39:$I$39</c:f>
              <c:numCache>
                <c:formatCode>#,##0.0</c:formatCode>
                <c:ptCount val="3"/>
                <c:pt idx="0">
                  <c:v>229666.4</c:v>
                </c:pt>
                <c:pt idx="1">
                  <c:v>9339.2000000000007</c:v>
                </c:pt>
                <c:pt idx="2">
                  <c:v>0</c:v>
                </c:pt>
              </c:numCache>
            </c:numRef>
          </c:val>
        </c:ser>
        <c:ser>
          <c:idx val="14"/>
          <c:order val="14"/>
          <c:tx>
            <c:strRef>
              <c:f>Лист1!$F$40</c:f>
              <c:strCache>
                <c:ptCount val="1"/>
                <c:pt idx="0">
                  <c:v>Субвенции бюджетам субъектов Российской Федерации 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Лист1!$G$40:$I$40</c:f>
              <c:numCache>
                <c:formatCode>#,##0.0</c:formatCode>
                <c:ptCount val="3"/>
                <c:pt idx="0">
                  <c:v>865312.1</c:v>
                </c:pt>
                <c:pt idx="1">
                  <c:v>94647.6</c:v>
                </c:pt>
                <c:pt idx="2">
                  <c:v>88114.8</c:v>
                </c:pt>
              </c:numCache>
            </c:numRef>
          </c:val>
        </c:ser>
        <c:ser>
          <c:idx val="15"/>
          <c:order val="15"/>
          <c:tx>
            <c:strRef>
              <c:f>Лист1!$F$41</c:f>
              <c:strCache>
                <c:ptCount val="1"/>
                <c:pt idx="0">
                  <c:v>Иные безвозмездные поступления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Лист1!$G$41:$I$41</c:f>
              <c:numCache>
                <c:formatCode>#,##0.0</c:formatCode>
                <c:ptCount val="3"/>
                <c:pt idx="0">
                  <c:v>8.4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6"/>
          <c:order val="16"/>
          <c:tx>
            <c:strRef>
              <c:f>Лист1!$F$42</c:f>
              <c:strCache>
                <c:ptCount val="1"/>
                <c:pt idx="0">
                  <c:v>возврат остатков субсидий и субвенций прошлых лет</c:v>
                </c:pt>
              </c:strCache>
            </c:strRef>
          </c:tx>
          <c:cat>
            <c:strRef>
              <c:f>Лист1!$G$25:$I$25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Лист1!$G$42:$I$42</c:f>
              <c:numCache>
                <c:formatCode>#,##0.0</c:formatCode>
                <c:ptCount val="3"/>
                <c:pt idx="0">
                  <c:v>-3841.6</c:v>
                </c:pt>
                <c:pt idx="1">
                  <c:v>-3841.6</c:v>
                </c:pt>
                <c:pt idx="2">
                  <c:v>-6083.6</c:v>
                </c:pt>
              </c:numCache>
            </c:numRef>
          </c:val>
        </c:ser>
        <c:shape val="box"/>
        <c:axId val="76557696"/>
        <c:axId val="81218176"/>
        <c:axId val="0"/>
      </c:bar3DChart>
      <c:catAx>
        <c:axId val="76557696"/>
        <c:scaling>
          <c:orientation val="minMax"/>
        </c:scaling>
        <c:axPos val="b"/>
        <c:tickLblPos val="nextTo"/>
        <c:crossAx val="81218176"/>
        <c:crosses val="autoZero"/>
        <c:auto val="1"/>
        <c:lblAlgn val="ctr"/>
        <c:lblOffset val="100"/>
      </c:catAx>
      <c:valAx>
        <c:axId val="81218176"/>
        <c:scaling>
          <c:orientation val="minMax"/>
        </c:scaling>
        <c:axPos val="l"/>
        <c:majorGridlines/>
        <c:numFmt formatCode="#,##0.0" sourceLinked="1"/>
        <c:tickLblPos val="nextTo"/>
        <c:crossAx val="765576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8.7569018845036928E-4"/>
          <c:y val="0.40645457716248123"/>
          <c:w val="0.98301053047947784"/>
          <c:h val="0.58153355007139063"/>
        </c:manualLayout>
      </c:layout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depthPercent val="100"/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Лист2!$A$64</c:f>
              <c:strCache>
                <c:ptCount val="1"/>
                <c:pt idx="0">
                  <c:v>Общегосударственные вопросы (аппарат управления)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Лист2!$B$64:$D$64</c:f>
              <c:numCache>
                <c:formatCode>#,##0.0</c:formatCode>
                <c:ptCount val="3"/>
                <c:pt idx="0">
                  <c:v>88398.399999999994</c:v>
                </c:pt>
                <c:pt idx="1">
                  <c:v>11910.5</c:v>
                </c:pt>
                <c:pt idx="2">
                  <c:v>11372.599999999999</c:v>
                </c:pt>
              </c:numCache>
            </c:numRef>
          </c:val>
        </c:ser>
        <c:ser>
          <c:idx val="1"/>
          <c:order val="1"/>
          <c:tx>
            <c:strRef>
              <c:f>Лист2!$A$65</c:f>
              <c:strCache>
                <c:ptCount val="1"/>
                <c:pt idx="0">
                  <c:v>Национальная оборона (ВУС)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Лист2!$B$65:$D$65</c:f>
              <c:numCache>
                <c:formatCode>#,##0.0</c:formatCode>
                <c:ptCount val="3"/>
                <c:pt idx="0">
                  <c:v>263.7</c:v>
                </c:pt>
                <c:pt idx="1">
                  <c:v>32</c:v>
                </c:pt>
                <c:pt idx="2">
                  <c:v>28.2</c:v>
                </c:pt>
              </c:numCache>
            </c:numRef>
          </c:val>
        </c:ser>
        <c:ser>
          <c:idx val="2"/>
          <c:order val="2"/>
          <c:tx>
            <c:strRef>
              <c:f>Лист2!$A$66</c:f>
              <c:strCache>
                <c:ptCount val="1"/>
                <c:pt idx="0">
                  <c:v>Национальная безопасности и правоохранительная деятельность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Лист2!$B$66:$D$66</c:f>
              <c:numCache>
                <c:formatCode>#,##0.0</c:formatCode>
                <c:ptCount val="3"/>
                <c:pt idx="0">
                  <c:v>2045.5</c:v>
                </c:pt>
                <c:pt idx="1">
                  <c:v>332.2</c:v>
                </c:pt>
                <c:pt idx="2">
                  <c:v>221.4</c:v>
                </c:pt>
              </c:numCache>
            </c:numRef>
          </c:val>
        </c:ser>
        <c:ser>
          <c:idx val="3"/>
          <c:order val="3"/>
          <c:tx>
            <c:strRef>
              <c:f>Лист2!$A$67</c:f>
              <c:strCache>
                <c:ptCount val="1"/>
                <c:pt idx="0">
                  <c:v>Национальная экономика (транспорт, дорожный фонд)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Лист2!$B$67:$D$67</c:f>
              <c:numCache>
                <c:formatCode>#,##0.0</c:formatCode>
                <c:ptCount val="3"/>
                <c:pt idx="0">
                  <c:v>145976.9</c:v>
                </c:pt>
                <c:pt idx="1">
                  <c:v>17233.599999999999</c:v>
                </c:pt>
                <c:pt idx="2">
                  <c:v>4211.6000000000004</c:v>
                </c:pt>
              </c:numCache>
            </c:numRef>
          </c:val>
        </c:ser>
        <c:ser>
          <c:idx val="4"/>
          <c:order val="4"/>
          <c:tx>
            <c:strRef>
              <c:f>Лист2!$A$68</c:f>
              <c:strCache>
                <c:ptCount val="1"/>
                <c:pt idx="0">
                  <c:v>ЖКХ (благоустройство, дороги города, кап. Ремонт жилого фонда)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Лист2!$B$68:$D$68</c:f>
              <c:numCache>
                <c:formatCode>#,##0.0</c:formatCode>
                <c:ptCount val="3"/>
                <c:pt idx="0">
                  <c:v>93526.900000000009</c:v>
                </c:pt>
                <c:pt idx="1">
                  <c:v>6201.2000000000007</c:v>
                </c:pt>
                <c:pt idx="2">
                  <c:v>4534.6000000000004</c:v>
                </c:pt>
              </c:numCache>
            </c:numRef>
          </c:val>
        </c:ser>
        <c:ser>
          <c:idx val="5"/>
          <c:order val="5"/>
          <c:tx>
            <c:strRef>
              <c:f>Лист2!$A$69</c:f>
              <c:strCache>
                <c:ptCount val="1"/>
                <c:pt idx="0">
                  <c:v>Образование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Лист2!$B$69:$D$69</c:f>
              <c:numCache>
                <c:formatCode>#,##0.0</c:formatCode>
                <c:ptCount val="3"/>
                <c:pt idx="0">
                  <c:v>1064296.3</c:v>
                </c:pt>
                <c:pt idx="1">
                  <c:v>131242.29999999999</c:v>
                </c:pt>
                <c:pt idx="2">
                  <c:v>121223.59999999999</c:v>
                </c:pt>
              </c:numCache>
            </c:numRef>
          </c:val>
        </c:ser>
        <c:ser>
          <c:idx val="6"/>
          <c:order val="6"/>
          <c:tx>
            <c:strRef>
              <c:f>Лист2!$A$70</c:f>
              <c:strCache>
                <c:ptCount val="1"/>
                <c:pt idx="0">
                  <c:v>Культура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Лист2!$B$70:$D$70</c:f>
              <c:numCache>
                <c:formatCode>#,##0.0</c:formatCode>
                <c:ptCount val="3"/>
                <c:pt idx="0">
                  <c:v>204591.4</c:v>
                </c:pt>
                <c:pt idx="1">
                  <c:v>4274.8999999999996</c:v>
                </c:pt>
                <c:pt idx="2">
                  <c:v>2599.6999999999998</c:v>
                </c:pt>
              </c:numCache>
            </c:numRef>
          </c:val>
        </c:ser>
        <c:ser>
          <c:idx val="7"/>
          <c:order val="7"/>
          <c:tx>
            <c:strRef>
              <c:f>Лист2!$A$71</c:f>
              <c:strCache>
                <c:ptCount val="1"/>
                <c:pt idx="0">
                  <c:v>Здравоохранение 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Лист2!$B$71:$D$71</c:f>
              <c:numCache>
                <c:formatCode>#,##0.0</c:formatCode>
                <c:ptCount val="3"/>
                <c:pt idx="0">
                  <c:v>44.8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8"/>
          <c:order val="8"/>
          <c:tx>
            <c:strRef>
              <c:f>Лист2!$A$72</c:f>
              <c:strCache>
                <c:ptCount val="1"/>
                <c:pt idx="0">
                  <c:v>Социальная политика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Лист2!$B$72:$D$72</c:f>
              <c:numCache>
                <c:formatCode>#,##0.0</c:formatCode>
                <c:ptCount val="3"/>
                <c:pt idx="0">
                  <c:v>132205.31</c:v>
                </c:pt>
                <c:pt idx="1">
                  <c:v>12496.6</c:v>
                </c:pt>
                <c:pt idx="2">
                  <c:v>11818.599999999999</c:v>
                </c:pt>
              </c:numCache>
            </c:numRef>
          </c:val>
        </c:ser>
        <c:ser>
          <c:idx val="9"/>
          <c:order val="9"/>
          <c:tx>
            <c:strRef>
              <c:f>Лист2!$A$73</c:f>
              <c:strCache>
                <c:ptCount val="1"/>
                <c:pt idx="0">
                  <c:v>Физическая культура и спорт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Лист2!$B$73:$D$73</c:f>
              <c:numCache>
                <c:formatCode>#,##0.0</c:formatCode>
                <c:ptCount val="3"/>
                <c:pt idx="0">
                  <c:v>26863.1</c:v>
                </c:pt>
                <c:pt idx="1">
                  <c:v>4061.3</c:v>
                </c:pt>
                <c:pt idx="2">
                  <c:v>4060.2000000000003</c:v>
                </c:pt>
              </c:numCache>
            </c:numRef>
          </c:val>
        </c:ser>
        <c:ser>
          <c:idx val="10"/>
          <c:order val="10"/>
          <c:tx>
            <c:strRef>
              <c:f>Лист2!$A$74</c:f>
              <c:strCache>
                <c:ptCount val="1"/>
                <c:pt idx="0">
                  <c:v>ОБСЛУЖИВАНИЕ МУНИЦИПАЛЬНОГО ДОЛГА</c:v>
                </c:pt>
              </c:strCache>
            </c:strRef>
          </c:tx>
          <c:cat>
            <c:strRef>
              <c:f>Лист2!$B$63:$D$63</c:f>
              <c:strCache>
                <c:ptCount val="3"/>
                <c:pt idx="0">
                  <c:v>План на год</c:v>
                </c:pt>
                <c:pt idx="1">
                  <c:v>План за 1 мес 2016 г.</c:v>
                </c:pt>
                <c:pt idx="2">
                  <c:v>Факт исполнения на отчет дату</c:v>
                </c:pt>
              </c:strCache>
            </c:strRef>
          </c:cat>
          <c:val>
            <c:numRef>
              <c:f>Лист2!$B$74:$D$74</c:f>
              <c:numCache>
                <c:formatCode>#,##0.0</c:formatCode>
                <c:ptCount val="3"/>
                <c:pt idx="0">
                  <c:v>425</c:v>
                </c:pt>
                <c:pt idx="1">
                  <c:v>425</c:v>
                </c:pt>
                <c:pt idx="2">
                  <c:v>0</c:v>
                </c:pt>
              </c:numCache>
            </c:numRef>
          </c:val>
        </c:ser>
        <c:shape val="box"/>
        <c:axId val="68964352"/>
        <c:axId val="68965888"/>
        <c:axId val="0"/>
      </c:bar3DChart>
      <c:catAx>
        <c:axId val="68964352"/>
        <c:scaling>
          <c:orientation val="minMax"/>
        </c:scaling>
        <c:axPos val="b"/>
        <c:numFmt formatCode="General" sourceLinked="1"/>
        <c:tickLblPos val="nextTo"/>
        <c:crossAx val="68965888"/>
        <c:crosses val="autoZero"/>
        <c:auto val="1"/>
        <c:lblAlgn val="ctr"/>
        <c:lblOffset val="100"/>
      </c:catAx>
      <c:valAx>
        <c:axId val="68965888"/>
        <c:scaling>
          <c:orientation val="minMax"/>
        </c:scaling>
        <c:axPos val="l"/>
        <c:majorGridlines/>
        <c:numFmt formatCode="#,##0.0" sourceLinked="1"/>
        <c:tickLblPos val="nextTo"/>
        <c:crossAx val="68964352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</c:legend>
    <c:plotVisOnly val="1"/>
    <c:dispBlanksAs val="gap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/>
      <dgm:spPr/>
      <dgm:t>
        <a:bodyPr/>
        <a:lstStyle/>
        <a:p>
          <a:pPr algn="ctr" rtl="0"/>
          <a:r>
            <a:rPr lang="ru-RU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Исполнение городского бюджета за февраль  2016 год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2773" custLinFactNeighborY="-77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14F694-0E92-4BA3-80CA-91163BCBB9B6}" type="presOf" srcId="{80EA9BA2-0E64-4F17-9598-2C4CBCC2093E}" destId="{EB6B35A9-2E54-47E8-82AD-054A02153DE4}" srcOrd="0" destOrd="0" presId="urn:microsoft.com/office/officeart/2005/8/layout/vList2"/>
    <dgm:cxn modelId="{0568A8E1-88F8-4010-8704-2A92680DF4E3}" type="presOf" srcId="{0A132B50-5A60-46CE-B29D-0BC70264D67E}" destId="{4BE7FD2E-877B-4E5D-8E15-C326610DAEDD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67168CBB-B7CE-4829-9969-68A48D000D6F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132B50-5A60-46CE-B29D-0BC70264D67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EA9BA2-0E64-4F17-9598-2C4CBCC2093E}">
      <dgm:prSet custT="1"/>
      <dgm:spPr/>
      <dgm:t>
        <a:bodyPr/>
        <a:lstStyle/>
        <a:p>
          <a:pPr algn="ctr" rtl="0"/>
          <a:r>
            <a:rPr lang="ru-RU" sz="18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E14F3A-E140-4310-9D78-C7B0958DF102}" type="parTrans" cxnId="{007DA5F4-D1AD-484E-920B-D731E7D8608A}">
      <dgm:prSet/>
      <dgm:spPr/>
      <dgm:t>
        <a:bodyPr/>
        <a:lstStyle/>
        <a:p>
          <a:endParaRPr lang="ru-RU"/>
        </a:p>
      </dgm:t>
    </dgm:pt>
    <dgm:pt modelId="{EB99F040-2988-4EF8-9A9B-31DBCA683CD9}" type="sibTrans" cxnId="{007DA5F4-D1AD-484E-920B-D731E7D8608A}">
      <dgm:prSet/>
      <dgm:spPr/>
      <dgm:t>
        <a:bodyPr/>
        <a:lstStyle/>
        <a:p>
          <a:endParaRPr lang="ru-RU"/>
        </a:p>
      </dgm:t>
    </dgm:pt>
    <dgm:pt modelId="{4BE7FD2E-877B-4E5D-8E15-C326610DAEDD}" type="pres">
      <dgm:prSet presAssocID="{0A132B50-5A60-46CE-B29D-0BC70264D67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35A9-2E54-47E8-82AD-054A02153DE4}" type="pres">
      <dgm:prSet presAssocID="{80EA9BA2-0E64-4F17-9598-2C4CBCC2093E}" presName="parentText" presStyleLbl="node1" presStyleIdx="0" presStyleCnt="1" custLinFactNeighborX="11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ACE3F1-A0E0-43EE-91D1-B412317E2A64}" type="presOf" srcId="{80EA9BA2-0E64-4F17-9598-2C4CBCC2093E}" destId="{EB6B35A9-2E54-47E8-82AD-054A02153DE4}" srcOrd="0" destOrd="0" presId="urn:microsoft.com/office/officeart/2005/8/layout/vList2"/>
    <dgm:cxn modelId="{007DA5F4-D1AD-484E-920B-D731E7D8608A}" srcId="{0A132B50-5A60-46CE-B29D-0BC70264D67E}" destId="{80EA9BA2-0E64-4F17-9598-2C4CBCC2093E}" srcOrd="0" destOrd="0" parTransId="{27E14F3A-E140-4310-9D78-C7B0958DF102}" sibTransId="{EB99F040-2988-4EF8-9A9B-31DBCA683CD9}"/>
    <dgm:cxn modelId="{5CB20DCE-6DB8-4512-828B-719F080F08EC}" type="presOf" srcId="{0A132B50-5A60-46CE-B29D-0BC70264D67E}" destId="{4BE7FD2E-877B-4E5D-8E15-C326610DAEDD}" srcOrd="0" destOrd="0" presId="urn:microsoft.com/office/officeart/2005/8/layout/vList2"/>
    <dgm:cxn modelId="{352FA973-F7ED-47DA-A0DA-49E270F5B7FC}" type="presParOf" srcId="{4BE7FD2E-877B-4E5D-8E15-C326610DAEDD}" destId="{EB6B35A9-2E54-47E8-82AD-054A02153DE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1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C39FFB7-F6DD-4230-8FD2-13129C6F2BE4}" type="presOf" srcId="{14AF04DA-2576-41CC-B86D-2FDFC0CFD64B}" destId="{9D8B2FD8-9BA4-41EA-B8F3-7FC15038D58F}" srcOrd="0" destOrd="0" presId="urn:microsoft.com/office/officeart/2005/8/layout/vList3#1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4AF04DA-2576-41CC-B86D-2FDFC0CFD64B}" type="doc">
      <dgm:prSet loTypeId="urn:microsoft.com/office/officeart/2005/8/layout/vList3#12" loCatId="list" qsTypeId="urn:microsoft.com/office/officeart/2005/8/quickstyle/3d1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9D8B2FD8-9BA4-41EA-B8F3-7FC15038D58F}" type="pres">
      <dgm:prSet presAssocID="{14AF04DA-2576-41CC-B86D-2FDFC0CFD6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AAF6B56-DFBE-49CB-AA65-B73C90F7DD12}" type="presOf" srcId="{14AF04DA-2576-41CC-B86D-2FDFC0CFD64B}" destId="{9D8B2FD8-9BA4-41EA-B8F3-7FC15038D58F}" srcOrd="0" destOrd="0" presId="urn:microsoft.com/office/officeart/2005/8/layout/vList3#1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0"/>
          <a:ext cx="7729534" cy="11138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Исполнение городского бюджета за февраль  2016 год</a:t>
          </a:r>
          <a:endParaRPr lang="ru-RU" sz="28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729534" cy="111383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6B35A9-2E54-47E8-82AD-054A02153DE4}">
      <dsp:nvSpPr>
        <dsp:cNvPr id="0" name=""/>
        <dsp:cNvSpPr/>
      </dsp:nvSpPr>
      <dsp:spPr>
        <a:xfrm>
          <a:off x="0" y="192"/>
          <a:ext cx="1623993" cy="3568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тыс.руб.</a:t>
          </a:r>
          <a:endParaRPr lang="ru-RU" sz="1800" b="1" i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92"/>
        <a:ext cx="1623993" cy="35680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EDE95-FF0A-4A33-9AD2-26BCC23B6FF2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1363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8180" y="4693285"/>
            <a:ext cx="5425440" cy="4446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1451" y="9384855"/>
            <a:ext cx="2938780" cy="4940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D0E6D-062B-4F61-A93D-9F0BC4031E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3214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05.04.2016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chart" Target="../charts/chart2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4284751741"/>
              </p:ext>
            </p:extLst>
          </p:nvPr>
        </p:nvGraphicFramePr>
        <p:xfrm>
          <a:off x="1214414" y="642918"/>
          <a:ext cx="7729535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7162849" y="2143116"/>
          <a:ext cx="1623994" cy="357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142977" y="2643182"/>
          <a:ext cx="7572428" cy="3071833"/>
        </p:xfrm>
        <a:graphic>
          <a:graphicData uri="http://schemas.openxmlformats.org/drawingml/2006/table">
            <a:tbl>
              <a:tblPr/>
              <a:tblGrid>
                <a:gridCol w="2177375"/>
                <a:gridCol w="1681418"/>
                <a:gridCol w="1778190"/>
                <a:gridCol w="1935445"/>
              </a:tblGrid>
              <a:tr h="1799217"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600" b="1" i="0" u="none" strike="noStrike" dirty="0">
                          <a:solidFill>
                            <a:schemeClr val="bg1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Наименование показателя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План на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План за </a:t>
                      </a: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2 месяц </a:t>
                      </a:r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2016 г.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Факт исполнения на отчет дату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</a:tr>
              <a:tr h="636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Доходы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1 751 381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205 733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185 116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63630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Расходы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1 758 637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195 297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Arial"/>
                        </a:rPr>
                        <a:t>167 340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357686" y="642908"/>
          <a:ext cx="4643470" cy="6108339"/>
        </p:xfrm>
        <a:graphic>
          <a:graphicData uri="http://schemas.openxmlformats.org/drawingml/2006/table">
            <a:tbl>
              <a:tblPr/>
              <a:tblGrid>
                <a:gridCol w="2351601"/>
                <a:gridCol w="867704"/>
                <a:gridCol w="669640"/>
                <a:gridCol w="754525"/>
              </a:tblGrid>
              <a:tr h="60002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latin typeface="Times New Roman"/>
                        </a:rPr>
                        <a:t>План на год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latin typeface="Times New Roman"/>
                        </a:rPr>
                        <a:t>План за 1 мес 2016 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>
                          <a:latin typeface="Times New Roman"/>
                        </a:rPr>
                        <a:t>Факт исполнения на отчет дату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28000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331 308,6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44 166,2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41 406,8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7001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прибыль организаций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latin typeface="Times New Roman"/>
                        </a:rPr>
                        <a:t>4 347,8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latin typeface="Times New Roman"/>
                        </a:rPr>
                        <a:t>300,0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latin typeface="Times New Roman"/>
                        </a:rPr>
                        <a:t>71,9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00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latin typeface="Times New Roman"/>
                        </a:rPr>
                        <a:t>216 211,1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latin typeface="Times New Roman"/>
                        </a:rPr>
                        <a:t>26 370,7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latin typeface="Times New Roman"/>
                        </a:rPr>
                        <a:t>26 510,7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00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41 825,7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8 720,1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8 808,7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00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Налоги на имущество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25 336,3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2 700,0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2 375,2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000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19 018,3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2 159,6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2 096,7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000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Налоги на товары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24 569,4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3 915,8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1 543,6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000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83 480,1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8 284,4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8 541,6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A"/>
                    </a:solidFill>
                  </a:tcPr>
                </a:tc>
              </a:tr>
              <a:tr h="50601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70 853,0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6 380,0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6 305,8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209,0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209,0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123,6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1 620,3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85,0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124,3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1 440,0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143,5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308,6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22860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9 357,8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1 466,9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1 015,6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19000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663,7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1 336 592,6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153 281,9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135 167,9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 бюджетам субъектов Российской Федерации и муниципальных образований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245 447,3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53 136,7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53 136,7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  бюджетам субъектов Российской Федерации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229 666,4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9 339,2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 бюджетам субъектов Российской Федерации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865 312,1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94 647,6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88 114,8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Иные безвозмездные поступления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300013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возврат остатков субсидий и субвенций прошлых лет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-3 841,6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>
                          <a:latin typeface="Times New Roman"/>
                        </a:rPr>
                        <a:t>-3 841,6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0" i="0" u="none" strike="noStrike" dirty="0">
                          <a:latin typeface="Times New Roman"/>
                        </a:rPr>
                        <a:t>-6 083,6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</a:tr>
              <a:tr h="17000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1 751 381,3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205 732,5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185 116,3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1" y="214290"/>
          <a:ext cx="5000627" cy="6858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14348" y="-142900"/>
            <a:ext cx="9072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                ИСПОЛНЕНИЕ </a:t>
            </a:r>
            <a:r>
              <a:rPr lang="ru-RU" b="1" dirty="0" smtClean="0"/>
              <a:t>ДОХОДОВ </a:t>
            </a:r>
            <a:r>
              <a:rPr lang="ru-RU" b="1" dirty="0" smtClean="0"/>
              <a:t>ЗА ФЕВРАЛЬ </a:t>
            </a:r>
            <a:r>
              <a:rPr lang="ru-RU" sz="3200" b="1" dirty="0" smtClean="0"/>
              <a:t>2016 </a:t>
            </a:r>
            <a:r>
              <a:rPr lang="ru-RU" b="1" dirty="0" smtClean="0"/>
              <a:t>ГОДА </a:t>
            </a:r>
            <a:r>
              <a:rPr lang="ru-RU" dirty="0" smtClean="0"/>
              <a:t>(тыс.руб</a:t>
            </a:r>
            <a:r>
              <a:rPr lang="ru-RU" dirty="0" smtClean="0"/>
              <a:t>.)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2368117489"/>
              </p:ext>
            </p:extLst>
          </p:nvPr>
        </p:nvGraphicFramePr>
        <p:xfrm>
          <a:off x="142844" y="3643314"/>
          <a:ext cx="9286908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253325332"/>
              </p:ext>
            </p:extLst>
          </p:nvPr>
        </p:nvGraphicFramePr>
        <p:xfrm>
          <a:off x="142844" y="5000636"/>
          <a:ext cx="9429816" cy="785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14348" y="214290"/>
            <a:ext cx="707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ИСПОЛНЕНИЕ РАСХОДОВ ЗА </a:t>
            </a:r>
            <a:r>
              <a:rPr lang="ru-RU" b="1" dirty="0" smtClean="0"/>
              <a:t>ФЕВРАЛЬ </a:t>
            </a:r>
            <a:r>
              <a:rPr lang="ru-RU" sz="3200" b="1" dirty="0" smtClean="0"/>
              <a:t>2016 </a:t>
            </a:r>
            <a:r>
              <a:rPr lang="ru-RU" b="1" dirty="0" smtClean="0"/>
              <a:t>ГОДА </a:t>
            </a:r>
            <a:r>
              <a:rPr lang="ru-RU" dirty="0" smtClean="0"/>
              <a:t>(тыс.руб.)</a:t>
            </a:r>
            <a:endParaRPr lang="ru-RU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4857687" y="928670"/>
          <a:ext cx="4286313" cy="5764170"/>
        </p:xfrm>
        <a:graphic>
          <a:graphicData uri="http://schemas.openxmlformats.org/drawingml/2006/table">
            <a:tbl>
              <a:tblPr/>
              <a:tblGrid>
                <a:gridCol w="1873674"/>
                <a:gridCol w="804213"/>
                <a:gridCol w="804213"/>
                <a:gridCol w="804213"/>
              </a:tblGrid>
              <a:tr h="596017">
                <a:tc>
                  <a:txBody>
                    <a:bodyPr/>
                    <a:lstStyle/>
                    <a:p>
                      <a:pPr algn="ctr" rtl="0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rtl="0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План на год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План за 1 мес 2016 г.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Факт исполнения на отчет дату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223507">
                <a:tc>
                  <a:txBody>
                    <a:bodyPr/>
                    <a:lstStyle/>
                    <a:p>
                      <a:pPr algn="just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1 758 637,3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194 871,9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167 399,9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</a:tr>
              <a:tr h="498258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 (аппарат управления)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88 398,4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11 910,5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11 372,6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2698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 (ВУС)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263,7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32,0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28,2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54930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безопасности и правоохранительная деятельность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2 045,5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332,2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221,4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9005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 (транспорт, дорожный фонд)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145 976,9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17 233,6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4 211,6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54930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ЖКХ (благоустройство, дороги города, кап. Ремонт жилого фонда)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93 526,9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6 201,2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4 534,6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18310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СОЦСФЕРА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1 428 000,9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159 162,4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147 031,5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2698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1 064 296,3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131 242,3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121 223,6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2698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204 591,4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11 362,2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9 929,1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2698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Здравоохранение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2698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132 205,3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12 496,6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11 818,6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26982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26 863,1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4 061,3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4 060,2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54930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ОБСЛУЖИВАНИЕ МУНИЦИПАЛЬНОГО ДОЛГА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425,0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425,0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/>
        </p:nvGraphicFramePr>
        <p:xfrm>
          <a:off x="-285784" y="714356"/>
          <a:ext cx="5572164" cy="5091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1992</TotalTime>
  <Words>430</Words>
  <Application>Microsoft Office PowerPoint</Application>
  <PresentationFormat>Экран (4:3)</PresentationFormat>
  <Paragraphs>161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Солнцестояние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никита</dc:creator>
  <cp:lastModifiedBy>nata</cp:lastModifiedBy>
  <cp:revision>229</cp:revision>
  <dcterms:modified xsi:type="dcterms:W3CDTF">2016-04-05T09:16:17Z</dcterms:modified>
</cp:coreProperties>
</file>