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101" d="100"/>
          <a:sy n="101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88;&#1077;&#1096;&#1077;&#1085;&#1080;&#1077;\&#1082;%20&#1088;&#1077;&#1096;&#1077;&#1085;&#1080;&#1102;%202021-20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88;&#1077;&#1096;&#1077;&#1085;&#1080;&#1077;\&#1082;%20&#1088;&#1077;&#1096;&#1077;&#1085;&#1080;&#1102;%202021-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2022 году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2728871962072244"/>
          <c:y val="0.29464209859035273"/>
          <c:w val="0.77061817394439169"/>
          <c:h val="0.6573658482390845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spPr>
                <a:solidFill>
                  <a:schemeClr val="bg2"/>
                </a:solidFill>
              </c:spPr>
              <c:txPr>
                <a:bodyPr/>
                <a:lstStyle/>
                <a:p>
                  <a:pPr>
                    <a:defRPr sz="2000" b="1"/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'!$K$12,'Доходы '!$K$35,'Доходы '!$K$45)</c:f>
              <c:numCache>
                <c:formatCode>#,##0.00</c:formatCode>
                <c:ptCount val="3"/>
                <c:pt idx="0">
                  <c:v>485721.30999999994</c:v>
                </c:pt>
                <c:pt idx="1">
                  <c:v>53508.689999999995</c:v>
                </c:pt>
                <c:pt idx="2">
                  <c:v>1962604.5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53951474212615835"/>
          <c:y val="8.8516635406523464E-2"/>
          <c:w val="0.41048514450775309"/>
          <c:h val="0.15813341001326653"/>
        </c:manualLayout>
      </c:layout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2022 год  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4350872594190777E-2"/>
          <c:y val="2.1988918051910652E-4"/>
          <c:w val="0.53895759188872194"/>
          <c:h val="0.77485651793525812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(расходы!$D$3,расходы!$D$5,расходы!$D$6,расходы!$D$7,расходы!$D$9)</c:f>
              <c:numCache>
                <c:formatCode>#,##0.00</c:formatCode>
                <c:ptCount val="5"/>
                <c:pt idx="0">
                  <c:v>306978.63500000001</c:v>
                </c:pt>
                <c:pt idx="1">
                  <c:v>3158.62</c:v>
                </c:pt>
                <c:pt idx="2">
                  <c:v>140618.10380000001</c:v>
                </c:pt>
                <c:pt idx="3">
                  <c:v>337911.73272000003</c:v>
                </c:pt>
                <c:pt idx="4">
                  <c:v>2052442.0709999998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1.5256434815046344E-2"/>
          <c:y val="0.57267585301837265"/>
          <c:w val="0.33088099582942659"/>
          <c:h val="0.42624088655584719"/>
        </c:manualLayout>
      </c:layout>
      <c:spPr>
        <a:solidFill>
          <a:schemeClr val="bg2"/>
        </a:solidFill>
      </c:sp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2023-2024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плановом периоде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2023-2024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2023-2024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плановом периоде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2023-2024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27584" y="4293096"/>
          <a:ext cx="7776866" cy="2096739"/>
        </p:xfrm>
        <a:graphic>
          <a:graphicData uri="http://schemas.openxmlformats.org/drawingml/2006/table">
            <a:tbl>
              <a:tblPr/>
              <a:tblGrid>
                <a:gridCol w="1890042"/>
                <a:gridCol w="1471706"/>
                <a:gridCol w="1471706"/>
                <a:gridCol w="1471706"/>
                <a:gridCol w="1471706"/>
              </a:tblGrid>
              <a:tr h="978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2024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7 144 911,74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latin typeface="Arial"/>
                        </a:rPr>
                        <a:t>2 769 570,93</a:t>
                      </a:r>
                    </a:p>
                  </a:txBody>
                  <a:tcPr marL="7088" marR="7088" marT="7088" marB="0" anchor="b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latin typeface="Arial"/>
                        </a:rPr>
                        <a:t>2 237 508,06</a:t>
                      </a:r>
                    </a:p>
                  </a:txBody>
                  <a:tcPr marL="7088" marR="7088" marT="7088" marB="0" anchor="b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latin typeface="Arial"/>
                        </a:rPr>
                        <a:t>2 137 832,75</a:t>
                      </a:r>
                    </a:p>
                  </a:txBody>
                  <a:tcPr marL="7088" marR="7088" marT="7088" marB="0" anchor="b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7 218 936,87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2 843 596,06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2 237 508,06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2 137 832,75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-74 025,13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-74 025,13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620688"/>
          <a:ext cx="3240360" cy="5842861"/>
        </p:xfrm>
        <a:graphic>
          <a:graphicData uri="http://schemas.openxmlformats.org/drawingml/2006/table">
            <a:tbl>
              <a:tblPr/>
              <a:tblGrid>
                <a:gridCol w="2561286"/>
                <a:gridCol w="679074"/>
              </a:tblGrid>
              <a:tr h="220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539 230,00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485 721,31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042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82 398,99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53 508,69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48 809,28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48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1 400,00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9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1 380,90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531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1 962 604,50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755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466 756,20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490 779,80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1 005 068,50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7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2 501 834,50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2555776" y="476672"/>
          <a:ext cx="7056784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889500" y="1484784"/>
          <a:ext cx="4074988" cy="3762375"/>
        </p:xfrm>
        <a:graphic>
          <a:graphicData uri="http://schemas.openxmlformats.org/drawingml/2006/table">
            <a:tbl>
              <a:tblPr/>
              <a:tblGrid>
                <a:gridCol w="3053962"/>
                <a:gridCol w="1021026"/>
              </a:tblGrid>
              <a:tr h="32385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2 843 596,06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Arial Cyr"/>
                        </a:rPr>
                        <a:t>306 978,64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Arial Cyr"/>
                        </a:rPr>
                        <a:t>436,40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Arial Cyr"/>
                        </a:rPr>
                        <a:t>3 158,62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Arial Cyr"/>
                        </a:rPr>
                        <a:t>140 618,10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Arial Cyr"/>
                        </a:rPr>
                        <a:t>337 911,73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Arial Cyr"/>
                        </a:rPr>
                        <a:t>1 950,50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Arial Cyr"/>
                        </a:rPr>
                        <a:t>2 052 442,07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Arial Cyr"/>
                        </a:rPr>
                        <a:t>1 523 474,36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Arial Cyr"/>
                        </a:rPr>
                        <a:t>275 382,95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Arial Cyr"/>
                        </a:rPr>
                        <a:t>158,13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Arial Cyr"/>
                        </a:rPr>
                        <a:t>148 264,32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Arial Cyr"/>
                        </a:rPr>
                        <a:t>105 162,30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Arial Cyr"/>
                        </a:rPr>
                        <a:t>100,00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0" y="0"/>
          <a:ext cx="7439025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7541" y="4365104"/>
          <a:ext cx="8496946" cy="2009179"/>
        </p:xfrm>
        <a:graphic>
          <a:graphicData uri="http://schemas.openxmlformats.org/drawingml/2006/table">
            <a:tbl>
              <a:tblPr/>
              <a:tblGrid>
                <a:gridCol w="795036"/>
                <a:gridCol w="2670823"/>
                <a:gridCol w="1677029"/>
                <a:gridCol w="1677029"/>
                <a:gridCol w="1677029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 п/п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2024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415 630,20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348 040,20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348 040,20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4 822,33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628 265,90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135 221,00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56 428,70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1 047 399,90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1 062 440,90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1 009 801,10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2 096 118,33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1 545 702,10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1 414 270,00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1917</TotalTime>
  <Words>412</Words>
  <Application>Microsoft Office PowerPoint</Application>
  <PresentationFormat>Экран (4:3)</PresentationFormat>
  <Paragraphs>143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237</cp:revision>
  <dcterms:modified xsi:type="dcterms:W3CDTF">2022-02-28T06:33:50Z</dcterms:modified>
</cp:coreProperties>
</file>