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6"/>
  </p:notesMasterIdLst>
  <p:sldIdLst>
    <p:sldId id="301" r:id="rId2"/>
    <p:sldId id="302" r:id="rId3"/>
    <p:sldId id="303" r:id="rId4"/>
    <p:sldId id="304" r:id="rId5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CFF"/>
    <a:srgbClr val="DFF8F9"/>
    <a:srgbClr val="FFFF00"/>
    <a:srgbClr val="0000CC"/>
    <a:srgbClr val="000066"/>
    <a:srgbClr val="000099"/>
    <a:srgbClr val="ECECEC"/>
    <a:srgbClr val="FFFFCC"/>
    <a:srgbClr val="FFFF66"/>
    <a:srgbClr val="6D90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23" autoAdjust="0"/>
  </p:normalViewPr>
  <p:slideViewPr>
    <p:cSldViewPr snapToGrid="0">
      <p:cViewPr varScale="1">
        <p:scale>
          <a:sx n="114" d="100"/>
          <a:sy n="114" d="100"/>
        </p:scale>
        <p:origin x="43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4"/>
            <a:ext cx="5408930" cy="3891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4"/>
            <a:ext cx="2929837" cy="495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4"/>
            <a:ext cx="2929837" cy="495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9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7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4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6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46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0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27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90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72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1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60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62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013" y="459225"/>
            <a:ext cx="1133856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</a:p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«Обеспечение транспортной инфраструктуры муниципального </a:t>
            </a:r>
          </a:p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образования город Минусинск»</a:t>
            </a:r>
            <a:endParaRPr lang="ru-RU" sz="22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263D077-A666-4D4A-84BB-2E6E3B1A6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386864"/>
              </p:ext>
            </p:extLst>
          </p:nvPr>
        </p:nvGraphicFramePr>
        <p:xfrm>
          <a:off x="536895" y="3429635"/>
          <a:ext cx="10888911" cy="19202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29843">
                  <a:extLst>
                    <a:ext uri="{9D8B030D-6E8A-4147-A177-3AD203B41FA5}">
                      <a16:colId xmlns:a16="http://schemas.microsoft.com/office/drawing/2014/main" val="147850675"/>
                    </a:ext>
                  </a:extLst>
                </a:gridCol>
                <a:gridCol w="4572386">
                  <a:extLst>
                    <a:ext uri="{9D8B030D-6E8A-4147-A177-3AD203B41FA5}">
                      <a16:colId xmlns:a16="http://schemas.microsoft.com/office/drawing/2014/main" val="4228082254"/>
                    </a:ext>
                  </a:extLst>
                </a:gridCol>
                <a:gridCol w="1122061">
                  <a:extLst>
                    <a:ext uri="{9D8B030D-6E8A-4147-A177-3AD203B41FA5}">
                      <a16:colId xmlns:a16="http://schemas.microsoft.com/office/drawing/2014/main" val="4071710320"/>
                    </a:ext>
                  </a:extLst>
                </a:gridCol>
                <a:gridCol w="1534468">
                  <a:extLst>
                    <a:ext uri="{9D8B030D-6E8A-4147-A177-3AD203B41FA5}">
                      <a16:colId xmlns:a16="http://schemas.microsoft.com/office/drawing/2014/main" val="276085303"/>
                    </a:ext>
                  </a:extLst>
                </a:gridCol>
                <a:gridCol w="1394702">
                  <a:extLst>
                    <a:ext uri="{9D8B030D-6E8A-4147-A177-3AD203B41FA5}">
                      <a16:colId xmlns:a16="http://schemas.microsoft.com/office/drawing/2014/main" val="1303141218"/>
                    </a:ext>
                  </a:extLst>
                </a:gridCol>
                <a:gridCol w="1535451">
                  <a:extLst>
                    <a:ext uri="{9D8B030D-6E8A-4147-A177-3AD203B41FA5}">
                      <a16:colId xmlns:a16="http://schemas.microsoft.com/office/drawing/2014/main" val="3891254748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1087049"/>
                  </a:ext>
                </a:extLst>
              </a:tr>
              <a:tr h="164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850087"/>
                  </a:ext>
                </a:extLst>
              </a:tr>
              <a:tr h="87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702418"/>
                  </a:ext>
                </a:extLst>
              </a:tr>
              <a:tr h="33591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04 08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04 09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309 212,42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297 134,73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79749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249 246,70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238 343,04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65651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04 08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59 965,72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58 791,69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236893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F2C35F7-085D-45AE-BF48-2AFC63F2C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059" y="1508068"/>
            <a:ext cx="1146992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2970213" algn="ctr"/>
              </a:tabLst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2970213" algn="ctr"/>
              </a:tabLs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программе муниципального образования город Минусинск «Обеспечение транспортной инфраструктуры муниципального образования город Минусинск» (далее – Программа) расходы исполнены в сумме 96,09%, или 297 134,73 тыс. руб.  от уточненной бюджетной росписи 309 212,42 тыс. руб.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2970213" algn="ctr"/>
              </a:tabLs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Бюджетные ассигнования на реализацию Программы распределены следующим образом: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2970213" algn="ctr"/>
              </a:tabLs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884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639" y="135712"/>
            <a:ext cx="112615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</a:p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«Дороги муниципального образования город Минусинск»</a:t>
            </a:r>
            <a:endParaRPr lang="ru-RU" sz="2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48799" y="3102953"/>
            <a:ext cx="1109792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A1B64EF-5998-4FF0-87F9-4C28728B6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556256"/>
              </p:ext>
            </p:extLst>
          </p:nvPr>
        </p:nvGraphicFramePr>
        <p:xfrm>
          <a:off x="595618" y="887401"/>
          <a:ext cx="11097927" cy="198247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63922">
                  <a:extLst>
                    <a:ext uri="{9D8B030D-6E8A-4147-A177-3AD203B41FA5}">
                      <a16:colId xmlns:a16="http://schemas.microsoft.com/office/drawing/2014/main" val="2718831721"/>
                    </a:ext>
                  </a:extLst>
                </a:gridCol>
                <a:gridCol w="3840085">
                  <a:extLst>
                    <a:ext uri="{9D8B030D-6E8A-4147-A177-3AD203B41FA5}">
                      <a16:colId xmlns:a16="http://schemas.microsoft.com/office/drawing/2014/main" val="1381917248"/>
                    </a:ext>
                  </a:extLst>
                </a:gridCol>
                <a:gridCol w="1143600">
                  <a:extLst>
                    <a:ext uri="{9D8B030D-6E8A-4147-A177-3AD203B41FA5}">
                      <a16:colId xmlns:a16="http://schemas.microsoft.com/office/drawing/2014/main" val="2414356414"/>
                    </a:ext>
                  </a:extLst>
                </a:gridCol>
                <a:gridCol w="1563922">
                  <a:extLst>
                    <a:ext uri="{9D8B030D-6E8A-4147-A177-3AD203B41FA5}">
                      <a16:colId xmlns:a16="http://schemas.microsoft.com/office/drawing/2014/main" val="1964576594"/>
                    </a:ext>
                  </a:extLst>
                </a:gridCol>
                <a:gridCol w="1421473">
                  <a:extLst>
                    <a:ext uri="{9D8B030D-6E8A-4147-A177-3AD203B41FA5}">
                      <a16:colId xmlns:a16="http://schemas.microsoft.com/office/drawing/2014/main" val="2347747234"/>
                    </a:ext>
                  </a:extLst>
                </a:gridCol>
                <a:gridCol w="1564925">
                  <a:extLst>
                    <a:ext uri="{9D8B030D-6E8A-4147-A177-3AD203B41FA5}">
                      <a16:colId xmlns:a16="http://schemas.microsoft.com/office/drawing/2014/main" val="394453920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62722660"/>
                  </a:ext>
                </a:extLst>
              </a:tr>
              <a:tr h="164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089613"/>
                  </a:ext>
                </a:extLst>
              </a:tr>
              <a:tr h="87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570405"/>
                  </a:ext>
                </a:extLst>
              </a:tr>
              <a:tr h="30607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281 804,18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269 726,60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9238077"/>
                  </a:ext>
                </a:extLst>
              </a:tr>
              <a:tr h="18732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247 981,70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237 078,04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70581331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33 822,48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32 648,56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96,53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3337520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306188F-901C-4D37-AFEC-ADB3E4680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107082"/>
              </p:ext>
            </p:extLst>
          </p:nvPr>
        </p:nvGraphicFramePr>
        <p:xfrm>
          <a:off x="595618" y="4024173"/>
          <a:ext cx="11006356" cy="20720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2378">
                  <a:extLst>
                    <a:ext uri="{9D8B030D-6E8A-4147-A177-3AD203B41FA5}">
                      <a16:colId xmlns:a16="http://schemas.microsoft.com/office/drawing/2014/main" val="3572756697"/>
                    </a:ext>
                  </a:extLst>
                </a:gridCol>
                <a:gridCol w="5574767">
                  <a:extLst>
                    <a:ext uri="{9D8B030D-6E8A-4147-A177-3AD203B41FA5}">
                      <a16:colId xmlns:a16="http://schemas.microsoft.com/office/drawing/2014/main" val="463469373"/>
                    </a:ext>
                  </a:extLst>
                </a:gridCol>
                <a:gridCol w="1429737">
                  <a:extLst>
                    <a:ext uri="{9D8B030D-6E8A-4147-A177-3AD203B41FA5}">
                      <a16:colId xmlns:a16="http://schemas.microsoft.com/office/drawing/2014/main" val="4071073360"/>
                    </a:ext>
                  </a:extLst>
                </a:gridCol>
                <a:gridCol w="1429737">
                  <a:extLst>
                    <a:ext uri="{9D8B030D-6E8A-4147-A177-3AD203B41FA5}">
                      <a16:colId xmlns:a16="http://schemas.microsoft.com/office/drawing/2014/main" val="3205359904"/>
                    </a:ext>
                  </a:extLst>
                </a:gridCol>
                <a:gridCol w="1429737">
                  <a:extLst>
                    <a:ext uri="{9D8B030D-6E8A-4147-A177-3AD203B41FA5}">
                      <a16:colId xmlns:a16="http://schemas.microsoft.com/office/drawing/2014/main" val="172147011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</a:rPr>
                        <a:t>2021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547835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465800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автомобильных дорог общего пользования, работы по содержанию которых выполняются в объеме действующих нормативов (допустимый уровень), в общей протяженности автомобильных дорог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177,50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177,50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5664451"/>
                  </a:ext>
                </a:extLst>
              </a:tr>
              <a:tr h="68453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протяженности автомобильных дорог общего пользования местного значения, на которой проведены работы по ремонту и капитальному ремонту в общей протяженности сети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7716969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ПСД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7697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108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7015" y="435998"/>
            <a:ext cx="113578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пассажирских перевозок на городских маршрутах»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70121" y="3429000"/>
            <a:ext cx="11186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F4A9DC4-691F-4DC6-B93B-F08B4E0848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718481"/>
              </p:ext>
            </p:extLst>
          </p:nvPr>
        </p:nvGraphicFramePr>
        <p:xfrm>
          <a:off x="679509" y="1414944"/>
          <a:ext cx="10679184" cy="1539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2302">
                  <a:extLst>
                    <a:ext uri="{9D8B030D-6E8A-4147-A177-3AD203B41FA5}">
                      <a16:colId xmlns:a16="http://schemas.microsoft.com/office/drawing/2014/main" val="1799567047"/>
                    </a:ext>
                  </a:extLst>
                </a:gridCol>
                <a:gridCol w="4055000">
                  <a:extLst>
                    <a:ext uri="{9D8B030D-6E8A-4147-A177-3AD203B41FA5}">
                      <a16:colId xmlns:a16="http://schemas.microsoft.com/office/drawing/2014/main" val="2349209283"/>
                    </a:ext>
                  </a:extLst>
                </a:gridCol>
                <a:gridCol w="946040">
                  <a:extLst>
                    <a:ext uri="{9D8B030D-6E8A-4147-A177-3AD203B41FA5}">
                      <a16:colId xmlns:a16="http://schemas.microsoft.com/office/drawing/2014/main" val="1431134700"/>
                    </a:ext>
                  </a:extLst>
                </a:gridCol>
                <a:gridCol w="1486770">
                  <a:extLst>
                    <a:ext uri="{9D8B030D-6E8A-4147-A177-3AD203B41FA5}">
                      <a16:colId xmlns:a16="http://schemas.microsoft.com/office/drawing/2014/main" val="1810559374"/>
                    </a:ext>
                  </a:extLst>
                </a:gridCol>
                <a:gridCol w="1486770">
                  <a:extLst>
                    <a:ext uri="{9D8B030D-6E8A-4147-A177-3AD203B41FA5}">
                      <a16:colId xmlns:a16="http://schemas.microsoft.com/office/drawing/2014/main" val="686007762"/>
                    </a:ext>
                  </a:extLst>
                </a:gridCol>
                <a:gridCol w="1352302">
                  <a:extLst>
                    <a:ext uri="{9D8B030D-6E8A-4147-A177-3AD203B41FA5}">
                      <a16:colId xmlns:a16="http://schemas.microsoft.com/office/drawing/2014/main" val="2084135972"/>
                    </a:ext>
                  </a:extLst>
                </a:gridCol>
              </a:tblGrid>
              <a:tr h="361315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тыс. рублей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9149921"/>
                  </a:ext>
                </a:extLst>
              </a:tr>
              <a:tr h="1860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99256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981857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26 130,47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26 130,35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915775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26 130,47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26130,35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0772060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73EFC8A-DB4E-4ABD-B110-3CD12A3667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748908"/>
              </p:ext>
            </p:extLst>
          </p:nvPr>
        </p:nvGraphicFramePr>
        <p:xfrm>
          <a:off x="679509" y="4273148"/>
          <a:ext cx="10679183" cy="15170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28691">
                  <a:extLst>
                    <a:ext uri="{9D8B030D-6E8A-4147-A177-3AD203B41FA5}">
                      <a16:colId xmlns:a16="http://schemas.microsoft.com/office/drawing/2014/main" val="357229306"/>
                    </a:ext>
                  </a:extLst>
                </a:gridCol>
                <a:gridCol w="1654700">
                  <a:extLst>
                    <a:ext uri="{9D8B030D-6E8A-4147-A177-3AD203B41FA5}">
                      <a16:colId xmlns:a16="http://schemas.microsoft.com/office/drawing/2014/main" val="2674293998"/>
                    </a:ext>
                  </a:extLst>
                </a:gridCol>
                <a:gridCol w="1797896">
                  <a:extLst>
                    <a:ext uri="{9D8B030D-6E8A-4147-A177-3AD203B41FA5}">
                      <a16:colId xmlns:a16="http://schemas.microsoft.com/office/drawing/2014/main" val="4034122507"/>
                    </a:ext>
                  </a:extLst>
                </a:gridCol>
                <a:gridCol w="1797896">
                  <a:extLst>
                    <a:ext uri="{9D8B030D-6E8A-4147-A177-3AD203B41FA5}">
                      <a16:colId xmlns:a16="http://schemas.microsoft.com/office/drawing/2014/main" val="2745729801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408361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236729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подвижность населения (количество поездок/количество жителей)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поездок/чел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2418859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субсидий на 1 пассажира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руб./пасс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25,38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25,38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2962653"/>
                  </a:ext>
                </a:extLst>
              </a:tr>
              <a:tr h="236855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субсидий на 1 км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руб./км.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9151751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субсидируемых поездок от общего числа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87700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65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lumMod val="9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0987" y="419337"/>
            <a:ext cx="110979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безопасности дорожного движения в муниципальном образовании город Минусинск»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0987" y="3658971"/>
            <a:ext cx="110979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0CAADDE-77C1-4E27-BF0A-D794B89C7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552576"/>
              </p:ext>
            </p:extLst>
          </p:nvPr>
        </p:nvGraphicFramePr>
        <p:xfrm>
          <a:off x="823245" y="1325814"/>
          <a:ext cx="10813410" cy="15805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3902">
                  <a:extLst>
                    <a:ext uri="{9D8B030D-6E8A-4147-A177-3AD203B41FA5}">
                      <a16:colId xmlns:a16="http://schemas.microsoft.com/office/drawing/2014/main" val="4043705016"/>
                    </a:ext>
                  </a:extLst>
                </a:gridCol>
                <a:gridCol w="4070127">
                  <a:extLst>
                    <a:ext uri="{9D8B030D-6E8A-4147-A177-3AD203B41FA5}">
                      <a16:colId xmlns:a16="http://schemas.microsoft.com/office/drawing/2014/main" val="1998246238"/>
                    </a:ext>
                  </a:extLst>
                </a:gridCol>
                <a:gridCol w="1128665">
                  <a:extLst>
                    <a:ext uri="{9D8B030D-6E8A-4147-A177-3AD203B41FA5}">
                      <a16:colId xmlns:a16="http://schemas.microsoft.com/office/drawing/2014/main" val="3115913704"/>
                    </a:ext>
                  </a:extLst>
                </a:gridCol>
                <a:gridCol w="1403902">
                  <a:extLst>
                    <a:ext uri="{9D8B030D-6E8A-4147-A177-3AD203B41FA5}">
                      <a16:colId xmlns:a16="http://schemas.microsoft.com/office/drawing/2014/main" val="2997703382"/>
                    </a:ext>
                  </a:extLst>
                </a:gridCol>
                <a:gridCol w="1402912">
                  <a:extLst>
                    <a:ext uri="{9D8B030D-6E8A-4147-A177-3AD203B41FA5}">
                      <a16:colId xmlns:a16="http://schemas.microsoft.com/office/drawing/2014/main" val="999540973"/>
                    </a:ext>
                  </a:extLst>
                </a:gridCol>
                <a:gridCol w="1403902">
                  <a:extLst>
                    <a:ext uri="{9D8B030D-6E8A-4147-A177-3AD203B41FA5}">
                      <a16:colId xmlns:a16="http://schemas.microsoft.com/office/drawing/2014/main" val="3898567782"/>
                    </a:ext>
                  </a:extLst>
                </a:gridCol>
              </a:tblGrid>
              <a:tr h="425450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тыс. рублей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0543453"/>
                  </a:ext>
                </a:extLst>
              </a:tr>
              <a:tr h="95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151136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13376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1 277,78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1 277,78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0270058"/>
                  </a:ext>
                </a:extLst>
              </a:tr>
              <a:tr h="24638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1265,00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1265,00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793990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68650151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79164D2-325B-4523-BE02-57AC9E9A1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141965"/>
              </p:ext>
            </p:extLst>
          </p:nvPr>
        </p:nvGraphicFramePr>
        <p:xfrm>
          <a:off x="823245" y="4515330"/>
          <a:ext cx="10745174" cy="13303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0526">
                  <a:extLst>
                    <a:ext uri="{9D8B030D-6E8A-4147-A177-3AD203B41FA5}">
                      <a16:colId xmlns:a16="http://schemas.microsoft.com/office/drawing/2014/main" val="1995960311"/>
                    </a:ext>
                  </a:extLst>
                </a:gridCol>
                <a:gridCol w="4976304">
                  <a:extLst>
                    <a:ext uri="{9D8B030D-6E8A-4147-A177-3AD203B41FA5}">
                      <a16:colId xmlns:a16="http://schemas.microsoft.com/office/drawing/2014/main" val="4027076086"/>
                    </a:ext>
                  </a:extLst>
                </a:gridCol>
                <a:gridCol w="1373909">
                  <a:extLst>
                    <a:ext uri="{9D8B030D-6E8A-4147-A177-3AD203B41FA5}">
                      <a16:colId xmlns:a16="http://schemas.microsoft.com/office/drawing/2014/main" val="3343369826"/>
                    </a:ext>
                  </a:extLst>
                </a:gridCol>
                <a:gridCol w="1510526">
                  <a:extLst>
                    <a:ext uri="{9D8B030D-6E8A-4147-A177-3AD203B41FA5}">
                      <a16:colId xmlns:a16="http://schemas.microsoft.com/office/drawing/2014/main" val="3103190655"/>
                    </a:ext>
                  </a:extLst>
                </a:gridCol>
                <a:gridCol w="1373909">
                  <a:extLst>
                    <a:ext uri="{9D8B030D-6E8A-4147-A177-3AD203B41FA5}">
                      <a16:colId xmlns:a16="http://schemas.microsoft.com/office/drawing/2014/main" val="48324914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</a:t>
                      </a:r>
                    </a:p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533320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376005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технических средств регулирования дорожного движения: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9121885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дорожные знаки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6489051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светофорные объекты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3940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722798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2849</TotalTime>
  <Words>526</Words>
  <Application>Microsoft Office PowerPoint</Application>
  <PresentationFormat>Широкоэкранный</PresentationFormat>
  <Paragraphs>183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Corbel</vt:lpstr>
      <vt:lpstr>Times New Roman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Виталий Черепанов</cp:lastModifiedBy>
  <cp:revision>283</cp:revision>
  <cp:lastPrinted>2021-03-05T07:57:12Z</cp:lastPrinted>
  <dcterms:created xsi:type="dcterms:W3CDTF">2016-04-28T09:51:29Z</dcterms:created>
  <dcterms:modified xsi:type="dcterms:W3CDTF">2022-03-25T06:47:56Z</dcterms:modified>
</cp:coreProperties>
</file>