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9" r:id="rId5"/>
    <p:sldId id="268" r:id="rId6"/>
    <p:sldId id="273" r:id="rId7"/>
    <p:sldId id="265" r:id="rId8"/>
    <p:sldId id="267" r:id="rId9"/>
    <p:sldId id="260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9" autoAdjust="0"/>
    <p:restoredTop sz="86409" autoAdjust="0"/>
  </p:normalViewPr>
  <p:slideViewPr>
    <p:cSldViewPr>
      <p:cViewPr varScale="1">
        <p:scale>
          <a:sx n="93" d="100"/>
          <a:sy n="93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34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Arial Narrow" pitchFamily="34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Arial Narrow" pitchFamily="34" charset="0"/>
              </a:rPr>
            </a:br>
            <a:r>
              <a:rPr lang="ru-RU" sz="4200" b="1" i="1" dirty="0" smtClean="0">
                <a:solidFill>
                  <a:srgbClr val="00B050"/>
                </a:solidFill>
                <a:latin typeface="+mn-lt"/>
              </a:rPr>
              <a:t>МОЛОДЕЖЬ МИНУСИНСКА </a:t>
            </a:r>
            <a:r>
              <a:rPr lang="ru-RU" sz="4200" b="1" dirty="0" smtClean="0">
                <a:latin typeface="+mn-lt"/>
              </a:rPr>
              <a:t/>
            </a:r>
            <a:br>
              <a:rPr lang="ru-RU" sz="4200" b="1" dirty="0" smtClean="0">
                <a:latin typeface="+mn-lt"/>
              </a:rPr>
            </a:br>
            <a:endParaRPr lang="ru-RU" sz="4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В целом по муниципальной  программе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«Молодежь Минусинска»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расходы исполнены в сумме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18311,06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 тыс. рублей, что составляет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89,9%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от уточненной бюджетной росписи в сумме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20365,05 тыс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. рублей, в том числе за счет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средств: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краевого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бюджета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5021,27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тыс. рублей, что составляет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70,97 %от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уточненной бюджетной росписи в сумме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7075,26 тыс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. 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руб.;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федерального бюджета 914,76 тыс.рублей, что составляет 100% от уточненной бюджетной росписи.</a:t>
            </a:r>
            <a:endParaRPr lang="ru-RU" sz="20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Бюджетные ассигнования распределены следующим образом: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11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1868760"/>
                <a:gridCol w="1371600"/>
                <a:gridCol w="1371600"/>
                <a:gridCol w="1371600"/>
                <a:gridCol w="1371600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Объем бюджетных ассигнований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(тыс. рублей)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спорта и молодежной политики администрации 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города Минусинска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0707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15 137,85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13 083,86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86,43%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спорта и молодежной политики администрации 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города Минусинска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1003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5 227,20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5 227,20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20 365,05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18 311,06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89,91%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440159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Подпрограмма </a:t>
            </a:r>
            <a:r>
              <a:rPr lang="ru-RU" sz="2800" dirty="0" smtClean="0"/>
              <a:t>«Вовлечение молодежи Красноярского края в социальную практику»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364996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47664" y="1772816"/>
          <a:ext cx="6552728" cy="242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527944"/>
                <a:gridCol w="1016000"/>
                <a:gridCol w="1016000"/>
                <a:gridCol w="1016000"/>
                <a:gridCol w="1472728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Процент исполнения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2015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07 07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14 821,85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12 767,86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86,14%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При </a:t>
            </a:r>
            <a:r>
              <a:rPr lang="ru-RU" sz="3100" dirty="0"/>
              <a:t>реализации данной подпрограммы в 2015 году достигнуты следующие показатели: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5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752"/>
                <a:gridCol w="2232248"/>
                <a:gridCol w="1080120"/>
                <a:gridCol w="123448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Единица измерения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Доля молодежи, проживающей в г. Минусинске,  получившей информационные услуги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23,7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23,7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созданных рабочих мест для несовершеннолетних граждан, проживающих в         г. Минусинске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созданных сезонных рабочих мест для студентов и обучающихся в государственных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образовательных учреждениях профессионального образования на территории г.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несовершеннолетних граждан, проживающих в г.Минусинске, принявших участие в профильных палаточных лагерях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поддержанных социально-экономических проектов, реализуемых молодежью г.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0" name="Picture 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424936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600" y="869950"/>
            <a:ext cx="7669213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51216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Подпрограмма </a:t>
            </a:r>
            <a:r>
              <a:rPr lang="ru-RU" sz="2800" dirty="0" smtClean="0"/>
              <a:t>«Патриотическое воспитание молодежи г.Минусинска»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844824"/>
          <a:ext cx="8136904" cy="2367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824204"/>
                <a:gridCol w="1344149"/>
                <a:gridCol w="1344149"/>
                <a:gridCol w="1344149"/>
                <a:gridCol w="1344149"/>
              </a:tblGrid>
              <a:tr h="3935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Объем бюджетных ассигнований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(тыс. рублей)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3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8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871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0707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316,00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316,00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683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316,00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316,00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При </a:t>
            </a:r>
            <a:r>
              <a:rPr lang="ru-RU" sz="3100" dirty="0"/>
              <a:t>реализации данной подпрограммы в 2015 году достигнуты следующие показатели: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340768"/>
          <a:ext cx="80648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385"/>
                <a:gridCol w="826063"/>
                <a:gridCol w="1872208"/>
                <a:gridCol w="216024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Удельный вес молодых граждан,     проживающих в г.Минусинске, вовлеченных в изучение истории Отечества, краеведческую деятельность, в их общей численности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3,15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3,15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Удельный вес молодых граждан,       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проживающих в г.Минусинске, являющихся  членами или участниками патриотических  объединений г.Минусинска, участниками  клубов патриотического воспитания муниципальных  учреждений г.Минусинска, прошедших подготовку к военной службе в Вооруженных Силах Российской Федерации, в их общей численности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2,93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2,93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Удельный вес молодых граждан, проживающих в г.Минусинске, вовлеченных в добровольческую деятельность, в их общей численности 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861048"/>
            <a:ext cx="7772400" cy="1907927"/>
          </a:xfrm>
        </p:spPr>
        <p:txBody>
          <a:bodyPr>
            <a:norm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dirty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591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Подпрограмма </a:t>
            </a:r>
            <a:r>
              <a:rPr lang="ru-RU" sz="3200" dirty="0" smtClean="0"/>
              <a:t>«Обеспечение жильем молодых семей в муниципальном образовании город Минусинск»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2420888"/>
          <a:ext cx="8064896" cy="3559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1872208"/>
                <a:gridCol w="409701"/>
                <a:gridCol w="2016224"/>
                <a:gridCol w="2294324"/>
                <a:gridCol w="1112399"/>
              </a:tblGrid>
              <a:tr h="35287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Объем бюджетных ассигнований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(тыс. рублей)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52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0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14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МКУ «Управление городского хозяйства»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10 03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5 227,20</a:t>
                      </a:r>
                      <a:endParaRPr lang="ru-RU" sz="1000" i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5 227,20</a:t>
                      </a:r>
                      <a:endParaRPr lang="ru-RU" sz="1000" i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813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федерального бюджета</a:t>
                      </a:r>
                      <a:endParaRPr lang="ru-RU" sz="1100" i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1 176,12</a:t>
                      </a:r>
                      <a:endParaRPr lang="ru-RU" sz="10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1 176.,12</a:t>
                      </a:r>
                      <a:endParaRPr lang="ru-RU" sz="1000" i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i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30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краевого бюджета</a:t>
                      </a:r>
                      <a:endParaRPr lang="ru-RU" sz="1100" i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3 136,32</a:t>
                      </a:r>
                      <a:endParaRPr lang="ru-RU" sz="10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3 136,32</a:t>
                      </a:r>
                      <a:endParaRPr lang="ru-RU" sz="10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i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30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городского бюджета</a:t>
                      </a:r>
                      <a:endParaRPr lang="ru-RU" sz="1100" i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914,76</a:t>
                      </a:r>
                      <a:endParaRPr lang="ru-RU" sz="10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914,76</a:t>
                      </a:r>
                      <a:endParaRPr lang="ru-RU" sz="1000" i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i="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722313" y="476673"/>
            <a:ext cx="7772400" cy="3930228"/>
          </a:xfrm>
        </p:spPr>
        <p:txBody>
          <a:bodyPr>
            <a:normAutofit fontScale="85000" lnSpcReduction="20000"/>
          </a:bodyPr>
          <a:lstStyle/>
          <a:p>
            <a:r>
              <a:rPr lang="ru-RU" sz="1800" dirty="0" smtClean="0"/>
              <a:t>              </a:t>
            </a:r>
          </a:p>
          <a:p>
            <a:r>
              <a:rPr lang="ru-RU" sz="1800" dirty="0" smtClean="0"/>
              <a:t>В </a:t>
            </a:r>
            <a:r>
              <a:rPr lang="ru-RU" sz="1800" dirty="0" smtClean="0"/>
              <a:t>рамках подпрограммы «Обеспечение жильем молодых семей в муниципальном образовании город Минусинск»  пять молодых семей, включенных в сводный список молодых семей-претендентов на получение социальных выплат в 2015 году, утвержденный министерством строительства и жилищно-коммунального хозяйства Красноярского края, улучшили свои жилищные условия путем получения социальных выплат на приобретение (строительство) жилья.</a:t>
            </a:r>
          </a:p>
          <a:p>
            <a:r>
              <a:rPr lang="ru-RU" sz="1800" dirty="0" smtClean="0"/>
              <a:t>Размер социальной выплаты, предоставленной  каждой из молодых семей,  составил 40% расчетной стоимости жилья. Из них:  9% или 1 176,12 тыс. руб. - средства федерального бюджета подпрограммы «Обеспечение жильем молодых семей» федеральной целевой программы «Жилище» на 2011-2015 годы, 24% или 3 136,32 тыс. руб. – средства краевого бюджета подпрограммы «Улучшение жилищных условий отдельных категорий граждан, проживающих на территории Красноярского края» на 2014-2017 годы государственной программы Красноярского края «Создание условий для обеспечения доступным и комфортным жильем граждан Красноярского края и 7% или 914,76 тыс. руб. средства бюджета города Минусинска.  </a:t>
            </a:r>
          </a:p>
          <a:p>
            <a:r>
              <a:rPr lang="ru-RU" sz="1800" dirty="0" smtClean="0"/>
              <a:t> </a:t>
            </a:r>
          </a:p>
          <a:p>
            <a:endParaRPr lang="ru-RU" sz="1900" b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491</Words>
  <Application>Microsoft Office PowerPoint</Application>
  <PresentationFormat>Экран (4:3)</PresentationFormat>
  <Paragraphs>152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МОЛОДЕЖЬ МИНУСИНСКА  </vt:lpstr>
      <vt:lpstr> Бюджетные ассигнования распределены следующим образом: </vt:lpstr>
      <vt:lpstr>Подпрограмма «Вовлечение молодежи Красноярского края в социальную практику»</vt:lpstr>
      <vt:lpstr> При реализации данной подпрограммы в 2015 году достигнуты следующие показатели: </vt:lpstr>
      <vt:lpstr>Слайд 5</vt:lpstr>
      <vt:lpstr>Слайд 6</vt:lpstr>
      <vt:lpstr>Подпрограмма «Патриотическое воспитание молодежи г.Минусинска»</vt:lpstr>
      <vt:lpstr> При реализации данной подпрограммы в 2015 году достигнуты следующие показатели: </vt:lpstr>
      <vt:lpstr>   </vt:lpstr>
      <vt:lpstr>   Подпрограмма «Обеспечение жильем молодых семей в муниципальном образовании город Минусинск»  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Культура города Минусинска </dc:title>
  <dc:creator>User</dc:creator>
  <cp:lastModifiedBy>Светлана</cp:lastModifiedBy>
  <cp:revision>24</cp:revision>
  <dcterms:created xsi:type="dcterms:W3CDTF">2016-03-25T09:07:28Z</dcterms:created>
  <dcterms:modified xsi:type="dcterms:W3CDTF">2016-03-28T08:15:14Z</dcterms:modified>
</cp:coreProperties>
</file>