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9" r:id="rId3"/>
    <p:sldId id="260" r:id="rId4"/>
    <p:sldId id="261" r:id="rId5"/>
    <p:sldId id="262" r:id="rId6"/>
    <p:sldId id="271" r:id="rId7"/>
    <p:sldId id="272" r:id="rId8"/>
    <p:sldId id="273" r:id="rId9"/>
    <p:sldId id="27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978" y="-4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resurs.my1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gorono@minusa.ru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Основные подходы </a:t>
            </a:r>
          </a:p>
          <a:p>
            <a:pPr algn="ctr">
              <a:defRPr/>
            </a:pPr>
            <a:r>
              <a:rPr lang="ru-RU" sz="5400" b="1" dirty="0" smtClean="0"/>
              <a:t>к формированию бюджета </a:t>
            </a:r>
          </a:p>
          <a:p>
            <a:pPr algn="ctr">
              <a:defRPr/>
            </a:pPr>
            <a:r>
              <a:rPr lang="ru-RU" sz="5400" b="1" dirty="0" smtClean="0"/>
              <a:t>на 2018 год и плановый период 2019-2020 гг.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Фролова </a:t>
            </a:r>
            <a:r>
              <a:rPr lang="ru-RU" sz="1400" b="1" smtClean="0"/>
              <a:t>Наталья Викторовна, </a:t>
            </a:r>
            <a:endParaRPr lang="ru-RU" sz="1400" b="1" dirty="0"/>
          </a:p>
          <a:p>
            <a:pPr algn="r"/>
            <a:r>
              <a:rPr lang="ru-RU" sz="1400" b="1" dirty="0"/>
              <a:t>руководитель управления образования </a:t>
            </a:r>
          </a:p>
          <a:p>
            <a:pPr algn="r"/>
            <a:r>
              <a:rPr lang="ru-RU" sz="1400" b="1" dirty="0"/>
              <a:t>администрации 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>
                <a:hlinkClick r:id="rId6"/>
              </a:rPr>
              <a:t>gorono@minusa.ru</a:t>
            </a:r>
            <a:r>
              <a:rPr lang="en-US" sz="1400" b="1" dirty="0"/>
              <a:t>, </a:t>
            </a:r>
            <a:endParaRPr lang="ru-RU" sz="1400" b="1" dirty="0"/>
          </a:p>
          <a:p>
            <a:pPr algn="r"/>
            <a:r>
              <a:rPr lang="en-US" sz="1400" b="1" dirty="0">
                <a:hlinkClick r:id="rId7"/>
              </a:rPr>
              <a:t>http:</a:t>
            </a:r>
            <a:r>
              <a:rPr lang="ru-RU" sz="1400" b="1" dirty="0">
                <a:hlinkClick r:id="rId7"/>
              </a:rPr>
              <a:t>//</a:t>
            </a:r>
            <a:r>
              <a:rPr lang="en-US" sz="1400" b="1" dirty="0">
                <a:hlinkClick r:id="rId7"/>
              </a:rPr>
              <a:t>www.resurs.my1.ru</a:t>
            </a:r>
            <a:r>
              <a:rPr lang="ru-RU" sz="1400" b="1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8685" y="590843"/>
            <a:ext cx="869405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1500175"/>
          <a:ext cx="8643998" cy="5010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9428"/>
                <a:gridCol w="1852285"/>
                <a:gridCol w="1852285"/>
              </a:tblGrid>
              <a:tr h="38648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учреждения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379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школы,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379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Дошкольные образовательные учреждения,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Учреждения дополнительного образования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МБУ ДСОЛ «Елочка»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1133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453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37932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 местного самоуправления в области образования –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образования администрации города Минусинска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Сеть образовательных учреждений, подведомственных  управлению образования администрации города Минусинска</a:t>
            </a:r>
            <a:endParaRPr lang="ru-RU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8685" y="357167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8572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Участники системы образования</a:t>
            </a:r>
            <a:endParaRPr lang="ru-RU" sz="32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7" y="879983"/>
          <a:ext cx="7286677" cy="4757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4763"/>
                <a:gridCol w="1845957"/>
                <a:gridCol w="1845957"/>
              </a:tblGrid>
              <a:tr h="977381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Участники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2016-2017 гг. (чел.)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2017-2018 гг. (чел.)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15685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Учащиеся, в том числе:</a:t>
                      </a: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ОВЗ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специализированный класс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8816</a:t>
                      </a:r>
                    </a:p>
                    <a:p>
                      <a:pPr algn="ctr"/>
                      <a:r>
                        <a:rPr lang="ru-RU" sz="2400" dirty="0" smtClean="0"/>
                        <a:t>157</a:t>
                      </a:r>
                    </a:p>
                    <a:p>
                      <a:pPr algn="ctr"/>
                      <a:r>
                        <a:rPr lang="ru-RU" sz="2400" dirty="0" smtClean="0"/>
                        <a:t>50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9 142</a:t>
                      </a: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216</a:t>
                      </a: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0089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Дошкольники, в том числе: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блоки шестилеток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4 315</a:t>
                      </a:r>
                    </a:p>
                    <a:p>
                      <a:pPr algn="ctr"/>
                      <a:r>
                        <a:rPr lang="ru-RU" sz="2400" dirty="0" smtClean="0"/>
                        <a:t>214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  <a:r>
                        <a:rPr lang="ru-RU" sz="2400" baseline="0" dirty="0" smtClean="0"/>
                        <a:t> 303</a:t>
                      </a:r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193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8988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Учащиеся учреждений дополнительного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3 683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4018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7899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Общая среднесписочная численность работников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2494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2571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Бюджет управления образования на 2018 год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1397001"/>
          <a:ext cx="7500990" cy="2963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3962"/>
                <a:gridCol w="2431478"/>
                <a:gridCol w="1755550"/>
              </a:tblGrid>
              <a:tr h="792165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2545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Общий бюджет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1 051 041,6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1 118 035,2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местный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314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364,3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358 848,3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16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Субсидии, субвенции за счет средств краевого бюджета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736 677,3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759</a:t>
                      </a:r>
                      <a:r>
                        <a:rPr lang="ru-RU" sz="2400" b="1" baseline="0" dirty="0" smtClean="0"/>
                        <a:t> 186,9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1009406"/>
            <a:ext cx="9162288" cy="584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Муниципальная программа </a:t>
            </a:r>
            <a:br>
              <a:rPr lang="ru-RU" sz="2800" b="1" dirty="0" smtClean="0"/>
            </a:br>
            <a:r>
              <a:rPr lang="ru-RU" sz="2800" b="1" dirty="0" smtClean="0"/>
              <a:t>«Развитие образования г.Минусинска»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7" y="1052739"/>
          <a:ext cx="8568953" cy="5472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1960"/>
                <a:gridCol w="2344336"/>
                <a:gridCol w="2182657"/>
              </a:tblGrid>
              <a:tr h="66341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подпрограмм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 и 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3004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дошкольного образования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/>
                        <a:t>462 766,2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/>
                        <a:t>468 815,4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3004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общего образования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469 221,1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489 047,8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4473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дополнительного образования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44 417,9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48 172,4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03450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реализации муниципальной программы развития образования города Минусинска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46800,85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 defTabSz="914400" rtl="0" eaLnBrk="1" latinLnBrk="0" hangingPunct="1">
                        <a:buFontTx/>
                        <a:buNone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81 811,1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Мероприятия: «Одаренные дети</a:t>
                      </a: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города Минусинска»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550,0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550,0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Мероприятия: «Отдых и оздоровление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детей и молодежи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 Минусинска»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13 585,8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16 251,0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Подготовка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учреждений к новому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учебному году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13 313,3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13 000,0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 по программе 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«Кадры города Минусинска»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/>
                        <a:t>137,5</a:t>
                      </a:r>
                      <a:endParaRPr lang="ru-RU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/>
                        <a:t>137,5</a:t>
                      </a:r>
                      <a:endParaRPr lang="ru-RU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1 </a:t>
            </a:r>
            <a:br>
              <a:rPr lang="ru-RU" sz="2800" b="1" dirty="0" smtClean="0"/>
            </a:br>
            <a:r>
              <a:rPr lang="ru-RU" sz="2800" b="1" dirty="0" smtClean="0"/>
              <a:t>«Развитие дошкольного образования»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987885"/>
          <a:ext cx="8429684" cy="5073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280"/>
                <a:gridCol w="1863404"/>
              </a:tblGrid>
              <a:tr h="553719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12372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финансовое обеспечение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 муниципального задания,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 Местный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456 427,0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/>
                        <a:t>119 025,5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8685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Краевой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бюджет, в том числе: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основного персонала;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административного и учебно -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вспомогательного персонала;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337 401,5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241 811,3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endParaRPr lang="ru-RU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95 590,2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3714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учреждений к новому учебному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8 271,4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86863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Присмотр и уход за детьми – инвалидами, детьми – сиротами и детьми,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оставшимися без попечения родителей, а также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детьми с туберкулезной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интоксикацией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endParaRPr lang="ru-RU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4 161,6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371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 выплату и доставку компенсации части родительской платы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за присмотр и уход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8 226,8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4497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477 086,8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2 «Развитие общего образования»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676390"/>
          <a:ext cx="8429684" cy="5416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280"/>
                <a:gridCol w="1863404"/>
              </a:tblGrid>
              <a:tr h="58168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2018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907662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финансовое обеспечение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 муниципального задания,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 Местный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/>
                        <a:t>482 426,3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/>
                        <a:t>94 731,6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714472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Краевой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бюджет, в том числе: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основного персонала;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административного и учебно -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вспомогательного персонала.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питания обучающихся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387 694,7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299 488,4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endParaRPr lang="ru-RU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63 718,8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24 487,5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25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учреждений к новому учебному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4 538,6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38725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Оплаты стоимости набора продуктов питания или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готовых блюд и их транспортировка (пришкольные лагеря)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4 920,4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25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учебников для образовательных организаций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6 621,5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584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498 506,8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494008"/>
            <a:ext cx="9144000" cy="636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49942" y="476672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24936" cy="428628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Подпрограмма 3</a:t>
            </a:r>
            <a:br>
              <a:rPr lang="ru-RU" sz="1800" b="1" dirty="0" smtClean="0"/>
            </a:br>
            <a:r>
              <a:rPr lang="ru-RU" sz="1800" b="1" dirty="0" smtClean="0"/>
              <a:t> «Развитие дополнительного образования»</a:t>
            </a:r>
            <a:endParaRPr lang="ru-RU" sz="1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692695"/>
          <a:ext cx="8712968" cy="5979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9332"/>
                <a:gridCol w="1683636"/>
              </a:tblGrid>
              <a:tr h="578784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2018 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3970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финансовое обеспечение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 муниципального задания, в том числе: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endParaRPr lang="ru-RU" sz="1800" b="1" dirty="0" smtClean="0"/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/>
                        <a:t>56 104,8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1387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дополнительных общеобразовательных общеразвивающих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программ;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отдыха, оздоровления и занятости детей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41 056,4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endParaRPr lang="ru-RU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15 048,4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8784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Выплаты врачам, медицинским сестрам диетическим, шеф-поварам, старшим воспитателям в загородных оздоровительных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лагерях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781,0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54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к открытию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летнего сезона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1 365,0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54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лагерей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дневного пребывания в летний период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330,0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54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палаточных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лагерей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522,2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54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одаренных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талантливых детей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550,0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54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учреждений к новому учебному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году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190,0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8784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спортивного инвентаря (палатки) для организации летнего отдыха детей в палаточных лагерях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400,0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54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60 243,0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93444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Кроме того по ГРБС отдел культуры</a:t>
                      </a:r>
                      <a:r>
                        <a:rPr lang="ru-RU" sz="16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администрации города Минусинска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1800" b="1" i="0" dirty="0" smtClean="0">
                          <a:solidFill>
                            <a:schemeClr val="tx1"/>
                          </a:solidFill>
                        </a:rPr>
                        <a:t>250,0</a:t>
                      </a:r>
                      <a:endParaRPr lang="ru-RU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-612576" y="0"/>
            <a:ext cx="10753344" cy="686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540568" y="0"/>
            <a:ext cx="10441160" cy="90872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/>
              <a:t>Подпрограмма 4</a:t>
            </a:r>
            <a:br>
              <a:rPr lang="ru-RU" sz="2000" b="1" dirty="0" smtClean="0"/>
            </a:br>
            <a:r>
              <a:rPr lang="ru-RU" sz="2000" b="1" dirty="0" smtClean="0"/>
              <a:t> 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развития образования города Минусинска»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31032" y="908720"/>
          <a:ext cx="8101408" cy="5616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0550"/>
                <a:gridCol w="2520858"/>
              </a:tblGrid>
              <a:tr h="76976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2018 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0770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местного бюджета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78 389,2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0770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Руководство и управление в сфере установленных функций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3 678,9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88596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48 621,2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2530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25 951,6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0770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 по программе «Кадры города Минусинска»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137,5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02133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краевого бюджета: осуществляет деятельность по опеке и попечительству в отношении несовершеннолетних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3 559,4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0770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81 948,6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Стратегия развития системы образования города Минусинска </a:t>
            </a:r>
            <a:endParaRPr lang="ru-RU" sz="32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14282" y="1142984"/>
          <a:ext cx="8643998" cy="5340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6286544"/>
              </a:tblGrid>
              <a:tr h="55037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Направления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Пути решения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966301">
                <a:tc>
                  <a:txBody>
                    <a:bodyPr/>
                    <a:lstStyle/>
                    <a:p>
                      <a:r>
                        <a:rPr lang="ru-RU" dirty="0" smtClean="0"/>
                        <a:t>Качество</a:t>
                      </a:r>
                      <a:r>
                        <a:rPr lang="ru-RU" baseline="0" dirty="0" smtClean="0"/>
                        <a:t> и доступность образования.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Внедрение</a:t>
                      </a:r>
                      <a:r>
                        <a:rPr lang="ru-RU" baseline="0" dirty="0" smtClean="0"/>
                        <a:t> ФГОС дошкольного образования,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dirty="0" smtClean="0"/>
                        <a:t>Создание</a:t>
                      </a:r>
                      <a:r>
                        <a:rPr lang="ru-RU" baseline="0" dirty="0" smtClean="0"/>
                        <a:t> дополнительных мест в системе дошкольного образования.</a:t>
                      </a:r>
                      <a:endParaRPr lang="ru-RU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Реализация проекта «Управление качеством образования»,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Внедрение ФГОС общего образования.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Модернизация</a:t>
                      </a:r>
                      <a:r>
                        <a:rPr lang="ru-RU" baseline="0" dirty="0" smtClean="0"/>
                        <a:t> системы здоровьесбережения и летнего отдыха.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24155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Развитие инклюзивного образования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Реализация</a:t>
                      </a:r>
                      <a:r>
                        <a:rPr lang="ru-RU" baseline="0" dirty="0" smtClean="0"/>
                        <a:t> государственной программы «Доступная среда»,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baseline="0" dirty="0" smtClean="0"/>
                        <a:t>Организация пилотных и стажировочных площадок по инклюзивному образованию,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baseline="0" dirty="0" smtClean="0"/>
                        <a:t>Организация универсальной безбарьерной среды.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5540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Реализация К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онцепции развития дополнительного образования детей на период  до 2020 года.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Улучшение материально-технической базы, развитие инфраструктуры дополнительного образования детей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Интеграция основного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дополнительного  образования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эффективной межведомственной системы управления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5400" b="1" dirty="0" smtClean="0"/>
          </a:p>
          <a:p>
            <a:pPr algn="ctr">
              <a:defRPr/>
            </a:pPr>
            <a:r>
              <a:rPr lang="ru-RU" sz="5400" b="1" dirty="0" smtClean="0"/>
              <a:t>Спасибо за внимание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1926</TotalTime>
  <Words>836</Words>
  <Application>Microsoft Office PowerPoint</Application>
  <PresentationFormat>Экран (4:3)</PresentationFormat>
  <Paragraphs>262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Сеть образовательных учреждений, подведомственных  управлению образования администрации города Минусинска</vt:lpstr>
      <vt:lpstr>Участники системы образования</vt:lpstr>
      <vt:lpstr>Бюджет управления образования на 2018 год</vt:lpstr>
      <vt:lpstr>Муниципальная программа  «Развитие образования г.Минусинска»</vt:lpstr>
      <vt:lpstr>Подпрограмма 1  «Развитие дошкольного образования»</vt:lpstr>
      <vt:lpstr>Подпрограмма 2 «Развитие общего образования»</vt:lpstr>
      <vt:lpstr>Подпрограмма 3  «Развитие дополнительного образования»</vt:lpstr>
      <vt:lpstr> Подпрограмма 4  «Обеспечение реализации муниципальной программы развития образования города Минусинска» </vt:lpstr>
      <vt:lpstr>Стратегия развития системы образования города Минусинска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Викторовна</dc:creator>
  <cp:lastModifiedBy>User</cp:lastModifiedBy>
  <cp:revision>208</cp:revision>
  <dcterms:modified xsi:type="dcterms:W3CDTF">2017-11-30T03:24:52Z</dcterms:modified>
</cp:coreProperties>
</file>