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9;&#1072;&#1081;&#1090;\&#1043;&#1054;&#1058;&#1054;&#1042;&#1054;\&#1076;&#1086;&#1093;&#1086;&#1076;&#1099;%20&#1085;&#1072;%2001.12.2018\&#1044;&#1086;&#1093;&#1086;&#1076;&#1099;%20&#1085;&#1072;&#1083;&#1086;&#1075;+&#1085;&#1077;&#1085;&#1072;&#1083;&#1086;&#1075;%20&#1085;&#1072;%2001.12.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9;&#1072;&#1081;&#1090;\&#1043;&#1054;&#1058;&#1054;&#1042;&#1054;\&#1088;&#1072;&#1089;&#1093;&#1086;&#1076;&#1099;%20&#1085;&#1072;%2001.12.2018\&#1085;&#1086;&#1103;&#1073;&#1088;&#1100;\&#1076;&#1083;&#1103;%20&#1089;&#1072;&#1081;&#1090;&#1072;%20&#1085;&#1072;%2001.12.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5496.9</c:v>
                </c:pt>
                <c:pt idx="1">
                  <c:v>5250</c:v>
                </c:pt>
                <c:pt idx="2">
                  <c:v>2775.42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245253.86</c:v>
                </c:pt>
                <c:pt idx="1">
                  <c:v>207366.79999999996</c:v>
                </c:pt>
                <c:pt idx="2">
                  <c:v>203330.89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37477.100000000006</c:v>
                </c:pt>
                <c:pt idx="1">
                  <c:v>36326.410000000003</c:v>
                </c:pt>
                <c:pt idx="2">
                  <c:v>28303.739999999998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27929.1</c:v>
                </c:pt>
                <c:pt idx="1">
                  <c:v>23023.8</c:v>
                </c:pt>
                <c:pt idx="2">
                  <c:v>23235.47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16144.59</c:v>
                </c:pt>
                <c:pt idx="1">
                  <c:v>14601.59</c:v>
                </c:pt>
                <c:pt idx="2">
                  <c:v>15427.33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18565.699999999997</c:v>
                </c:pt>
                <c:pt idx="1">
                  <c:v>17060</c:v>
                </c:pt>
                <c:pt idx="2">
                  <c:v>18261.43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41701.4</c:v>
                </c:pt>
                <c:pt idx="1">
                  <c:v>37529.61</c:v>
                </c:pt>
                <c:pt idx="2">
                  <c:v>38531.699999999997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967.1</c:v>
                </c:pt>
                <c:pt idx="1">
                  <c:v>855.3</c:v>
                </c:pt>
                <c:pt idx="2">
                  <c:v>460.36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5964.49</c:v>
                </c:pt>
                <c:pt idx="1">
                  <c:v>5670.17</c:v>
                </c:pt>
                <c:pt idx="2">
                  <c:v>5986.54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8015.84</c:v>
                </c:pt>
                <c:pt idx="1">
                  <c:v>7574.99</c:v>
                </c:pt>
                <c:pt idx="2">
                  <c:v>6839.37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10228.81</c:v>
                </c:pt>
                <c:pt idx="1">
                  <c:v>9044.0599999999977</c:v>
                </c:pt>
                <c:pt idx="2">
                  <c:v>10534.25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36.68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337935.9</c:v>
                </c:pt>
                <c:pt idx="1">
                  <c:v>298254.20000000007</c:v>
                </c:pt>
                <c:pt idx="2">
                  <c:v>298254.2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394096.8</c:v>
                </c:pt>
                <c:pt idx="1">
                  <c:v>240960.74</c:v>
                </c:pt>
                <c:pt idx="2">
                  <c:v>240895.21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984552.66</c:v>
                </c:pt>
                <c:pt idx="1">
                  <c:v>838600.15</c:v>
                </c:pt>
                <c:pt idx="2">
                  <c:v>838600.2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11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-2977.97</c:v>
                </c:pt>
                <c:pt idx="1">
                  <c:v>-2977.97</c:v>
                </c:pt>
                <c:pt idx="2">
                  <c:v>-3128.02</c:v>
                </c:pt>
              </c:numCache>
            </c:numRef>
          </c:val>
        </c:ser>
        <c:shape val="box"/>
        <c:axId val="62189952"/>
        <c:axId val="62191488"/>
        <c:axId val="0"/>
      </c:bar3DChart>
      <c:catAx>
        <c:axId val="6218995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2191488"/>
        <c:crosses val="autoZero"/>
        <c:auto val="1"/>
        <c:lblAlgn val="ctr"/>
        <c:lblOffset val="100"/>
      </c:catAx>
      <c:valAx>
        <c:axId val="6219148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218995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92766</c:v>
                </c:pt>
                <c:pt idx="1">
                  <c:v>78016.5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321.39999999999998</c:v>
                </c:pt>
                <c:pt idx="1">
                  <c:v>191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3497.1</c:v>
                </c:pt>
                <c:pt idx="1">
                  <c:v>2760.4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259906.5</c:v>
                </c:pt>
                <c:pt idx="1">
                  <c:v>143645.1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118287.5</c:v>
                </c:pt>
                <c:pt idx="1">
                  <c:v>93306.2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1287350.1000000001</c:v>
                </c:pt>
                <c:pt idx="1">
                  <c:v>1058011.3999999999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108350.3</c:v>
                </c:pt>
                <c:pt idx="1">
                  <c:v>85450.2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44.8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187929</c:v>
                </c:pt>
                <c:pt idx="1">
                  <c:v>157411.9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61341.1</c:v>
                </c:pt>
                <c:pt idx="1">
                  <c:v>51512.9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87.7</c:v>
                </c:pt>
                <c:pt idx="1">
                  <c:v>4.2</c:v>
                </c:pt>
              </c:numCache>
            </c:numRef>
          </c:val>
        </c:ser>
        <c:shape val="box"/>
        <c:axId val="64681472"/>
        <c:axId val="64683008"/>
        <c:axId val="0"/>
      </c:bar3DChart>
      <c:catAx>
        <c:axId val="6468147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4683008"/>
        <c:crosses val="autoZero"/>
        <c:auto val="1"/>
        <c:lblAlgn val="ctr"/>
        <c:lblOffset val="100"/>
      </c:catAx>
      <c:valAx>
        <c:axId val="6468300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46814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1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2018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</a:t>
          </a: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2018 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424735763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559" y="3284983"/>
          <a:ext cx="8150766" cy="2376264"/>
        </p:xfrm>
        <a:graphic>
          <a:graphicData uri="http://schemas.openxmlformats.org/drawingml/2006/table">
            <a:tbl>
              <a:tblPr/>
              <a:tblGrid>
                <a:gridCol w="2443797"/>
                <a:gridCol w="1902323"/>
                <a:gridCol w="1902323"/>
                <a:gridCol w="1902323"/>
              </a:tblGrid>
              <a:tr h="86208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</a:p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Arial"/>
                        </a:rPr>
                        <a:t>План </a:t>
                      </a:r>
                      <a:endParaRPr lang="ru-RU" sz="1400" b="0" i="0" u="none" strike="noStrike" dirty="0" smtClean="0">
                        <a:latin typeface="Arial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latin typeface="Arial"/>
                        </a:rPr>
                        <a:t>за </a:t>
                      </a:r>
                      <a:r>
                        <a:rPr lang="ru-RU" sz="1400" b="0" i="0" u="none" strike="noStrike" dirty="0" smtClean="0">
                          <a:latin typeface="Arial"/>
                        </a:rPr>
                        <a:t>11 </a:t>
                      </a:r>
                      <a:r>
                        <a:rPr lang="ru-RU" sz="1400" b="0" i="0" u="none" strike="noStrike" dirty="0" smtClean="0">
                          <a:latin typeface="Arial"/>
                        </a:rPr>
                        <a:t>мес. </a:t>
                      </a:r>
                      <a:r>
                        <a:rPr lang="ru-RU" sz="1400" b="0" i="0" u="none" strike="noStrike" dirty="0">
                          <a:latin typeface="Arial"/>
                        </a:rPr>
                        <a:t>2018 г.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310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2 131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352,3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1 739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139,9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1 728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344,8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926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2 119 881,5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1 892 440,6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1 670 354,6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590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Дефицит(-),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(+)</a:t>
                      </a: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latin typeface="Arial"/>
                        </a:rPr>
                        <a:t>11 470,8</a:t>
                      </a:r>
                      <a:endParaRPr lang="ru-RU" sz="16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latin typeface="Arial"/>
                        </a:rPr>
                        <a:t>-153 300,7</a:t>
                      </a:r>
                      <a:endParaRPr lang="ru-RU" sz="16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latin typeface="Arial"/>
                        </a:rPr>
                        <a:t>57 990,2</a:t>
                      </a:r>
                      <a:endParaRPr lang="ru-RU" sz="1600" b="1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ноябрь</a:t>
            </a:r>
            <a:r>
              <a:rPr lang="ru-RU" b="1" i="1" dirty="0" smtClean="0"/>
              <a:t> 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332656"/>
          <a:ext cx="4391025" cy="631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427984" y="404666"/>
          <a:ext cx="4536505" cy="6269602"/>
        </p:xfrm>
        <a:graphic>
          <a:graphicData uri="http://schemas.openxmlformats.org/drawingml/2006/table">
            <a:tbl>
              <a:tblPr/>
              <a:tblGrid>
                <a:gridCol w="2218399"/>
                <a:gridCol w="772702"/>
                <a:gridCol w="772702"/>
                <a:gridCol w="772702"/>
              </a:tblGrid>
              <a:tr h="578099">
                <a:tc>
                  <a:txBody>
                    <a:bodyPr/>
                    <a:lstStyle/>
                    <a:p>
                      <a:pPr algn="ctr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11 мес 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697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350 867,3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303 628,6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291 334,3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01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5 496,9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5 250,0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2 775,4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90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245 253,9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207 366,8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203 330,9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37 477,1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36 326,4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28 303,7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4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27 929,1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23 023,8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23 235,5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7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16 144,6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14 601,6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15 427,3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7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18 565,7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17 060,0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18 261,4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087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66 877,6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60 674,1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62 388,9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63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41 701,4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37 529,6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38 531,7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42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42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5 964,5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5 670,2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5 986,5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42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8 015,8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7 575,0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6 839,4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90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10 228,8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9 044,1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10 534,3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0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90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1 713 607,4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1 374 837,1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1 374 621,6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63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337 935,9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298 254,2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298 254,2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42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394 096,8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240 960,7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240 895,2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42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984 552,7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838 600,2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838 600,2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90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42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-2 978,0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-2 978,0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-3 128,0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7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2 131 352,3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1 739 139,9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1 728 344,8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ноябрь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860033" y="692696"/>
          <a:ext cx="4055614" cy="5959073"/>
        </p:xfrm>
        <a:graphic>
          <a:graphicData uri="http://schemas.openxmlformats.org/drawingml/2006/table">
            <a:tbl>
              <a:tblPr/>
              <a:tblGrid>
                <a:gridCol w="2182276"/>
                <a:gridCol w="936669"/>
                <a:gridCol w="936669"/>
              </a:tblGrid>
              <a:tr h="8266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18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2 119 881,5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1 670 354,6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854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92 766,0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78 016,5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191,0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54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3 497,1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2 760,4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54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259 906,5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143 645,1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54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118 287,5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93 306,2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1 645 015,3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1 352 431,2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1 287 350,1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1 058 011,4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108 350,3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85 450,2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187 929,0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157 411,9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8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61 341,1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51 512,9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157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620688"/>
          <a:ext cx="5111552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2324</TotalTime>
  <Words>434</Words>
  <Application>Microsoft Office PowerPoint</Application>
  <PresentationFormat>Экран (4:3)</PresentationFormat>
  <Paragraphs>157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310</cp:revision>
  <dcterms:modified xsi:type="dcterms:W3CDTF">2019-01-21T09:37:31Z</dcterms:modified>
</cp:coreProperties>
</file>