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drawing9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diagrams/quickStyle9.xml" ContentType="application/vnd.openxmlformats-officedocument.drawingml.diagramStyle+xml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charts/chart1.xml" ContentType="application/vnd.openxmlformats-officedocument.drawingml.chart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15"/>
  </p:notesMasterIdLst>
  <p:sldIdLst>
    <p:sldId id="256" r:id="rId2"/>
    <p:sldId id="298" r:id="rId3"/>
    <p:sldId id="302" r:id="rId4"/>
    <p:sldId id="291" r:id="rId5"/>
    <p:sldId id="304" r:id="rId6"/>
    <p:sldId id="307" r:id="rId7"/>
    <p:sldId id="262" r:id="rId8"/>
    <p:sldId id="297" r:id="rId9"/>
    <p:sldId id="296" r:id="rId10"/>
    <p:sldId id="292" r:id="rId11"/>
    <p:sldId id="283" r:id="rId12"/>
    <p:sldId id="289" r:id="rId13"/>
    <p:sldId id="271" r:id="rId14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33CC"/>
    <a:srgbClr val="0000FF"/>
    <a:srgbClr val="BD4823"/>
    <a:srgbClr val="7C5EA0"/>
    <a:srgbClr val="FF0066"/>
    <a:srgbClr val="2ED7E4"/>
    <a:srgbClr val="3099E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3429" autoAdjust="0"/>
  </p:normalViewPr>
  <p:slideViewPr>
    <p:cSldViewPr>
      <p:cViewPr>
        <p:scale>
          <a:sx n="89" d="100"/>
          <a:sy n="89" d="100"/>
        </p:scale>
        <p:origin x="-1638" y="-4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1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djet\2018%20&#1075;&#1086;&#1076;\&#1087;&#1088;&#1086;&#1077;&#1082;&#1090;%20&#1073;&#1102;&#1076;&#1078;&#1077;&#1090;&#1072;%202019%20&#1075;&#1086;&#1076;\&#1087;&#1091;&#1073;&#1083;&#1080;&#1095;&#1085;&#1099;&#1077;%20&#1089;&#1083;&#1091;&#1096;&#1072;&#1085;&#1080;&#1103;\2019\&#1088;&#1072;&#1089;&#1095;&#1077;&#1090;&#1099;%20&#1082;%20&#1089;&#1083;&#1072;&#1081;&#1076;&#1072;&#1084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djet\2018%20&#1075;&#1086;&#1076;\&#1087;&#1088;&#1086;&#1077;&#1082;&#1090;%20&#1073;&#1102;&#1076;&#1078;&#1077;&#1090;&#1072;%202019%20&#1075;&#1086;&#1076;\&#1087;&#1091;&#1073;&#1083;&#1080;&#1095;&#1085;&#1099;&#1077;%20&#1089;&#1083;&#1091;&#1096;&#1072;&#1085;&#1080;&#1103;\2019\&#1088;&#1072;&#1089;&#1095;&#1077;&#1090;&#1099;%20&#1082;%20&#1089;&#1083;&#1072;&#1081;&#1076;&#1072;&#1084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djet\2018%20&#1075;&#1086;&#1076;\&#1087;&#1088;&#1086;&#1077;&#1082;&#1090;%20&#1073;&#1102;&#1076;&#1078;&#1077;&#1090;&#1072;%202019%20&#1075;&#1086;&#1076;\&#1087;&#1091;&#1073;&#1083;&#1080;&#1095;&#1085;&#1099;&#1077;%20&#1089;&#1083;&#1091;&#1096;&#1072;&#1085;&#1080;&#1103;\2019\&#1088;&#1072;&#1089;&#1095;&#1077;&#1090;&#1099;%20&#1082;%20&#1089;&#1083;&#1072;&#1081;&#1076;&#1072;&#1084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Муниципальные программы на 2019 год</a:t>
            </a:r>
          </a:p>
        </c:rich>
      </c:tx>
      <c:layout>
        <c:manualLayout>
          <c:xMode val="edge"/>
          <c:yMode val="edge"/>
          <c:x val="0.11256546003421952"/>
          <c:y val="2.2099447513812237E-2"/>
        </c:manualLayout>
      </c:layout>
    </c:title>
    <c:plotArea>
      <c:layout>
        <c:manualLayout>
          <c:layoutTarget val="inner"/>
          <c:xMode val="edge"/>
          <c:yMode val="edge"/>
          <c:x val="1.928226159230096E-2"/>
          <c:y val="0.11049445902595516"/>
          <c:w val="0.58800842082239724"/>
          <c:h val="0.78401122776319665"/>
        </c:manualLayout>
      </c:layout>
      <c:doughnutChart>
        <c:varyColors val="1"/>
        <c:ser>
          <c:idx val="0"/>
          <c:order val="0"/>
          <c:explosion val="8"/>
          <c:dPt>
            <c:idx val="9"/>
            <c:explosion val="9"/>
          </c:dPt>
          <c:dLbls>
            <c:dLbl>
              <c:idx val="4"/>
              <c:layout>
                <c:manualLayout>
                  <c:x val="9.1012514220706019E-3"/>
                  <c:y val="-7.3664825046040692E-3"/>
                </c:manualLayout>
              </c:layout>
              <c:showPercent val="1"/>
            </c:dLbl>
            <c:dLbl>
              <c:idx val="5"/>
              <c:delete val="1"/>
            </c:dLbl>
            <c:dLbl>
              <c:idx val="6"/>
              <c:layout>
                <c:manualLayout>
                  <c:x val="2.5028262252201412E-2"/>
                  <c:y val="-4.9109883364027024E-3"/>
                </c:manualLayout>
              </c:layout>
              <c:showPercent val="1"/>
            </c:dLbl>
            <c:dLbl>
              <c:idx val="12"/>
              <c:layout>
                <c:manualLayout>
                  <c:x val="-2.7185258092738411E-2"/>
                  <c:y val="-0.12660119568387285"/>
                </c:manualLayout>
              </c:layout>
              <c:showPercent val="1"/>
            </c:dLbl>
            <c:dLbl>
              <c:idx val="13"/>
              <c:delete val="1"/>
            </c:dLbl>
            <c:dLbl>
              <c:idx val="14"/>
              <c:delete val="1"/>
            </c:dLbl>
            <c:dLbl>
              <c:idx val="15"/>
              <c:layout>
                <c:manualLayout>
                  <c:x val="4.1713587138905779E-17"/>
                  <c:y val="-3.6832412523020448E-2"/>
                </c:manualLayout>
              </c:layout>
              <c:showPercent val="1"/>
            </c:dLbl>
            <c:txPr>
              <a:bodyPr/>
              <a:lstStyle/>
              <a:p>
                <a:pPr>
                  <a:defRPr sz="2000" b="1"/>
                </a:pPr>
                <a:endParaRPr lang="ru-RU"/>
              </a:p>
            </c:txPr>
            <c:showPercent val="1"/>
            <c:showLeaderLines val="1"/>
          </c:dLbls>
          <c:cat>
            <c:strRef>
              <c:f>МП!$B$3:$B$18</c:f>
              <c:strCache>
                <c:ptCount val="16"/>
                <c:pt idx="0">
                  <c:v> "Система социальной защиты граждан города Минусинска"</c:v>
                </c:pt>
                <c:pt idx="1">
                  <c:v>"Культура города Минусинска"</c:v>
                </c:pt>
                <c:pt idx="2">
                  <c:v>"Реформирование и модернизация жилищно-коммунального хозяйства и повышение энергетической эффективности муниципального образования город Минусинск"</c:v>
                </c:pt>
                <c:pt idx="3">
                  <c:v> "Обеспечение транспортной инфраструктуры муниципального образования город Минусинск"</c:v>
                </c:pt>
                <c:pt idx="4">
                  <c:v> "Обеспечение жизнедеятельности территории "</c:v>
                </c:pt>
                <c:pt idx="5">
                  <c:v>"Благоустройство территории муниципального образования город Минусинск"</c:v>
                </c:pt>
                <c:pt idx="6">
                  <c:v>"Молодежь Минусинска"</c:v>
                </c:pt>
                <c:pt idx="7">
                  <c:v>"Физическая культура и спорт в муниципальном образовании город Минусинск"</c:v>
                </c:pt>
                <c:pt idx="8">
                  <c:v>Управление муниципальными финансами"</c:v>
                </c:pt>
                <c:pt idx="9">
                  <c:v>Эффективное управление муниципальным имуществом города Минусинска"</c:v>
                </c:pt>
                <c:pt idx="10">
                  <c:v> "Социально - экономическая поддержка интересов населения города Минусинска"</c:v>
                </c:pt>
                <c:pt idx="11">
                  <c:v>"Развитие образования города Минусинска"</c:v>
                </c:pt>
                <c:pt idx="12">
                  <c:v>"Управление земельно-имущественными отношениями на территории муниципального образования город Минусинск"</c:v>
                </c:pt>
                <c:pt idx="13">
                  <c:v>"Развитие архивного дела в городе Минусинске"</c:v>
                </c:pt>
                <c:pt idx="14">
                  <c:v>"Безопасный город"</c:v>
                </c:pt>
                <c:pt idx="15">
                  <c:v> "Формирование современной городской среды" на 2018-2022 годы</c:v>
                </c:pt>
              </c:strCache>
            </c:strRef>
          </c:cat>
          <c:val>
            <c:numRef>
              <c:f>МП!$C$3:$C$18</c:f>
              <c:numCache>
                <c:formatCode>#,##0.00</c:formatCode>
                <c:ptCount val="16"/>
                <c:pt idx="0">
                  <c:v>92667.8</c:v>
                </c:pt>
                <c:pt idx="1">
                  <c:v>120981.59</c:v>
                </c:pt>
                <c:pt idx="2">
                  <c:v>40006.370000000003</c:v>
                </c:pt>
                <c:pt idx="3">
                  <c:v>46231.450000000012</c:v>
                </c:pt>
                <c:pt idx="4">
                  <c:v>28265.360000000001</c:v>
                </c:pt>
                <c:pt idx="5">
                  <c:v>5620.54</c:v>
                </c:pt>
                <c:pt idx="6">
                  <c:v>15998.18</c:v>
                </c:pt>
                <c:pt idx="7">
                  <c:v>54035.77</c:v>
                </c:pt>
                <c:pt idx="8">
                  <c:v>33400.480000000003</c:v>
                </c:pt>
                <c:pt idx="9">
                  <c:v>79086.909999999989</c:v>
                </c:pt>
                <c:pt idx="10">
                  <c:v>2230</c:v>
                </c:pt>
                <c:pt idx="11">
                  <c:v>1206437.08</c:v>
                </c:pt>
                <c:pt idx="12">
                  <c:v>9062.94</c:v>
                </c:pt>
                <c:pt idx="13">
                  <c:v>4697.33</c:v>
                </c:pt>
                <c:pt idx="14">
                  <c:v>30</c:v>
                </c:pt>
                <c:pt idx="15">
                  <c:v>3285.4900000000002</c:v>
                </c:pt>
              </c:numCache>
            </c:numRef>
          </c:val>
        </c:ser>
        <c:dLbls>
          <c:showPercent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61696533245844365"/>
          <c:y val="3.8500000000000006E-2"/>
          <c:w val="0.38303466754155763"/>
          <c:h val="0.96150000000000002"/>
        </c:manualLayout>
      </c:layout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otX val="30"/>
      <c:perspective val="30"/>
    </c:view3D>
    <c:plotArea>
      <c:layout/>
      <c:pie3DChart>
        <c:varyColors val="1"/>
        <c:ser>
          <c:idx val="0"/>
          <c:order val="0"/>
          <c:explosion val="25"/>
          <c:dPt>
            <c:idx val="0"/>
            <c:spPr>
              <a:solidFill>
                <a:srgbClr val="00B050"/>
              </a:solidFill>
            </c:spPr>
          </c:dPt>
          <c:dPt>
            <c:idx val="1"/>
            <c:spPr>
              <a:solidFill>
                <a:srgbClr val="FF0000"/>
              </a:solidFill>
            </c:spPr>
          </c:dPt>
          <c:dLbls>
            <c:dLbl>
              <c:idx val="0"/>
              <c:layout>
                <c:manualLayout>
                  <c:x val="-2.0764749335843768E-2"/>
                  <c:y val="-1.5889082124778169E-2"/>
                </c:manualLayout>
              </c:layout>
              <c:spPr/>
              <c:txPr>
                <a:bodyPr/>
                <a:lstStyle/>
                <a:p>
                  <a:pPr>
                    <a:defRPr sz="1400" b="1"/>
                  </a:pPr>
                  <a:endParaRPr lang="ru-RU"/>
                </a:p>
              </c:txPr>
              <c:showCatName val="1"/>
              <c:showPercent val="1"/>
            </c:dLbl>
            <c:dLbl>
              <c:idx val="1"/>
              <c:layout>
                <c:manualLayout>
                  <c:x val="6.8843471583079473E-3"/>
                  <c:y val="9.3303023310800245E-2"/>
                </c:manualLayout>
              </c:layout>
              <c:spPr/>
              <c:txPr>
                <a:bodyPr/>
                <a:lstStyle/>
                <a:p>
                  <a:pPr>
                    <a:defRPr sz="1200" b="1"/>
                  </a:pPr>
                  <a:endParaRPr lang="ru-RU"/>
                </a:p>
              </c:txPr>
              <c:showCatName val="1"/>
              <c:showPercent val="1"/>
            </c:dLbl>
            <c:txPr>
              <a:bodyPr/>
              <a:lstStyle/>
              <a:p>
                <a:pPr>
                  <a:defRPr sz="1800" b="1"/>
                </a:pPr>
                <a:endParaRPr lang="ru-RU"/>
              </a:p>
            </c:txPr>
            <c:showCatName val="1"/>
            <c:showPercent val="1"/>
            <c:showLeaderLines val="1"/>
          </c:dLbls>
          <c:cat>
            <c:strRef>
              <c:f>'структура доходов'!$C$2:$C$3</c:f>
              <c:strCache>
                <c:ptCount val="2"/>
                <c:pt idx="0">
                  <c:v>НАЛОГОВЫЕ И НЕНАЛОГОВЫЕ ДОХОДЫ</c:v>
                </c:pt>
                <c:pt idx="1">
                  <c:v>БЕЗВОЗМЕЗДНЫЕ ПОСТУПЛЕНИЯ</c:v>
                </c:pt>
              </c:strCache>
            </c:strRef>
          </c:cat>
          <c:val>
            <c:numRef>
              <c:f>'структура доходов'!$D$2:$D$3</c:f>
              <c:numCache>
                <c:formatCode>#,##0.00</c:formatCode>
                <c:ptCount val="2"/>
                <c:pt idx="0">
                  <c:v>415750.40000000002</c:v>
                </c:pt>
                <c:pt idx="1">
                  <c:v>1375372.7</c:v>
                </c:pt>
              </c:numCache>
            </c:numRef>
          </c:val>
        </c:ser>
        <c:dLbls>
          <c:showCatName val="1"/>
          <c:showPercent val="1"/>
        </c:dLbls>
      </c:pie3DChart>
    </c:plotArea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/>
      <c:pieChart>
        <c:varyColors val="1"/>
        <c:ser>
          <c:idx val="0"/>
          <c:order val="0"/>
          <c:dLbls>
            <c:dLbl>
              <c:idx val="0"/>
              <c:layout>
                <c:manualLayout>
                  <c:x val="5.6867713870791562E-3"/>
                  <c:y val="-1.0041696007511257E-2"/>
                </c:manualLayout>
              </c:layout>
              <c:showVal val="1"/>
            </c:dLbl>
            <c:dLbl>
              <c:idx val="1"/>
              <c:layout>
                <c:manualLayout>
                  <c:x val="6.5738198968783731E-2"/>
                  <c:y val="-3.9862578153340589E-3"/>
                </c:manualLayout>
              </c:layout>
              <c:showVal val="1"/>
            </c:dLbl>
            <c:dLbl>
              <c:idx val="2"/>
              <c:layout>
                <c:manualLayout>
                  <c:x val="8.4433430592749506E-2"/>
                  <c:y val="4.4630006615026807E-2"/>
                </c:manualLayout>
              </c:layout>
              <c:showVal val="1"/>
            </c:dLbl>
            <c:dLbl>
              <c:idx val="3"/>
              <c:layout>
                <c:manualLayout>
                  <c:x val="6.6347229438959723E-2"/>
                  <c:y val="5.1786526684164468E-2"/>
                </c:manualLayout>
              </c:layout>
              <c:showVal val="1"/>
            </c:dLbl>
            <c:dLbl>
              <c:idx val="5"/>
              <c:layout>
                <c:manualLayout>
                  <c:x val="-4.2411500592882762E-2"/>
                  <c:y val="1.6667136120180101E-2"/>
                </c:manualLayout>
              </c:layout>
              <c:showVal val="1"/>
            </c:dLbl>
            <c:dLbl>
              <c:idx val="6"/>
              <c:layout>
                <c:manualLayout>
                  <c:x val="-9.1564117937034548E-2"/>
                  <c:y val="5.567326035465079E-2"/>
                </c:manualLayout>
              </c:layout>
              <c:showVal val="1"/>
            </c:dLbl>
            <c:dLbl>
              <c:idx val="7"/>
              <c:layout>
                <c:manualLayout>
                  <c:x val="-0.11921648880184393"/>
                  <c:y val="3.6163284467490342E-2"/>
                </c:manualLayout>
              </c:layout>
              <c:showVal val="1"/>
            </c:dLbl>
            <c:dLbl>
              <c:idx val="8"/>
              <c:layout>
                <c:manualLayout>
                  <c:x val="-2.8578014042660908E-2"/>
                  <c:y val="-2.1661267951262206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454,45</a:t>
                    </a:r>
                    <a:endParaRPr lang="en-US" dirty="0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Val val="1"/>
            <c:showLeaderLines val="1"/>
          </c:dLbls>
          <c:cat>
            <c:strRef>
              <c:f>'структура расходов'!$C$12:$C$20</c:f>
              <c:strCache>
                <c:ptCount val="9"/>
                <c:pt idx="0">
                  <c:v>ОБЩЕГОСУДАРСТВЕННЫЕ ВОПРОСЫ</c:v>
                </c:pt>
                <c:pt idx="1">
                  <c:v>НАЦИОНАЛЬНАЯ БЕЗОПАСНОСТЬ И ПРАВООХРАНИТЕЛЬНАЯ ДЕЯТЕЛЬНОСТЬ</c:v>
                </c:pt>
                <c:pt idx="2">
                  <c:v>НАЦИОНАЛЬНАЯ ЭКОНОМИКА</c:v>
                </c:pt>
                <c:pt idx="3">
                  <c:v>ЖИЛИЩНО-КОММУНАЛЬНОЕ ХОЗЯЙСТВО</c:v>
                </c:pt>
                <c:pt idx="4">
                  <c:v>ОБРАЗОВАНИЕ</c:v>
                </c:pt>
                <c:pt idx="5">
                  <c:v>КУЛЬТУРА, КИНЕМАТОГРАФИЯ</c:v>
                </c:pt>
                <c:pt idx="6">
                  <c:v>СОЦИАЛЬНАЯ ПОЛИТИКА</c:v>
                </c:pt>
                <c:pt idx="7">
                  <c:v>ФИЗИЧЕСКАЯ КУЛЬТУРА И СПОРТ</c:v>
                </c:pt>
                <c:pt idx="8">
                  <c:v>ПРОЧИЕ РАСХОДЫ (ВУС, Акарицидная обработка,проценты по кредиту)</c:v>
                </c:pt>
              </c:strCache>
            </c:strRef>
          </c:cat>
          <c:val>
            <c:numRef>
              <c:f>'структура расходов'!$D$12:$D$20</c:f>
              <c:numCache>
                <c:formatCode>#,##0.00</c:formatCode>
                <c:ptCount val="9"/>
                <c:pt idx="0">
                  <c:v>88588.82</c:v>
                </c:pt>
                <c:pt idx="1">
                  <c:v>3192.02</c:v>
                </c:pt>
                <c:pt idx="2">
                  <c:v>56826.289999999994</c:v>
                </c:pt>
                <c:pt idx="3">
                  <c:v>72941.39</c:v>
                </c:pt>
                <c:pt idx="4">
                  <c:v>1216579.5900000001</c:v>
                </c:pt>
                <c:pt idx="5">
                  <c:v>86003.3</c:v>
                </c:pt>
                <c:pt idx="6">
                  <c:v>209230.88999999998</c:v>
                </c:pt>
                <c:pt idx="7">
                  <c:v>57306.350000000006</c:v>
                </c:pt>
                <c:pt idx="8">
                  <c:v>4544.5</c:v>
                </c:pt>
              </c:numCache>
            </c:numRef>
          </c:val>
        </c:ser>
        <c:firstSliceAng val="0"/>
      </c:pieChart>
    </c:plotArea>
    <c:legend>
      <c:legendPos val="r"/>
      <c:layout/>
    </c:legend>
    <c:plotVisOnly val="1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B3E0307-3F1A-40EF-9805-75D9D6FE5E00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E08CD631-78B8-41A2-A72C-F2BA954A8596}">
      <dgm:prSet/>
      <dgm:spPr>
        <a:solidFill>
          <a:schemeClr val="accent5">
            <a:lumMod val="60000"/>
            <a:lumOff val="40000"/>
            <a:alpha val="90000"/>
          </a:schemeClr>
        </a:solidFill>
        <a:ln w="38100">
          <a:solidFill>
            <a:srgbClr val="00B050"/>
          </a:solidFill>
        </a:ln>
      </dgm:spPr>
      <dgm:t>
        <a:bodyPr/>
        <a:lstStyle/>
        <a:p>
          <a:r>
            <a:rPr lang="ru-RU" b="1" dirty="0" smtClean="0"/>
            <a:t>Повышение эффективности бюджетных расходов</a:t>
          </a:r>
          <a:endParaRPr lang="ru-RU" b="1" dirty="0"/>
        </a:p>
      </dgm:t>
    </dgm:pt>
    <dgm:pt modelId="{AF93567F-975E-4384-8217-38B5DE03FAC9}" type="parTrans" cxnId="{511D3222-D84C-4A14-B036-2D90610CBC10}">
      <dgm:prSet/>
      <dgm:spPr/>
      <dgm:t>
        <a:bodyPr/>
        <a:lstStyle/>
        <a:p>
          <a:endParaRPr lang="ru-RU"/>
        </a:p>
      </dgm:t>
    </dgm:pt>
    <dgm:pt modelId="{A92BB22B-B653-416B-AF1E-A42431362392}" type="sibTrans" cxnId="{511D3222-D84C-4A14-B036-2D90610CBC10}">
      <dgm:prSet/>
      <dgm:spPr/>
      <dgm:t>
        <a:bodyPr/>
        <a:lstStyle/>
        <a:p>
          <a:endParaRPr lang="ru-RU"/>
        </a:p>
      </dgm:t>
    </dgm:pt>
    <dgm:pt modelId="{E7891FE0-E987-41D7-A0D8-394323085B65}">
      <dgm:prSet/>
      <dgm:spPr>
        <a:solidFill>
          <a:schemeClr val="accent4">
            <a:lumMod val="60000"/>
            <a:lumOff val="40000"/>
            <a:alpha val="90000"/>
          </a:schemeClr>
        </a:solidFill>
        <a:ln w="38100">
          <a:solidFill>
            <a:srgbClr val="00B050"/>
          </a:solidFill>
        </a:ln>
      </dgm:spPr>
      <dgm:t>
        <a:bodyPr/>
        <a:lstStyle/>
        <a:p>
          <a:r>
            <a:rPr lang="ru-RU" b="1" dirty="0" smtClean="0"/>
            <a:t>Повышение открытости и прозрачности городского бюджета</a:t>
          </a:r>
          <a:endParaRPr lang="ru-RU" b="1" dirty="0"/>
        </a:p>
      </dgm:t>
    </dgm:pt>
    <dgm:pt modelId="{AB6A9DFC-4F66-4D20-B844-E4A72DC5DB02}" type="parTrans" cxnId="{DA5B50C4-67E8-4718-90E6-A9EA383FF0F5}">
      <dgm:prSet/>
      <dgm:spPr/>
      <dgm:t>
        <a:bodyPr/>
        <a:lstStyle/>
        <a:p>
          <a:endParaRPr lang="ru-RU"/>
        </a:p>
      </dgm:t>
    </dgm:pt>
    <dgm:pt modelId="{DCA36F73-3890-4CEB-8B7C-D92158373AAA}" type="sibTrans" cxnId="{DA5B50C4-67E8-4718-90E6-A9EA383FF0F5}">
      <dgm:prSet/>
      <dgm:spPr/>
      <dgm:t>
        <a:bodyPr/>
        <a:lstStyle/>
        <a:p>
          <a:endParaRPr lang="ru-RU"/>
        </a:p>
      </dgm:t>
    </dgm:pt>
    <dgm:pt modelId="{308A6D7D-13C5-499E-A725-406B9B0EE330}" type="pres">
      <dgm:prSet presAssocID="{5B3E0307-3F1A-40EF-9805-75D9D6FE5E00}" presName="compositeShape" presStyleCnt="0">
        <dgm:presLayoutVars>
          <dgm:dir/>
          <dgm:resizeHandles/>
        </dgm:presLayoutVars>
      </dgm:prSet>
      <dgm:spPr/>
    </dgm:pt>
    <dgm:pt modelId="{A2254684-D19B-4CEB-82E8-97560BBF1FD7}" type="pres">
      <dgm:prSet presAssocID="{5B3E0307-3F1A-40EF-9805-75D9D6FE5E00}" presName="pyramid" presStyleLbl="node1" presStyleIdx="0" presStyleCnt="1" custLinFactNeighborX="-8864" custLinFactNeighborY="-9090"/>
      <dgm:spPr/>
      <dgm:t>
        <a:bodyPr/>
        <a:lstStyle/>
        <a:p>
          <a:endParaRPr lang="ru-RU"/>
        </a:p>
      </dgm:t>
    </dgm:pt>
    <dgm:pt modelId="{E198E77E-ABEA-4F45-B22A-C0CD77603714}" type="pres">
      <dgm:prSet presAssocID="{5B3E0307-3F1A-40EF-9805-75D9D6FE5E00}" presName="theList" presStyleCnt="0"/>
      <dgm:spPr/>
    </dgm:pt>
    <dgm:pt modelId="{6ABED3B8-E4A8-45EA-85CC-A73D1DA3B5EB}" type="pres">
      <dgm:prSet presAssocID="{E08CD631-78B8-41A2-A72C-F2BA954A8596}" presName="aNode" presStyleLbl="fgAcc1" presStyleIdx="0" presStyleCnt="2" custScaleX="90692" custScaleY="70415" custLinFactNeighborX="-9325" custLinFactNeighborY="30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A7A737-E77C-40A8-BFED-7DCB0ADA923D}" type="pres">
      <dgm:prSet presAssocID="{E08CD631-78B8-41A2-A72C-F2BA954A8596}" presName="aSpace" presStyleCnt="0"/>
      <dgm:spPr/>
    </dgm:pt>
    <dgm:pt modelId="{A816EE48-7E03-4E5B-82A8-55036DF850E3}" type="pres">
      <dgm:prSet presAssocID="{E7891FE0-E987-41D7-A0D8-394323085B65}" presName="aNode" presStyleLbl="fgAcc1" presStyleIdx="1" presStyleCnt="2" custScaleX="90496" custScaleY="68991" custLinFactNeighborX="-6900" custLinFactNeighborY="152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00002D-07DC-4FBD-87CC-C9F5EA20E303}" type="pres">
      <dgm:prSet presAssocID="{E7891FE0-E987-41D7-A0D8-394323085B65}" presName="aSpace" presStyleCnt="0"/>
      <dgm:spPr/>
    </dgm:pt>
  </dgm:ptLst>
  <dgm:cxnLst>
    <dgm:cxn modelId="{511D3222-D84C-4A14-B036-2D90610CBC10}" srcId="{5B3E0307-3F1A-40EF-9805-75D9D6FE5E00}" destId="{E08CD631-78B8-41A2-A72C-F2BA954A8596}" srcOrd="0" destOrd="0" parTransId="{AF93567F-975E-4384-8217-38B5DE03FAC9}" sibTransId="{A92BB22B-B653-416B-AF1E-A42431362392}"/>
    <dgm:cxn modelId="{DA5B50C4-67E8-4718-90E6-A9EA383FF0F5}" srcId="{5B3E0307-3F1A-40EF-9805-75D9D6FE5E00}" destId="{E7891FE0-E987-41D7-A0D8-394323085B65}" srcOrd="1" destOrd="0" parTransId="{AB6A9DFC-4F66-4D20-B844-E4A72DC5DB02}" sibTransId="{DCA36F73-3890-4CEB-8B7C-D92158373AAA}"/>
    <dgm:cxn modelId="{990CB70A-BD78-4847-8426-441C12A77182}" type="presOf" srcId="{5B3E0307-3F1A-40EF-9805-75D9D6FE5E00}" destId="{308A6D7D-13C5-499E-A725-406B9B0EE330}" srcOrd="0" destOrd="0" presId="urn:microsoft.com/office/officeart/2005/8/layout/pyramid2"/>
    <dgm:cxn modelId="{07F42029-31CC-4CE2-821A-510AD2F794B6}" type="presOf" srcId="{E08CD631-78B8-41A2-A72C-F2BA954A8596}" destId="{6ABED3B8-E4A8-45EA-85CC-A73D1DA3B5EB}" srcOrd="0" destOrd="0" presId="urn:microsoft.com/office/officeart/2005/8/layout/pyramid2"/>
    <dgm:cxn modelId="{49040279-73FB-45AF-89A6-2B08456DD2F2}" type="presOf" srcId="{E7891FE0-E987-41D7-A0D8-394323085B65}" destId="{A816EE48-7E03-4E5B-82A8-55036DF850E3}" srcOrd="0" destOrd="0" presId="urn:microsoft.com/office/officeart/2005/8/layout/pyramid2"/>
    <dgm:cxn modelId="{8D00340C-DF25-4B86-825B-98B9BBF1FCBD}" type="presParOf" srcId="{308A6D7D-13C5-499E-A725-406B9B0EE330}" destId="{A2254684-D19B-4CEB-82E8-97560BBF1FD7}" srcOrd="0" destOrd="0" presId="urn:microsoft.com/office/officeart/2005/8/layout/pyramid2"/>
    <dgm:cxn modelId="{803B7D8C-CACF-440C-A470-DEB6591CB186}" type="presParOf" srcId="{308A6D7D-13C5-499E-A725-406B9B0EE330}" destId="{E198E77E-ABEA-4F45-B22A-C0CD77603714}" srcOrd="1" destOrd="0" presId="urn:microsoft.com/office/officeart/2005/8/layout/pyramid2"/>
    <dgm:cxn modelId="{80132543-CF73-4F64-951B-4F0BE7B6AF4D}" type="presParOf" srcId="{E198E77E-ABEA-4F45-B22A-C0CD77603714}" destId="{6ABED3B8-E4A8-45EA-85CC-A73D1DA3B5EB}" srcOrd="0" destOrd="0" presId="urn:microsoft.com/office/officeart/2005/8/layout/pyramid2"/>
    <dgm:cxn modelId="{ED2E123F-4F44-4467-8B3B-2B97987DC9C3}" type="presParOf" srcId="{E198E77E-ABEA-4F45-B22A-C0CD77603714}" destId="{CDA7A737-E77C-40A8-BFED-7DCB0ADA923D}" srcOrd="1" destOrd="0" presId="urn:microsoft.com/office/officeart/2005/8/layout/pyramid2"/>
    <dgm:cxn modelId="{FDF2B714-28C1-48E0-A1FC-8B3D7B8F41E2}" type="presParOf" srcId="{E198E77E-ABEA-4F45-B22A-C0CD77603714}" destId="{A816EE48-7E03-4E5B-82A8-55036DF850E3}" srcOrd="2" destOrd="0" presId="urn:microsoft.com/office/officeart/2005/8/layout/pyramid2"/>
    <dgm:cxn modelId="{6D2BEE11-E840-4165-8699-1A6EECEDF81C}" type="presParOf" srcId="{E198E77E-ABEA-4F45-B22A-C0CD77603714}" destId="{3E00002D-07DC-4FBD-87CC-C9F5EA20E303}" srcOrd="3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8A2B343-D132-4B5B-B45E-35AA1F99830C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2B2A59F-7AAD-45CB-8226-1999719D8532}">
      <dgm:prSet phldrT="[Текст]"/>
      <dgm:spPr>
        <a:noFill/>
        <a:ln w="57150">
          <a:solidFill>
            <a:srgbClr val="00B050"/>
          </a:solidFill>
        </a:ln>
      </dgm:spPr>
      <dgm:t>
        <a:bodyPr/>
        <a:lstStyle/>
        <a:p>
          <a:endParaRPr lang="ru-RU" i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B603203-A31C-448D-8252-5400AFDC12EE}" type="parTrans" cxnId="{2F860912-C143-4E18-AEC0-7F22CC30C2F8}">
      <dgm:prSet/>
      <dgm:spPr/>
      <dgm:t>
        <a:bodyPr/>
        <a:lstStyle/>
        <a:p>
          <a:endParaRPr lang="ru-RU"/>
        </a:p>
      </dgm:t>
    </dgm:pt>
    <dgm:pt modelId="{83F88BE0-E659-4B87-BC40-D760C368A397}" type="sibTrans" cxnId="{2F860912-C143-4E18-AEC0-7F22CC30C2F8}">
      <dgm:prSet/>
      <dgm:spPr/>
      <dgm:t>
        <a:bodyPr/>
        <a:lstStyle/>
        <a:p>
          <a:endParaRPr lang="ru-RU"/>
        </a:p>
      </dgm:t>
    </dgm:pt>
    <dgm:pt modelId="{CDEA672F-7A03-4CAA-BC66-8AD4C976780F}">
      <dgm:prSet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noFill/>
        <a:ln w="57150">
          <a:solidFill>
            <a:srgbClr val="00B050"/>
          </a:solidFill>
        </a:ln>
      </dgm:spPr>
      <dgm:t>
        <a:bodyPr/>
        <a:lstStyle/>
        <a:p>
          <a:pPr algn="just" rtl="0"/>
          <a:endParaRPr lang="ru-RU" sz="3600" b="1" i="0" dirty="0" smtClean="0">
            <a:ln>
              <a:solidFill>
                <a:srgbClr val="00B050"/>
              </a:solidFill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1F7924D-FABC-4DED-92AE-4419CAD66292}" type="parTrans" cxnId="{48BFB191-847D-4FB8-BF3A-E0ADA3D132B9}">
      <dgm:prSet/>
      <dgm:spPr/>
      <dgm:t>
        <a:bodyPr/>
        <a:lstStyle/>
        <a:p>
          <a:endParaRPr lang="ru-RU"/>
        </a:p>
      </dgm:t>
    </dgm:pt>
    <dgm:pt modelId="{8A95129A-FBA8-4996-B7C6-E3B196435551}" type="sibTrans" cxnId="{48BFB191-847D-4FB8-BF3A-E0ADA3D132B9}">
      <dgm:prSet/>
      <dgm:spPr>
        <a:solidFill>
          <a:srgbClr val="92D050">
            <a:alpha val="90000"/>
          </a:srgbClr>
        </a:solidFill>
        <a:ln>
          <a:solidFill>
            <a:srgbClr val="0033CC">
              <a:alpha val="90000"/>
            </a:srgbClr>
          </a:solidFill>
        </a:ln>
      </dgm:spPr>
      <dgm:t>
        <a:bodyPr/>
        <a:lstStyle/>
        <a:p>
          <a:endParaRPr lang="ru-RU"/>
        </a:p>
      </dgm:t>
    </dgm:pt>
    <dgm:pt modelId="{07A06C9C-AEF6-464A-82CE-11AE4220782C}">
      <dgm:prSet/>
      <dgm:spPr>
        <a:noFill/>
        <a:ln w="57150">
          <a:solidFill>
            <a:srgbClr val="00B050"/>
          </a:solidFill>
        </a:ln>
      </dgm:spPr>
      <dgm:t>
        <a:bodyPr/>
        <a:lstStyle/>
        <a:p>
          <a:pPr algn="l" rtl="0"/>
          <a:endParaRPr lang="ru-RU" b="1" i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0AA1DDC-456B-4742-A29D-2376DF9F2E77}" type="parTrans" cxnId="{83DB798A-F047-4C6B-9F3A-4402AC74C0D5}">
      <dgm:prSet/>
      <dgm:spPr/>
      <dgm:t>
        <a:bodyPr/>
        <a:lstStyle/>
        <a:p>
          <a:endParaRPr lang="ru-RU"/>
        </a:p>
      </dgm:t>
    </dgm:pt>
    <dgm:pt modelId="{5183CF60-30F2-4122-843B-D6AAAAD4EEEA}" type="sibTrans" cxnId="{83DB798A-F047-4C6B-9F3A-4402AC74C0D5}">
      <dgm:prSet/>
      <dgm:spPr>
        <a:solidFill>
          <a:srgbClr val="92D050">
            <a:alpha val="90000"/>
          </a:srgbClr>
        </a:solidFill>
        <a:ln>
          <a:solidFill>
            <a:srgbClr val="0033CC">
              <a:alpha val="90000"/>
            </a:srgbClr>
          </a:solidFill>
        </a:ln>
      </dgm:spPr>
      <dgm:t>
        <a:bodyPr/>
        <a:lstStyle/>
        <a:p>
          <a:endParaRPr lang="ru-RU"/>
        </a:p>
      </dgm:t>
    </dgm:pt>
    <dgm:pt modelId="{037C2D47-E836-43C4-A54A-0FBB6A64AD94}" type="pres">
      <dgm:prSet presAssocID="{48A2B343-D132-4B5B-B45E-35AA1F99830C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3762862-6D0A-4FC7-918A-508F2AA84DCE}" type="pres">
      <dgm:prSet presAssocID="{48A2B343-D132-4B5B-B45E-35AA1F99830C}" presName="dummyMaxCanvas" presStyleCnt="0">
        <dgm:presLayoutVars/>
      </dgm:prSet>
      <dgm:spPr/>
    </dgm:pt>
    <dgm:pt modelId="{88B843E5-48D6-4740-BD20-8B66C02286D8}" type="pres">
      <dgm:prSet presAssocID="{48A2B343-D132-4B5B-B45E-35AA1F99830C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3B8456-4026-4DA8-9430-4806003DD6DC}" type="pres">
      <dgm:prSet presAssocID="{48A2B343-D132-4B5B-B45E-35AA1F99830C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8EFE2A-8851-4C80-94AE-995AF9135913}" type="pres">
      <dgm:prSet presAssocID="{48A2B343-D132-4B5B-B45E-35AA1F99830C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08B2D6-8C4B-492C-B0E2-874C41DB9105}" type="pres">
      <dgm:prSet presAssocID="{48A2B343-D132-4B5B-B45E-35AA1F99830C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F41230-7AC5-44AD-B1B7-8AFC4E091F4C}" type="pres">
      <dgm:prSet presAssocID="{48A2B343-D132-4B5B-B45E-35AA1F99830C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251F5F-F264-4D44-BC99-2FAB33130D00}" type="pres">
      <dgm:prSet presAssocID="{48A2B343-D132-4B5B-B45E-35AA1F99830C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5C46B7-D1E7-4C1A-AEB0-0E2F818A7DD2}" type="pres">
      <dgm:prSet presAssocID="{48A2B343-D132-4B5B-B45E-35AA1F99830C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338FCF-C1CF-4A0C-B2B6-B128F2C869A8}" type="pres">
      <dgm:prSet presAssocID="{48A2B343-D132-4B5B-B45E-35AA1F99830C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C4EDA90-E65C-4CAD-84FD-AA49584D614F}" type="presOf" srcId="{CDEA672F-7A03-4CAA-BC66-8AD4C976780F}" destId="{97251F5F-F264-4D44-BC99-2FAB33130D00}" srcOrd="1" destOrd="0" presId="urn:microsoft.com/office/officeart/2005/8/layout/vProcess5"/>
    <dgm:cxn modelId="{FDF98E47-00B4-46F7-AFB6-814DDA8190F9}" type="presOf" srcId="{32B2A59F-7AAD-45CB-8226-1999719D8532}" destId="{B98EFE2A-8851-4C80-94AE-995AF9135913}" srcOrd="0" destOrd="0" presId="urn:microsoft.com/office/officeart/2005/8/layout/vProcess5"/>
    <dgm:cxn modelId="{F2E87377-E404-4CBC-BA79-866CDB86C35C}" type="presOf" srcId="{5183CF60-30F2-4122-843B-D6AAAAD4EEEA}" destId="{5CF41230-7AC5-44AD-B1B7-8AFC4E091F4C}" srcOrd="0" destOrd="0" presId="urn:microsoft.com/office/officeart/2005/8/layout/vProcess5"/>
    <dgm:cxn modelId="{FC4A54EE-63EF-415E-9D14-F7B2A64DD636}" type="presOf" srcId="{07A06C9C-AEF6-464A-82CE-11AE4220782C}" destId="{4C5C46B7-D1E7-4C1A-AEB0-0E2F818A7DD2}" srcOrd="1" destOrd="0" presId="urn:microsoft.com/office/officeart/2005/8/layout/vProcess5"/>
    <dgm:cxn modelId="{C63EB10A-6944-40C9-A2E0-6E659176D704}" type="presOf" srcId="{8A95129A-FBA8-4996-B7C6-E3B196435551}" destId="{9908B2D6-8C4B-492C-B0E2-874C41DB9105}" srcOrd="0" destOrd="0" presId="urn:microsoft.com/office/officeart/2005/8/layout/vProcess5"/>
    <dgm:cxn modelId="{83DB798A-F047-4C6B-9F3A-4402AC74C0D5}" srcId="{48A2B343-D132-4B5B-B45E-35AA1F99830C}" destId="{07A06C9C-AEF6-464A-82CE-11AE4220782C}" srcOrd="1" destOrd="0" parTransId="{B0AA1DDC-456B-4742-A29D-2376DF9F2E77}" sibTransId="{5183CF60-30F2-4122-843B-D6AAAAD4EEEA}"/>
    <dgm:cxn modelId="{C8CCB93E-AC2D-48F8-A171-E6BF790F7F9D}" type="presOf" srcId="{07A06C9C-AEF6-464A-82CE-11AE4220782C}" destId="{AD3B8456-4026-4DA8-9430-4806003DD6DC}" srcOrd="0" destOrd="0" presId="urn:microsoft.com/office/officeart/2005/8/layout/vProcess5"/>
    <dgm:cxn modelId="{0F105032-34FB-4029-8DA9-F2B26C9E9321}" type="presOf" srcId="{CDEA672F-7A03-4CAA-BC66-8AD4C976780F}" destId="{88B843E5-48D6-4740-BD20-8B66C02286D8}" srcOrd="0" destOrd="0" presId="urn:microsoft.com/office/officeart/2005/8/layout/vProcess5"/>
    <dgm:cxn modelId="{2F860912-C143-4E18-AEC0-7F22CC30C2F8}" srcId="{48A2B343-D132-4B5B-B45E-35AA1F99830C}" destId="{32B2A59F-7AAD-45CB-8226-1999719D8532}" srcOrd="2" destOrd="0" parTransId="{2B603203-A31C-448D-8252-5400AFDC12EE}" sibTransId="{83F88BE0-E659-4B87-BC40-D760C368A397}"/>
    <dgm:cxn modelId="{CFAABFD2-D945-40FE-A4F7-FD093A14A2B6}" type="presOf" srcId="{32B2A59F-7AAD-45CB-8226-1999719D8532}" destId="{EE338FCF-C1CF-4A0C-B2B6-B128F2C869A8}" srcOrd="1" destOrd="0" presId="urn:microsoft.com/office/officeart/2005/8/layout/vProcess5"/>
    <dgm:cxn modelId="{48BFB191-847D-4FB8-BF3A-E0ADA3D132B9}" srcId="{48A2B343-D132-4B5B-B45E-35AA1F99830C}" destId="{CDEA672F-7A03-4CAA-BC66-8AD4C976780F}" srcOrd="0" destOrd="0" parTransId="{F1F7924D-FABC-4DED-92AE-4419CAD66292}" sibTransId="{8A95129A-FBA8-4996-B7C6-E3B196435551}"/>
    <dgm:cxn modelId="{379C7952-BCD6-4740-B87A-61DEFC5AD47F}" type="presOf" srcId="{48A2B343-D132-4B5B-B45E-35AA1F99830C}" destId="{037C2D47-E836-43C4-A54A-0FBB6A64AD94}" srcOrd="0" destOrd="0" presId="urn:microsoft.com/office/officeart/2005/8/layout/vProcess5"/>
    <dgm:cxn modelId="{069C8959-A509-46C6-8A73-DE3EC448DC6D}" type="presParOf" srcId="{037C2D47-E836-43C4-A54A-0FBB6A64AD94}" destId="{33762862-6D0A-4FC7-918A-508F2AA84DCE}" srcOrd="0" destOrd="0" presId="urn:microsoft.com/office/officeart/2005/8/layout/vProcess5"/>
    <dgm:cxn modelId="{72A98EBB-1DD8-4941-B678-F5695BDD6822}" type="presParOf" srcId="{037C2D47-E836-43C4-A54A-0FBB6A64AD94}" destId="{88B843E5-48D6-4740-BD20-8B66C02286D8}" srcOrd="1" destOrd="0" presId="urn:microsoft.com/office/officeart/2005/8/layout/vProcess5"/>
    <dgm:cxn modelId="{A6090010-77B1-49ED-A747-61AFF9C7651C}" type="presParOf" srcId="{037C2D47-E836-43C4-A54A-0FBB6A64AD94}" destId="{AD3B8456-4026-4DA8-9430-4806003DD6DC}" srcOrd="2" destOrd="0" presId="urn:microsoft.com/office/officeart/2005/8/layout/vProcess5"/>
    <dgm:cxn modelId="{64EAB055-A41A-463F-A502-B0D376926DFB}" type="presParOf" srcId="{037C2D47-E836-43C4-A54A-0FBB6A64AD94}" destId="{B98EFE2A-8851-4C80-94AE-995AF9135913}" srcOrd="3" destOrd="0" presId="urn:microsoft.com/office/officeart/2005/8/layout/vProcess5"/>
    <dgm:cxn modelId="{5494409F-5D8B-435A-9A22-CB125CC15166}" type="presParOf" srcId="{037C2D47-E836-43C4-A54A-0FBB6A64AD94}" destId="{9908B2D6-8C4B-492C-B0E2-874C41DB9105}" srcOrd="4" destOrd="0" presId="urn:microsoft.com/office/officeart/2005/8/layout/vProcess5"/>
    <dgm:cxn modelId="{12E1284B-4C9C-4DAF-8CAF-0632E5B20550}" type="presParOf" srcId="{037C2D47-E836-43C4-A54A-0FBB6A64AD94}" destId="{5CF41230-7AC5-44AD-B1B7-8AFC4E091F4C}" srcOrd="5" destOrd="0" presId="urn:microsoft.com/office/officeart/2005/8/layout/vProcess5"/>
    <dgm:cxn modelId="{65C90B7F-37E7-4C4E-A693-C198A7B5AEBE}" type="presParOf" srcId="{037C2D47-E836-43C4-A54A-0FBB6A64AD94}" destId="{97251F5F-F264-4D44-BC99-2FAB33130D00}" srcOrd="6" destOrd="0" presId="urn:microsoft.com/office/officeart/2005/8/layout/vProcess5"/>
    <dgm:cxn modelId="{71A9E2F0-4DE8-4584-981D-F355FD871AA3}" type="presParOf" srcId="{037C2D47-E836-43C4-A54A-0FBB6A64AD94}" destId="{4C5C46B7-D1E7-4C1A-AEB0-0E2F818A7DD2}" srcOrd="7" destOrd="0" presId="urn:microsoft.com/office/officeart/2005/8/layout/vProcess5"/>
    <dgm:cxn modelId="{403AA2F1-AF95-422E-BEB4-4264DA6B043C}" type="presParOf" srcId="{037C2D47-E836-43C4-A54A-0FBB6A64AD94}" destId="{EE338FCF-C1CF-4A0C-B2B6-B128F2C869A8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B1DDF60-D7D9-4F10-BEAF-79779EE15704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819171A-9F86-42CA-96B1-9779E73C2CB8}" type="pres">
      <dgm:prSet presAssocID="{5B1DDF60-D7D9-4F10-BEAF-79779EE1570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485024E9-315A-4A62-B82D-BC11EC1D555D}" type="presOf" srcId="{5B1DDF60-D7D9-4F10-BEAF-79779EE15704}" destId="{C819171A-9F86-42CA-96B1-9779E73C2CB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D034068-3017-44DA-A2C7-F0AC2C98FB2F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F4160ED-14B2-4D12-95B8-4AC7E9F18E5D}">
      <dgm:prSet phldrT="[Текст]" custT="1"/>
      <dgm:spPr>
        <a:noFill/>
        <a:ln w="38100">
          <a:solidFill>
            <a:srgbClr val="00B050"/>
          </a:solidFill>
        </a:ln>
      </dgm:spPr>
      <dgm:t>
        <a:bodyPr/>
        <a:lstStyle/>
        <a:p>
          <a:pPr rtl="0"/>
          <a:r>
            <a:rPr lang="ru-RU" sz="3000" b="1" i="0" dirty="0" smtClean="0">
              <a:ln>
                <a:solidFill>
                  <a:srgbClr val="0033CC"/>
                </a:solidFill>
              </a:ln>
              <a:solidFill>
                <a:srgbClr val="0000FF"/>
              </a:solidFill>
            </a:rPr>
            <a:t>Повышение открытости и прозрачности местных бюджетов</a:t>
          </a:r>
          <a:endParaRPr lang="ru-RU" sz="3000" i="0" dirty="0">
            <a:ln>
              <a:solidFill>
                <a:srgbClr val="0033CC"/>
              </a:solidFill>
            </a:ln>
            <a:solidFill>
              <a:srgbClr val="0000FF"/>
            </a:solidFill>
          </a:endParaRPr>
        </a:p>
      </dgm:t>
    </dgm:pt>
    <dgm:pt modelId="{A3AF55CD-6E7B-42A9-BF11-1955423E16C6}" type="parTrans" cxnId="{EF059C58-7D44-484C-A837-C6940B64ACFD}">
      <dgm:prSet/>
      <dgm:spPr/>
      <dgm:t>
        <a:bodyPr/>
        <a:lstStyle/>
        <a:p>
          <a:endParaRPr lang="ru-RU"/>
        </a:p>
      </dgm:t>
    </dgm:pt>
    <dgm:pt modelId="{1984D05A-F013-4620-85DA-3491207B4D25}" type="sibTrans" cxnId="{EF059C58-7D44-484C-A837-C6940B64ACFD}">
      <dgm:prSet/>
      <dgm:spPr/>
      <dgm:t>
        <a:bodyPr/>
        <a:lstStyle/>
        <a:p>
          <a:endParaRPr lang="ru-RU"/>
        </a:p>
      </dgm:t>
    </dgm:pt>
    <dgm:pt modelId="{790B2C51-F80E-4CFE-8D4C-3571E95806E3}">
      <dgm:prSet/>
      <dgm:spPr>
        <a:noFill/>
        <a:ln w="38100">
          <a:solidFill>
            <a:srgbClr val="00B050"/>
          </a:solidFill>
        </a:ln>
      </dgm:spPr>
      <dgm:t>
        <a:bodyPr/>
        <a:lstStyle/>
        <a:p>
          <a:r>
            <a:rPr lang="ru-RU" b="1" i="1" u="sng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Разработан сайт муниципального образования город Минусинск для публикации бюджетных данных    (</a:t>
          </a:r>
          <a:r>
            <a:rPr lang="en-US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http://minusinsk-fin24.ru/</a:t>
          </a:r>
          <a:r>
            <a:rPr lang="ru-RU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 )</a:t>
          </a:r>
          <a:endParaRPr lang="ru-RU" b="1" i="1" u="sng" dirty="0">
            <a:solidFill>
              <a:srgbClr val="0000FF"/>
            </a:solidFill>
            <a:latin typeface="Times New Roman" pitchFamily="18" charset="0"/>
            <a:cs typeface="Times New Roman" pitchFamily="18" charset="0"/>
          </a:endParaRPr>
        </a:p>
      </dgm:t>
    </dgm:pt>
    <dgm:pt modelId="{FE0BF288-1A3A-4F46-AEB6-993725054DE9}" type="parTrans" cxnId="{D8C868C9-49B7-47E3-B253-3C79538C1168}">
      <dgm:prSet/>
      <dgm:spPr/>
      <dgm:t>
        <a:bodyPr/>
        <a:lstStyle/>
        <a:p>
          <a:endParaRPr lang="ru-RU"/>
        </a:p>
      </dgm:t>
    </dgm:pt>
    <dgm:pt modelId="{D56260B6-289F-4797-9C5E-FD58F7FF13B3}" type="sibTrans" cxnId="{D8C868C9-49B7-47E3-B253-3C79538C1168}">
      <dgm:prSet/>
      <dgm:spPr/>
      <dgm:t>
        <a:bodyPr/>
        <a:lstStyle/>
        <a:p>
          <a:endParaRPr lang="ru-RU"/>
        </a:p>
      </dgm:t>
    </dgm:pt>
    <dgm:pt modelId="{AC4D734E-D591-47DD-9762-376E4E1DCBB7}" type="pres">
      <dgm:prSet presAssocID="{AD034068-3017-44DA-A2C7-F0AC2C98FB2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CE27AF9-3D7A-4AAA-A09C-339D6E1EC840}" type="pres">
      <dgm:prSet presAssocID="{790B2C51-F80E-4CFE-8D4C-3571E95806E3}" presName="boxAndChildren" presStyleCnt="0"/>
      <dgm:spPr/>
    </dgm:pt>
    <dgm:pt modelId="{5A5BAD16-E6BE-4CC6-8776-29BA7CB5553A}" type="pres">
      <dgm:prSet presAssocID="{790B2C51-F80E-4CFE-8D4C-3571E95806E3}" presName="parentTextBox" presStyleLbl="node1" presStyleIdx="0" presStyleCnt="2"/>
      <dgm:spPr/>
      <dgm:t>
        <a:bodyPr/>
        <a:lstStyle/>
        <a:p>
          <a:endParaRPr lang="ru-RU"/>
        </a:p>
      </dgm:t>
    </dgm:pt>
    <dgm:pt modelId="{F6BECCF5-E843-4FE0-91D3-84B49628329B}" type="pres">
      <dgm:prSet presAssocID="{1984D05A-F013-4620-85DA-3491207B4D25}" presName="sp" presStyleCnt="0"/>
      <dgm:spPr/>
    </dgm:pt>
    <dgm:pt modelId="{925EEE17-0530-465C-A1CF-89B00B6F0F87}" type="pres">
      <dgm:prSet presAssocID="{6F4160ED-14B2-4D12-95B8-4AC7E9F18E5D}" presName="arrowAndChildren" presStyleCnt="0"/>
      <dgm:spPr/>
    </dgm:pt>
    <dgm:pt modelId="{70A6DC11-2B25-4250-9297-5660A810E4CD}" type="pres">
      <dgm:prSet presAssocID="{6F4160ED-14B2-4D12-95B8-4AC7E9F18E5D}" presName="parentTextArrow" presStyleLbl="node1" presStyleIdx="1" presStyleCnt="2" custLinFactY="-17266" custLinFactNeighborX="126" custLinFactNeighborY="-100000"/>
      <dgm:spPr/>
      <dgm:t>
        <a:bodyPr/>
        <a:lstStyle/>
        <a:p>
          <a:endParaRPr lang="ru-RU"/>
        </a:p>
      </dgm:t>
    </dgm:pt>
  </dgm:ptLst>
  <dgm:cxnLst>
    <dgm:cxn modelId="{444C8AAC-3206-4FB8-9CBF-3F78A842D6EF}" type="presOf" srcId="{790B2C51-F80E-4CFE-8D4C-3571E95806E3}" destId="{5A5BAD16-E6BE-4CC6-8776-29BA7CB5553A}" srcOrd="0" destOrd="0" presId="urn:microsoft.com/office/officeart/2005/8/layout/process4"/>
    <dgm:cxn modelId="{D8C868C9-49B7-47E3-B253-3C79538C1168}" srcId="{AD034068-3017-44DA-A2C7-F0AC2C98FB2F}" destId="{790B2C51-F80E-4CFE-8D4C-3571E95806E3}" srcOrd="1" destOrd="0" parTransId="{FE0BF288-1A3A-4F46-AEB6-993725054DE9}" sibTransId="{D56260B6-289F-4797-9C5E-FD58F7FF13B3}"/>
    <dgm:cxn modelId="{52C0B5ED-1C45-47CA-A3F1-BA89AA2A423A}" type="presOf" srcId="{AD034068-3017-44DA-A2C7-F0AC2C98FB2F}" destId="{AC4D734E-D591-47DD-9762-376E4E1DCBB7}" srcOrd="0" destOrd="0" presId="urn:microsoft.com/office/officeart/2005/8/layout/process4"/>
    <dgm:cxn modelId="{EF059C58-7D44-484C-A837-C6940B64ACFD}" srcId="{AD034068-3017-44DA-A2C7-F0AC2C98FB2F}" destId="{6F4160ED-14B2-4D12-95B8-4AC7E9F18E5D}" srcOrd="0" destOrd="0" parTransId="{A3AF55CD-6E7B-42A9-BF11-1955423E16C6}" sibTransId="{1984D05A-F013-4620-85DA-3491207B4D25}"/>
    <dgm:cxn modelId="{5E1AFDBD-68F4-425B-B11F-5EFAD4C851CC}" type="presOf" srcId="{6F4160ED-14B2-4D12-95B8-4AC7E9F18E5D}" destId="{70A6DC11-2B25-4250-9297-5660A810E4CD}" srcOrd="0" destOrd="0" presId="urn:microsoft.com/office/officeart/2005/8/layout/process4"/>
    <dgm:cxn modelId="{13A3F8AA-BDA5-45C3-A586-D38CAE796015}" type="presParOf" srcId="{AC4D734E-D591-47DD-9762-376E4E1DCBB7}" destId="{4CE27AF9-3D7A-4AAA-A09C-339D6E1EC840}" srcOrd="0" destOrd="0" presId="urn:microsoft.com/office/officeart/2005/8/layout/process4"/>
    <dgm:cxn modelId="{74DA1145-22D0-4399-907F-1DF702CEA024}" type="presParOf" srcId="{4CE27AF9-3D7A-4AAA-A09C-339D6E1EC840}" destId="{5A5BAD16-E6BE-4CC6-8776-29BA7CB5553A}" srcOrd="0" destOrd="0" presId="urn:microsoft.com/office/officeart/2005/8/layout/process4"/>
    <dgm:cxn modelId="{05C42558-6FB4-41BF-994F-A5A10EF05A3D}" type="presParOf" srcId="{AC4D734E-D591-47DD-9762-376E4E1DCBB7}" destId="{F6BECCF5-E843-4FE0-91D3-84B49628329B}" srcOrd="1" destOrd="0" presId="urn:microsoft.com/office/officeart/2005/8/layout/process4"/>
    <dgm:cxn modelId="{406511B4-E74A-4EE2-9E56-40C466CB9F4F}" type="presParOf" srcId="{AC4D734E-D591-47DD-9762-376E4E1DCBB7}" destId="{925EEE17-0530-465C-A1CF-89B00B6F0F87}" srcOrd="2" destOrd="0" presId="urn:microsoft.com/office/officeart/2005/8/layout/process4"/>
    <dgm:cxn modelId="{62CF864D-63D7-4A6A-8D3B-8D81FA547EC0}" type="presParOf" srcId="{925EEE17-0530-465C-A1CF-89B00B6F0F87}" destId="{70A6DC11-2B25-4250-9297-5660A810E4CD}" srcOrd="0" destOrd="0" presId="urn:microsoft.com/office/officeart/2005/8/layout/process4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26D41F5-2CFD-4403-A80C-385F2B9C055A}" type="doc">
      <dgm:prSet loTypeId="urn:microsoft.com/office/officeart/2005/8/layout/vList2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C1DCD89-99A9-4EE5-A346-A767CB422059}">
      <dgm:prSet custT="1"/>
      <dgm:spPr>
        <a:noFill/>
        <a:ln w="38100">
          <a:solidFill>
            <a:srgbClr val="00B050"/>
          </a:solidFill>
        </a:ln>
      </dgm:spPr>
      <dgm:t>
        <a:bodyPr/>
        <a:lstStyle/>
        <a:p>
          <a:pPr rtl="0"/>
          <a:endParaRPr lang="ru-RU" sz="2400" b="0" i="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gm:t>
    </dgm:pt>
    <dgm:pt modelId="{11BE9646-EA8E-4977-8543-9A9E91D62F9C}" type="parTrans" cxnId="{1B6608BC-F113-4207-87FD-FED94603D343}">
      <dgm:prSet/>
      <dgm:spPr/>
      <dgm:t>
        <a:bodyPr/>
        <a:lstStyle/>
        <a:p>
          <a:endParaRPr lang="ru-RU"/>
        </a:p>
      </dgm:t>
    </dgm:pt>
    <dgm:pt modelId="{1F80BE5A-2140-481E-AC46-B4BE27374F96}" type="sibTrans" cxnId="{1B6608BC-F113-4207-87FD-FED94603D343}">
      <dgm:prSet/>
      <dgm:spPr/>
      <dgm:t>
        <a:bodyPr/>
        <a:lstStyle/>
        <a:p>
          <a:endParaRPr lang="ru-RU"/>
        </a:p>
      </dgm:t>
    </dgm:pt>
    <dgm:pt modelId="{22782BDA-571B-41BA-98CD-19872AD24792}" type="pres">
      <dgm:prSet presAssocID="{B26D41F5-2CFD-4403-A80C-385F2B9C055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EDBA0E9-18B7-4B8A-A79D-209D1AFA2175}" type="pres">
      <dgm:prSet presAssocID="{4C1DCD89-99A9-4EE5-A346-A767CB422059}" presName="parentText" presStyleLbl="node1" presStyleIdx="0" presStyleCnt="1" custScaleY="349603" custLinFactNeighborX="-3722" custLinFactNeighborY="-17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85DF0D5-CC3F-468C-98E2-DBDE55872B14}" type="presOf" srcId="{B26D41F5-2CFD-4403-A80C-385F2B9C055A}" destId="{22782BDA-571B-41BA-98CD-19872AD24792}" srcOrd="0" destOrd="0" presId="urn:microsoft.com/office/officeart/2005/8/layout/vList2"/>
    <dgm:cxn modelId="{1B6608BC-F113-4207-87FD-FED94603D343}" srcId="{B26D41F5-2CFD-4403-A80C-385F2B9C055A}" destId="{4C1DCD89-99A9-4EE5-A346-A767CB422059}" srcOrd="0" destOrd="0" parTransId="{11BE9646-EA8E-4977-8543-9A9E91D62F9C}" sibTransId="{1F80BE5A-2140-481E-AC46-B4BE27374F96}"/>
    <dgm:cxn modelId="{13A3E0FF-2820-4876-BFC4-0274765BBC0D}" type="presOf" srcId="{4C1DCD89-99A9-4EE5-A346-A767CB422059}" destId="{2EDBA0E9-18B7-4B8A-A79D-209D1AFA2175}" srcOrd="0" destOrd="0" presId="urn:microsoft.com/office/officeart/2005/8/layout/vList2"/>
    <dgm:cxn modelId="{3F8B1234-EAF5-4826-91B2-3D496D0973C6}" type="presParOf" srcId="{22782BDA-571B-41BA-98CD-19872AD24792}" destId="{2EDBA0E9-18B7-4B8A-A79D-209D1AFA217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4AF04DA-2576-41CC-B86D-2FDFC0CFD64B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269EA36-26E5-473D-A4AC-53FAAD415C1B}">
      <dgm:prSet custT="1"/>
      <dgm:spPr>
        <a:noFill/>
        <a:ln w="38100">
          <a:solidFill>
            <a:srgbClr val="00B050"/>
          </a:solidFill>
        </a:ln>
      </dgm:spPr>
      <dgm:t>
        <a:bodyPr/>
        <a:lstStyle/>
        <a:p>
          <a:pPr algn="ctr" rtl="0"/>
          <a:r>
            <a:rPr lang="ru-RU" sz="3600" b="1" i="0" cap="none" spc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Софинансирование краевых субсидий</a:t>
          </a:r>
          <a:endParaRPr lang="ru-RU" sz="3600" b="1" i="0" cap="none" spc="0" baseline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gm:t>
    </dgm:pt>
    <dgm:pt modelId="{3A012AA8-F4AC-43ED-B688-2F9545C145DA}" type="parTrans" cxnId="{FBD207DB-9FBD-430D-B882-D6B8CDB391E3}">
      <dgm:prSet/>
      <dgm:spPr/>
      <dgm:t>
        <a:bodyPr/>
        <a:lstStyle/>
        <a:p>
          <a:endParaRPr lang="ru-RU"/>
        </a:p>
      </dgm:t>
    </dgm:pt>
    <dgm:pt modelId="{91CBBA81-C6E4-4FEF-84CC-F005F719B1C4}" type="sibTrans" cxnId="{FBD207DB-9FBD-430D-B882-D6B8CDB391E3}">
      <dgm:prSet/>
      <dgm:spPr/>
      <dgm:t>
        <a:bodyPr/>
        <a:lstStyle/>
        <a:p>
          <a:endParaRPr lang="ru-RU"/>
        </a:p>
      </dgm:t>
    </dgm:pt>
    <dgm:pt modelId="{257431F0-45C9-44D2-AECC-466EE9405495}" type="pres">
      <dgm:prSet presAssocID="{14AF04DA-2576-41CC-B86D-2FDFC0CFD64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C1D7C2A-7191-47E6-8017-2B1E15913859}" type="pres">
      <dgm:prSet presAssocID="{F269EA36-26E5-473D-A4AC-53FAAD415C1B}" presName="parentText" presStyleLbl="node1" presStyleIdx="0" presStyleCnt="1" custLinFactNeighborX="-359" custLinFactNeighborY="-60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BD207DB-9FBD-430D-B882-D6B8CDB391E3}" srcId="{14AF04DA-2576-41CC-B86D-2FDFC0CFD64B}" destId="{F269EA36-26E5-473D-A4AC-53FAAD415C1B}" srcOrd="0" destOrd="0" parTransId="{3A012AA8-F4AC-43ED-B688-2F9545C145DA}" sibTransId="{91CBBA81-C6E4-4FEF-84CC-F005F719B1C4}"/>
    <dgm:cxn modelId="{2E27AEA9-2E56-4FCB-8D02-1A37C116D526}" type="presOf" srcId="{14AF04DA-2576-41CC-B86D-2FDFC0CFD64B}" destId="{257431F0-45C9-44D2-AECC-466EE9405495}" srcOrd="0" destOrd="0" presId="urn:microsoft.com/office/officeart/2005/8/layout/vList2"/>
    <dgm:cxn modelId="{B13CAA02-817E-4E96-87C0-8F6245A826A7}" type="presOf" srcId="{F269EA36-26E5-473D-A4AC-53FAAD415C1B}" destId="{1C1D7C2A-7191-47E6-8017-2B1E15913859}" srcOrd="0" destOrd="0" presId="urn:microsoft.com/office/officeart/2005/8/layout/vList2"/>
    <dgm:cxn modelId="{0690E6AA-428A-437B-A6E0-ADFB3079DA55}" type="presParOf" srcId="{257431F0-45C9-44D2-AECC-466EE9405495}" destId="{1C1D7C2A-7191-47E6-8017-2B1E1591385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 w="57150">
          <a:solidFill>
            <a:srgbClr val="00B050"/>
          </a:solidFill>
        </a:ln>
      </dgm:spPr>
      <dgm:t>
        <a:bodyPr/>
        <a:lstStyle/>
        <a:p>
          <a:pPr algn="ctr" rtl="0"/>
          <a:r>
            <a:rPr lang="ru-RU" sz="36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Параметры городского бюджета на 2019 год и плановый период </a:t>
          </a:r>
        </a:p>
        <a:p>
          <a:pPr algn="ctr" rtl="0"/>
          <a:r>
            <a:rPr lang="ru-RU" sz="36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2020-2021 годы:</a:t>
          </a:r>
          <a:endParaRPr lang="ru-RU" sz="3600" b="1" i="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ScaleY="39543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2AFA8A7-57AD-4282-815D-A50B8721C537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0EECCF63-DD07-4AEC-8F6D-362D5F3BC59A}" type="presOf" srcId="{80EA9BA2-0E64-4F17-9598-2C4CBCC2093E}" destId="{EB6B35A9-2E54-47E8-82AD-054A02153DE4}" srcOrd="0" destOrd="0" presId="urn:microsoft.com/office/officeart/2005/8/layout/vList2"/>
    <dgm:cxn modelId="{1CC3EE40-2C56-49EF-9B91-6CBA904E8662}" type="presParOf" srcId="{4BE7FD2E-877B-4E5D-8E15-C326610DAEDD}" destId="{EB6B35A9-2E54-47E8-82AD-054A02153DE4}" srcOrd="0" destOrd="0" presId="urn:microsoft.com/office/officeart/2005/8/layout/vList2"/>
  </dgm:cxnLst>
  <dgm:bg/>
  <dgm:whole>
    <a:ln w="38100">
      <a:noFill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>
        <a:solidFill>
          <a:srgbClr val="00B050"/>
        </a:solidFill>
      </dgm:spPr>
      <dgm:t>
        <a:bodyPr/>
        <a:lstStyle/>
        <a:p>
          <a:pPr algn="ctr" rtl="0"/>
          <a:r>
            <a:rPr lang="ru-RU" sz="1800" b="1" i="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dirty="0"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89" custLinFactNeighborY="4260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72984E0-5A34-418F-A630-752A9F07FE2D}" type="presOf" srcId="{0A132B50-5A60-46CE-B29D-0BC70264D67E}" destId="{4BE7FD2E-877B-4E5D-8E15-C326610DAEDD}" srcOrd="0" destOrd="0" presId="urn:microsoft.com/office/officeart/2005/8/layout/vList2"/>
    <dgm:cxn modelId="{24F5304D-F375-442B-841A-515261C1CDC1}" type="presOf" srcId="{80EA9BA2-0E64-4F17-9598-2C4CBCC2093E}" destId="{EB6B35A9-2E54-47E8-82AD-054A02153DE4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A6F7017A-73DB-44AD-BD28-D7E9A615E15B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DBF6B56-0AC6-4EC0-ABCE-C83C8B26D877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1D472E-AA1F-4F47-ACE7-77A64A319440}">
      <dgm:prSet custT="1"/>
      <dgm:spPr>
        <a:noFill/>
        <a:ln w="57150">
          <a:solidFill>
            <a:srgbClr val="00B050"/>
          </a:solidFill>
        </a:ln>
      </dgm:spPr>
      <dgm:t>
        <a:bodyPr/>
        <a:lstStyle/>
        <a:p>
          <a:pPr rtl="0"/>
          <a:r>
            <a:rPr lang="ru-RU" sz="3600" b="1" i="0" dirty="0" smtClean="0">
              <a:solidFill>
                <a:srgbClr val="0000FF"/>
              </a:solidFill>
              <a:effectLst/>
            </a:rPr>
            <a:t>Структура доходов городского бюджета на 2019 год</a:t>
          </a:r>
          <a:endParaRPr lang="ru-RU" sz="3600" b="1" i="0" dirty="0">
            <a:solidFill>
              <a:srgbClr val="0000FF"/>
            </a:solidFill>
            <a:effectLst/>
          </a:endParaRPr>
        </a:p>
      </dgm:t>
    </dgm:pt>
    <dgm:pt modelId="{43603703-C6E3-419D-B053-68F294351B12}" type="parTrans" cxnId="{730B6687-91A4-47F9-B61E-94BDE4796466}">
      <dgm:prSet/>
      <dgm:spPr/>
      <dgm:t>
        <a:bodyPr/>
        <a:lstStyle/>
        <a:p>
          <a:endParaRPr lang="ru-RU"/>
        </a:p>
      </dgm:t>
    </dgm:pt>
    <dgm:pt modelId="{0E869053-B4BF-42FF-B9DE-D9CED11663E6}" type="sibTrans" cxnId="{730B6687-91A4-47F9-B61E-94BDE4796466}">
      <dgm:prSet/>
      <dgm:spPr/>
      <dgm:t>
        <a:bodyPr/>
        <a:lstStyle/>
        <a:p>
          <a:endParaRPr lang="ru-RU"/>
        </a:p>
      </dgm:t>
    </dgm:pt>
    <dgm:pt modelId="{E2F3213F-788D-4AB0-B79F-9F09F8B171BD}" type="pres">
      <dgm:prSet presAssocID="{3DBF6B56-0AC6-4EC0-ABCE-C83C8B26D87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922DBC1-8921-43AA-BD01-5ED7891DF7A7}" type="pres">
      <dgm:prSet presAssocID="{401D472E-AA1F-4F47-ACE7-77A64A319440}" presName="parentText" presStyleLbl="node1" presStyleIdx="0" presStyleCnt="1" custScaleY="23177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30B6687-91A4-47F9-B61E-94BDE4796466}" srcId="{3DBF6B56-0AC6-4EC0-ABCE-C83C8B26D877}" destId="{401D472E-AA1F-4F47-ACE7-77A64A319440}" srcOrd="0" destOrd="0" parTransId="{43603703-C6E3-419D-B053-68F294351B12}" sibTransId="{0E869053-B4BF-42FF-B9DE-D9CED11663E6}"/>
    <dgm:cxn modelId="{194771D4-3D3D-46D8-A324-E775BEF12569}" type="presOf" srcId="{3DBF6B56-0AC6-4EC0-ABCE-C83C8B26D877}" destId="{E2F3213F-788D-4AB0-B79F-9F09F8B171BD}" srcOrd="0" destOrd="0" presId="urn:microsoft.com/office/officeart/2005/8/layout/vList2"/>
    <dgm:cxn modelId="{389DB9F7-C4EC-42A2-A230-0A81073BE723}" type="presOf" srcId="{401D472E-AA1F-4F47-ACE7-77A64A319440}" destId="{B922DBC1-8921-43AA-BD01-5ED7891DF7A7}" srcOrd="0" destOrd="0" presId="urn:microsoft.com/office/officeart/2005/8/layout/vList2"/>
    <dgm:cxn modelId="{93E7F85E-33F2-45A3-8828-034851C78A9F}" type="presParOf" srcId="{E2F3213F-788D-4AB0-B79F-9F09F8B171BD}" destId="{B922DBC1-8921-43AA-BD01-5ED7891DF7A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9282B943-81BC-4733-A11A-78E8AE2596BE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5B31AAB-96C1-4CBF-A32D-C803BC1E4F7E}">
      <dgm:prSet custT="1"/>
      <dgm:spPr>
        <a:noFill/>
        <a:ln w="57150">
          <a:solidFill>
            <a:srgbClr val="00B050"/>
          </a:solidFill>
        </a:ln>
      </dgm:spPr>
      <dgm:t>
        <a:bodyPr/>
        <a:lstStyle/>
        <a:p>
          <a:pPr algn="ctr" rtl="0"/>
          <a:r>
            <a:rPr lang="ru-RU" sz="2800" b="1" i="0" dirty="0" smtClean="0">
              <a:solidFill>
                <a:srgbClr val="0000FF"/>
              </a:solidFill>
            </a:rPr>
            <a:t>Структура расходов городского бюджета                                                               на 2019 год                    </a:t>
          </a:r>
          <a:r>
            <a:rPr lang="ru-RU" sz="1600" b="1" i="0" dirty="0" smtClean="0">
              <a:solidFill>
                <a:srgbClr val="0000FF"/>
              </a:solidFill>
            </a:rPr>
            <a:t>(тыс. руб.)     </a:t>
          </a:r>
          <a:endParaRPr lang="ru-RU" sz="1600" b="1" i="0" dirty="0">
            <a:solidFill>
              <a:srgbClr val="0000FF"/>
            </a:solidFill>
          </a:endParaRPr>
        </a:p>
      </dgm:t>
    </dgm:pt>
    <dgm:pt modelId="{4D3E3CEB-C514-474E-B08F-697ACF9A4FA3}" type="parTrans" cxnId="{EA92D417-30B2-4E98-A4E6-98A1F0234107}">
      <dgm:prSet/>
      <dgm:spPr/>
      <dgm:t>
        <a:bodyPr/>
        <a:lstStyle/>
        <a:p>
          <a:endParaRPr lang="ru-RU"/>
        </a:p>
      </dgm:t>
    </dgm:pt>
    <dgm:pt modelId="{452B3EC6-AD4E-4864-95BE-30BB16DA57BE}" type="sibTrans" cxnId="{EA92D417-30B2-4E98-A4E6-98A1F0234107}">
      <dgm:prSet/>
      <dgm:spPr/>
      <dgm:t>
        <a:bodyPr/>
        <a:lstStyle/>
        <a:p>
          <a:endParaRPr lang="ru-RU"/>
        </a:p>
      </dgm:t>
    </dgm:pt>
    <dgm:pt modelId="{6E0451BC-2879-46B4-BE22-2F3D6F1EEDCC}" type="pres">
      <dgm:prSet presAssocID="{9282B943-81BC-4733-A11A-78E8AE2596B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F62BD18-BB05-411F-90D6-BE0BC1EA1AD2}" type="pres">
      <dgm:prSet presAssocID="{65B31AAB-96C1-4CBF-A32D-C803BC1E4F7E}" presName="parentText" presStyleLbl="node1" presStyleIdx="0" presStyleCnt="1" custLinFactNeighborY="-465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D2536F9-354B-4C11-9511-719B793D5859}" type="presOf" srcId="{9282B943-81BC-4733-A11A-78E8AE2596BE}" destId="{6E0451BC-2879-46B4-BE22-2F3D6F1EEDCC}" srcOrd="0" destOrd="0" presId="urn:microsoft.com/office/officeart/2005/8/layout/vList2"/>
    <dgm:cxn modelId="{EA92D417-30B2-4E98-A4E6-98A1F0234107}" srcId="{9282B943-81BC-4733-A11A-78E8AE2596BE}" destId="{65B31AAB-96C1-4CBF-A32D-C803BC1E4F7E}" srcOrd="0" destOrd="0" parTransId="{4D3E3CEB-C514-474E-B08F-697ACF9A4FA3}" sibTransId="{452B3EC6-AD4E-4864-95BE-30BB16DA57BE}"/>
    <dgm:cxn modelId="{92589955-AFDC-40E9-AB56-CC3DA2AE31B5}" type="presOf" srcId="{65B31AAB-96C1-4CBF-A32D-C803BC1E4F7E}" destId="{7F62BD18-BB05-411F-90D6-BE0BC1EA1AD2}" srcOrd="0" destOrd="0" presId="urn:microsoft.com/office/officeart/2005/8/layout/vList2"/>
    <dgm:cxn modelId="{A68C5968-8EAC-47E9-84F9-8E4F9CD3404A}" type="presParOf" srcId="{6E0451BC-2879-46B4-BE22-2F3D6F1EEDCC}" destId="{7F62BD18-BB05-411F-90D6-BE0BC1EA1AD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2254684-D19B-4CEB-82E8-97560BBF1FD7}">
      <dsp:nvSpPr>
        <dsp:cNvPr id="0" name=""/>
        <dsp:cNvSpPr/>
      </dsp:nvSpPr>
      <dsp:spPr>
        <a:xfrm>
          <a:off x="0" y="0"/>
          <a:ext cx="4536504" cy="4536504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BED3B8-E4A8-45EA-85CC-A73D1DA3B5EB}">
      <dsp:nvSpPr>
        <dsp:cNvPr id="0" name=""/>
        <dsp:cNvSpPr/>
      </dsp:nvSpPr>
      <dsp:spPr>
        <a:xfrm>
          <a:off x="2344696" y="464617"/>
          <a:ext cx="2674260" cy="1552268"/>
        </a:xfrm>
        <a:prstGeom prst="roundRect">
          <a:avLst/>
        </a:prstGeom>
        <a:solidFill>
          <a:schemeClr val="accent5">
            <a:lumMod val="60000"/>
            <a:lumOff val="40000"/>
            <a:alpha val="90000"/>
          </a:schemeClr>
        </a:solidFill>
        <a:ln w="3810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Повышение эффективности бюджетных расходов</a:t>
          </a:r>
          <a:endParaRPr lang="ru-RU" sz="2000" b="1" kern="1200" dirty="0"/>
        </a:p>
      </dsp:txBody>
      <dsp:txXfrm>
        <a:off x="2344696" y="464617"/>
        <a:ext cx="2674260" cy="1552268"/>
      </dsp:txXfrm>
    </dsp:sp>
    <dsp:sp modelId="{A816EE48-7E03-4E5B-82A8-55036DF850E3}">
      <dsp:nvSpPr>
        <dsp:cNvPr id="0" name=""/>
        <dsp:cNvSpPr/>
      </dsp:nvSpPr>
      <dsp:spPr>
        <a:xfrm>
          <a:off x="2419092" y="2326105"/>
          <a:ext cx="2668480" cy="1520877"/>
        </a:xfrm>
        <a:prstGeom prst="roundRect">
          <a:avLst/>
        </a:prstGeom>
        <a:solidFill>
          <a:schemeClr val="accent4">
            <a:lumMod val="60000"/>
            <a:lumOff val="40000"/>
            <a:alpha val="90000"/>
          </a:schemeClr>
        </a:solidFill>
        <a:ln w="3810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Повышение открытости и прозрачности городского бюджета</a:t>
          </a:r>
          <a:endParaRPr lang="ru-RU" sz="2000" b="1" kern="1200" dirty="0"/>
        </a:p>
      </dsp:txBody>
      <dsp:txXfrm>
        <a:off x="2419092" y="2326105"/>
        <a:ext cx="2668480" cy="1520877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8B843E5-48D6-4740-BD20-8B66C02286D8}">
      <dsp:nvSpPr>
        <dsp:cNvPr id="0" name=""/>
        <dsp:cNvSpPr/>
      </dsp:nvSpPr>
      <dsp:spPr>
        <a:xfrm>
          <a:off x="0" y="0"/>
          <a:ext cx="6365507" cy="1749794"/>
        </a:xfrm>
        <a:prstGeom prst="roundRect">
          <a:avLst>
            <a:gd name="adj" fmla="val 10000"/>
          </a:avLst>
        </a:prstGeom>
        <a:noFill/>
        <a:ln w="57150" cap="flat" cmpd="sng" algn="ctr">
          <a:solidFill>
            <a:srgbClr val="00B050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just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b="1" i="0" kern="1200" dirty="0" smtClean="0">
            <a:ln>
              <a:solidFill>
                <a:srgbClr val="00B050"/>
              </a:solidFill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0"/>
        <a:ext cx="4579842" cy="1749794"/>
      </dsp:txXfrm>
    </dsp:sp>
    <dsp:sp modelId="{AD3B8456-4026-4DA8-9430-4806003DD6DC}">
      <dsp:nvSpPr>
        <dsp:cNvPr id="0" name=""/>
        <dsp:cNvSpPr/>
      </dsp:nvSpPr>
      <dsp:spPr>
        <a:xfrm>
          <a:off x="561662" y="2041426"/>
          <a:ext cx="6365507" cy="1749794"/>
        </a:xfrm>
        <a:prstGeom prst="roundRect">
          <a:avLst>
            <a:gd name="adj" fmla="val 10000"/>
          </a:avLst>
        </a:prstGeom>
        <a:noFill/>
        <a:ln w="5715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l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b="1" i="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61662" y="2041426"/>
        <a:ext cx="4666478" cy="1749794"/>
      </dsp:txXfrm>
    </dsp:sp>
    <dsp:sp modelId="{B98EFE2A-8851-4C80-94AE-995AF9135913}">
      <dsp:nvSpPr>
        <dsp:cNvPr id="0" name=""/>
        <dsp:cNvSpPr/>
      </dsp:nvSpPr>
      <dsp:spPr>
        <a:xfrm>
          <a:off x="1123324" y="4082853"/>
          <a:ext cx="6365507" cy="1749794"/>
        </a:xfrm>
        <a:prstGeom prst="roundRect">
          <a:avLst>
            <a:gd name="adj" fmla="val 10000"/>
          </a:avLst>
        </a:prstGeom>
        <a:noFill/>
        <a:ln w="5715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i="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123324" y="4082853"/>
        <a:ext cx="4666478" cy="1749794"/>
      </dsp:txXfrm>
    </dsp:sp>
    <dsp:sp modelId="{9908B2D6-8C4B-492C-B0E2-874C41DB9105}">
      <dsp:nvSpPr>
        <dsp:cNvPr id="0" name=""/>
        <dsp:cNvSpPr/>
      </dsp:nvSpPr>
      <dsp:spPr>
        <a:xfrm>
          <a:off x="5228140" y="1326927"/>
          <a:ext cx="1137366" cy="1137366"/>
        </a:xfrm>
        <a:prstGeom prst="downArrow">
          <a:avLst>
            <a:gd name="adj1" fmla="val 55000"/>
            <a:gd name="adj2" fmla="val 45000"/>
          </a:avLst>
        </a:prstGeom>
        <a:solidFill>
          <a:srgbClr val="92D050">
            <a:alpha val="90000"/>
          </a:srgbClr>
        </a:solidFill>
        <a:ln w="25400" cap="flat" cmpd="sng" algn="ctr">
          <a:solidFill>
            <a:srgbClr val="0033CC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5228140" y="1326927"/>
        <a:ext cx="1137366" cy="1137366"/>
      </dsp:txXfrm>
    </dsp:sp>
    <dsp:sp modelId="{5CF41230-7AC5-44AD-B1B7-8AFC4E091F4C}">
      <dsp:nvSpPr>
        <dsp:cNvPr id="0" name=""/>
        <dsp:cNvSpPr/>
      </dsp:nvSpPr>
      <dsp:spPr>
        <a:xfrm>
          <a:off x="5789803" y="3356688"/>
          <a:ext cx="1137366" cy="1137366"/>
        </a:xfrm>
        <a:prstGeom prst="downArrow">
          <a:avLst>
            <a:gd name="adj1" fmla="val 55000"/>
            <a:gd name="adj2" fmla="val 45000"/>
          </a:avLst>
        </a:prstGeom>
        <a:solidFill>
          <a:srgbClr val="92D050">
            <a:alpha val="90000"/>
          </a:srgbClr>
        </a:solidFill>
        <a:ln w="25400" cap="flat" cmpd="sng" algn="ctr">
          <a:solidFill>
            <a:srgbClr val="0033CC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5789803" y="3356688"/>
        <a:ext cx="1137366" cy="1137366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A5BAD16-E6BE-4CC6-8776-29BA7CB5553A}">
      <dsp:nvSpPr>
        <dsp:cNvPr id="0" name=""/>
        <dsp:cNvSpPr/>
      </dsp:nvSpPr>
      <dsp:spPr>
        <a:xfrm>
          <a:off x="0" y="1868807"/>
          <a:ext cx="8229600" cy="1226140"/>
        </a:xfrm>
        <a:prstGeom prst="rect">
          <a:avLst/>
        </a:prstGeom>
        <a:noFill/>
        <a:ln w="3810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i="1" u="sng" kern="12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Разработан сайт муниципального образования город Минусинск для публикации бюджетных данных    (</a:t>
          </a:r>
          <a:r>
            <a:rPr lang="en-US" sz="2200" kern="12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http://minusinsk-fin24.ru/</a:t>
          </a:r>
          <a:r>
            <a:rPr lang="ru-RU" sz="2200" kern="12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 )</a:t>
          </a:r>
          <a:endParaRPr lang="ru-RU" sz="2200" b="1" i="1" u="sng" kern="1200" dirty="0">
            <a:solidFill>
              <a:srgbClr val="0000FF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0" y="1868807"/>
        <a:ext cx="8229600" cy="1226140"/>
      </dsp:txXfrm>
    </dsp:sp>
    <dsp:sp modelId="{70A6DC11-2B25-4250-9297-5660A810E4CD}">
      <dsp:nvSpPr>
        <dsp:cNvPr id="0" name=""/>
        <dsp:cNvSpPr/>
      </dsp:nvSpPr>
      <dsp:spPr>
        <a:xfrm rot="10800000">
          <a:off x="0" y="0"/>
          <a:ext cx="8229600" cy="1885803"/>
        </a:xfrm>
        <a:prstGeom prst="upArrowCallout">
          <a:avLst/>
        </a:prstGeom>
        <a:noFill/>
        <a:ln w="3810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i="0" kern="1200" dirty="0" smtClean="0">
              <a:ln>
                <a:solidFill>
                  <a:srgbClr val="0033CC"/>
                </a:solidFill>
              </a:ln>
              <a:solidFill>
                <a:srgbClr val="0000FF"/>
              </a:solidFill>
            </a:rPr>
            <a:t>Повышение открытости и прозрачности местных бюджетов</a:t>
          </a:r>
          <a:endParaRPr lang="ru-RU" sz="3000" i="0" kern="1200" dirty="0">
            <a:ln>
              <a:solidFill>
                <a:srgbClr val="0033CC"/>
              </a:solidFill>
            </a:ln>
            <a:solidFill>
              <a:srgbClr val="0000FF"/>
            </a:solidFill>
          </a:endParaRPr>
        </a:p>
      </dsp:txBody>
      <dsp:txXfrm rot="10800000">
        <a:off x="0" y="0"/>
        <a:ext cx="8229600" cy="1885803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EDBA0E9-18B7-4B8A-A79D-209D1AFA2175}">
      <dsp:nvSpPr>
        <dsp:cNvPr id="0" name=""/>
        <dsp:cNvSpPr/>
      </dsp:nvSpPr>
      <dsp:spPr>
        <a:xfrm>
          <a:off x="0" y="31796"/>
          <a:ext cx="8691858" cy="916239"/>
        </a:xfrm>
        <a:prstGeom prst="roundRect">
          <a:avLst/>
        </a:prstGeom>
        <a:noFill/>
        <a:ln w="38100">
          <a:solidFill>
            <a:srgbClr val="00B050"/>
          </a:solidFill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3600000"/>
          </a:lightRig>
        </a:scene3d>
        <a:sp3d prstMaterial="plastic">
          <a:bevelT w="127000" h="38200" prst="relaxedInset"/>
          <a:contourClr>
            <a:schemeClr val="accent1"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b="0" i="0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sp:txBody>
      <dsp:txXfrm>
        <a:off x="0" y="31796"/>
        <a:ext cx="8691858" cy="916239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C1D7C2A-7191-47E6-8017-2B1E15913859}">
      <dsp:nvSpPr>
        <dsp:cNvPr id="0" name=""/>
        <dsp:cNvSpPr/>
      </dsp:nvSpPr>
      <dsp:spPr>
        <a:xfrm>
          <a:off x="0" y="0"/>
          <a:ext cx="8606759" cy="692676"/>
        </a:xfrm>
        <a:prstGeom prst="roundRect">
          <a:avLst/>
        </a:prstGeom>
        <a:noFill/>
        <a:ln w="38100">
          <a:solidFill>
            <a:srgbClr val="00B050"/>
          </a:solidFill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i="0" kern="1200" cap="none" spc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Софинансирование краевых субсидий</a:t>
          </a:r>
          <a:endParaRPr lang="ru-RU" sz="3600" b="1" i="0" kern="1200" cap="none" spc="0" baseline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sp:txBody>
      <dsp:txXfrm>
        <a:off x="0" y="0"/>
        <a:ext cx="8606759" cy="692676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8404397" cy="1895030"/>
        </a:xfrm>
        <a:prstGeom prst="roundRect">
          <a:avLst/>
        </a:prstGeom>
        <a:noFill/>
        <a:ln w="57150" cap="flat" cmpd="sng" algn="ctr">
          <a:solidFill>
            <a:srgbClr val="00B050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Параметры городского бюджета на 2019 год и плановый период </a:t>
          </a:r>
        </a:p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2020-2021 годы:</a:t>
          </a:r>
          <a:endParaRPr lang="ru-RU" sz="3600" b="1" i="0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sp:txBody>
      <dsp:txXfrm>
        <a:off x="0" y="0"/>
        <a:ext cx="8404397" cy="1895030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7335"/>
          <a:ext cx="1623993" cy="486719"/>
        </a:xfrm>
        <a:prstGeom prst="roundRect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kern="1200" dirty="0">
            <a:solidFill>
              <a:srgbClr val="0000FF"/>
            </a:solidFill>
            <a:effectLst/>
          </a:endParaRPr>
        </a:p>
      </dsp:txBody>
      <dsp:txXfrm>
        <a:off x="0" y="17335"/>
        <a:ext cx="1623993" cy="486719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922DBC1-8921-43AA-BD01-5ED7891DF7A7}">
      <dsp:nvSpPr>
        <dsp:cNvPr id="0" name=""/>
        <dsp:cNvSpPr/>
      </dsp:nvSpPr>
      <dsp:spPr>
        <a:xfrm>
          <a:off x="0" y="436"/>
          <a:ext cx="7618039" cy="893122"/>
        </a:xfrm>
        <a:prstGeom prst="roundRect">
          <a:avLst/>
        </a:prstGeom>
        <a:noFill/>
        <a:ln w="57150">
          <a:solidFill>
            <a:srgbClr val="00B050"/>
          </a:solidFill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i="0" kern="1200" dirty="0" smtClean="0">
              <a:solidFill>
                <a:srgbClr val="0000FF"/>
              </a:solidFill>
              <a:effectLst/>
            </a:rPr>
            <a:t>Структура доходов городского бюджета на 2019 год</a:t>
          </a:r>
          <a:endParaRPr lang="ru-RU" sz="3600" b="1" i="0" kern="1200" dirty="0">
            <a:solidFill>
              <a:srgbClr val="0000FF"/>
            </a:solidFill>
            <a:effectLst/>
          </a:endParaRPr>
        </a:p>
      </dsp:txBody>
      <dsp:txXfrm>
        <a:off x="0" y="436"/>
        <a:ext cx="7618039" cy="893122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F62BD18-BB05-411F-90D6-BE0BC1EA1AD2}">
      <dsp:nvSpPr>
        <dsp:cNvPr id="0" name=""/>
        <dsp:cNvSpPr/>
      </dsp:nvSpPr>
      <dsp:spPr>
        <a:xfrm>
          <a:off x="0" y="0"/>
          <a:ext cx="8964488" cy="836024"/>
        </a:xfrm>
        <a:prstGeom prst="roundRect">
          <a:avLst/>
        </a:prstGeom>
        <a:noFill/>
        <a:ln w="57150">
          <a:solidFill>
            <a:srgbClr val="00B050"/>
          </a:solidFill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dirty="0" smtClean="0">
              <a:solidFill>
                <a:srgbClr val="0000FF"/>
              </a:solidFill>
            </a:rPr>
            <a:t>Структура расходов городского бюджета                                                               на 2019 год                    </a:t>
          </a:r>
          <a:r>
            <a:rPr lang="ru-RU" sz="1600" b="1" i="0" kern="1200" dirty="0" smtClean="0">
              <a:solidFill>
                <a:srgbClr val="0000FF"/>
              </a:solidFill>
            </a:rPr>
            <a:t>(тыс. руб.)     </a:t>
          </a:r>
          <a:endParaRPr lang="ru-RU" sz="1600" b="1" i="0" kern="1200" dirty="0">
            <a:solidFill>
              <a:srgbClr val="0000FF"/>
            </a:solidFill>
          </a:endParaRPr>
        </a:p>
      </dsp:txBody>
      <dsp:txXfrm>
        <a:off x="0" y="0"/>
        <a:ext cx="8964488" cy="8360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778" tIns="45889" rIns="91778" bIns="45889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778" tIns="45889" rIns="91778" bIns="45889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03.12.2018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78" tIns="45889" rIns="91778" bIns="45889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778" tIns="45889" rIns="91778" bIns="45889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778" tIns="45889" rIns="91778" bIns="45889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778" tIns="45889" rIns="91778" bIns="45889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3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5B106E36-FD25-4E2D-B0AA-010F637433A0}" type="datetimeFigureOut">
              <a:rPr lang="ru-RU" smtClean="0"/>
              <a:pPr/>
              <a:t>03.12.2018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03.12.2018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03.12.2018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03.12.2018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03.12.2018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03.12.2018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5B106E36-FD25-4E2D-B0AA-010F637433A0}" type="datetimeFigureOut">
              <a:rPr lang="ru-RU" smtClean="0"/>
              <a:pPr/>
              <a:t>03.12.2018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5B106E36-FD25-4E2D-B0AA-010F637433A0}" type="datetimeFigureOut">
              <a:rPr lang="ru-RU" smtClean="0"/>
              <a:pPr/>
              <a:t>03.12.2018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03.12.2018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12" Type="http://schemas.openxmlformats.org/officeDocument/2006/relationships/image" Target="../media/image3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3" Type="http://schemas.openxmlformats.org/officeDocument/2006/relationships/diagramLayout" Target="../diagrams/layout7.xml"/><Relationship Id="rId7" Type="http://schemas.openxmlformats.org/officeDocument/2006/relationships/diagramData" Target="../diagrams/data8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7.xml"/><Relationship Id="rId10" Type="http://schemas.openxmlformats.org/officeDocument/2006/relationships/diagramColors" Target="../diagrams/colors8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chart" Target="../charts/chart2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7" Type="http://schemas.openxmlformats.org/officeDocument/2006/relationships/chart" Target="../charts/chart3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8"/>
          <p:cNvSpPr txBox="1">
            <a:spLocks noChangeArrowheads="1"/>
          </p:cNvSpPr>
          <p:nvPr/>
        </p:nvSpPr>
        <p:spPr>
          <a:xfrm>
            <a:off x="395536" y="3501008"/>
            <a:ext cx="8572500" cy="2520280"/>
          </a:xfrm>
          <a:prstGeom prst="rect">
            <a:avLst/>
          </a:prstGeom>
          <a:noFill/>
        </p:spPr>
        <p:txBody>
          <a:bodyPr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ln>
                  <a:solidFill>
                    <a:srgbClr val="0033CC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подходы </a:t>
            </a:r>
            <a:br>
              <a:rPr lang="ru-RU" sz="3200" b="1" dirty="0" smtClean="0">
                <a:ln>
                  <a:solidFill>
                    <a:srgbClr val="0033CC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dirty="0" smtClean="0">
                <a:ln>
                  <a:solidFill>
                    <a:srgbClr val="0033CC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формированию бюджета </a:t>
            </a:r>
            <a:br>
              <a:rPr lang="ru-RU" sz="3200" b="1" dirty="0" smtClean="0">
                <a:ln>
                  <a:solidFill>
                    <a:srgbClr val="0033CC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dirty="0" smtClean="0">
                <a:ln>
                  <a:solidFill>
                    <a:srgbClr val="0033CC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2019 год и плановый период </a:t>
            </a:r>
            <a:br>
              <a:rPr lang="ru-RU" sz="3200" b="1" dirty="0" smtClean="0">
                <a:ln>
                  <a:solidFill>
                    <a:srgbClr val="0033CC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dirty="0" smtClean="0">
                <a:ln>
                  <a:solidFill>
                    <a:srgbClr val="0033CC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2020-2021 гг.</a:t>
            </a:r>
            <a:endParaRPr lang="ru-RU" sz="3200" b="1" i="1" kern="0" dirty="0">
              <a:ln>
                <a:solidFill>
                  <a:srgbClr val="0033CC"/>
                </a:solidFill>
              </a:ln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ea typeface="+mj-ea"/>
              <a:cs typeface="+mj-cs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50825" y="764704"/>
            <a:ext cx="8642350" cy="5400600"/>
          </a:xfrm>
          <a:prstGeom prst="roundRect">
            <a:avLst/>
          </a:prstGeom>
          <a:noFill/>
          <a:ln w="412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836712"/>
            <a:ext cx="1952625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Выноска со стрелкой вниз 4"/>
          <p:cNvSpPr/>
          <p:nvPr/>
        </p:nvSpPr>
        <p:spPr>
          <a:xfrm>
            <a:off x="251520" y="188640"/>
            <a:ext cx="3384376" cy="3240360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66917"/>
            </a:avLst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3635896" cy="1944216"/>
          </a:xfrm>
        </p:spPr>
        <p:txBody>
          <a:bodyPr>
            <a:noAutofit/>
          </a:bodyPr>
          <a:lstStyle/>
          <a:p>
            <a:pPr lvl="0" algn="ctr"/>
            <a:r>
              <a:rPr lang="ru-RU" sz="2400" b="1" i="1" dirty="0" smtClean="0">
                <a:solidFill>
                  <a:schemeClr val="tx1"/>
                </a:solidFill>
              </a:rPr>
              <a:t>Цель бюджетной политики на 2019 год и плановый период 2020- 2021 годов</a:t>
            </a:r>
            <a:endParaRPr lang="ru-RU" sz="2400" b="1" i="1" dirty="0">
              <a:solidFill>
                <a:schemeClr val="tx1"/>
              </a:solidFill>
            </a:endParaRPr>
          </a:p>
        </p:txBody>
      </p:sp>
      <p:graphicFrame>
        <p:nvGraphicFramePr>
          <p:cNvPr id="9" name="Схема 8"/>
          <p:cNvGraphicFramePr/>
          <p:nvPr/>
        </p:nvGraphicFramePr>
        <p:xfrm>
          <a:off x="3995936" y="980728"/>
          <a:ext cx="5508104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Прямоугольник 9"/>
          <p:cNvSpPr/>
          <p:nvPr/>
        </p:nvSpPr>
        <p:spPr>
          <a:xfrm rot="17780519">
            <a:off x="4113659" y="3386049"/>
            <a:ext cx="2633494" cy="772489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Посредством решения</a:t>
            </a:r>
            <a:r>
              <a:rPr lang="ru-RU" sz="2000" dirty="0" smtClean="0"/>
              <a:t> </a:t>
            </a:r>
            <a:r>
              <a:rPr lang="ru-RU" sz="2000" b="1" dirty="0" smtClean="0"/>
              <a:t>следующих задач</a:t>
            </a:r>
            <a:endParaRPr lang="ru-RU" sz="2000" b="1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07504" y="3573016"/>
            <a:ext cx="3960440" cy="2880320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бъект 2"/>
          <p:cNvSpPr>
            <a:spLocks noGrp="1"/>
          </p:cNvSpPr>
          <p:nvPr>
            <p:ph idx="1"/>
          </p:nvPr>
        </p:nvSpPr>
        <p:spPr>
          <a:xfrm>
            <a:off x="-180528" y="3717032"/>
            <a:ext cx="4392488" cy="1728192"/>
          </a:xfrm>
        </p:spPr>
        <p:txBody>
          <a:bodyPr>
            <a:noAutofit/>
          </a:bodyPr>
          <a:lstStyle/>
          <a:p>
            <a:pPr lvl="0">
              <a:buNone/>
            </a:pPr>
            <a:r>
              <a:rPr lang="ru-RU" sz="2000" b="1" dirty="0" smtClean="0"/>
              <a:t>      сохранение устойчивости консолидированного бюджета муниципального образования город Минусинск и исполнение принятых обязательств наиболее эффективным способом</a:t>
            </a:r>
          </a:p>
          <a:p>
            <a:pPr algn="ctr"/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Схема 20"/>
          <p:cNvGraphicFramePr/>
          <p:nvPr/>
        </p:nvGraphicFramePr>
        <p:xfrm>
          <a:off x="827584" y="476672"/>
          <a:ext cx="7488832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27584" y="620688"/>
            <a:ext cx="64087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3600" b="1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Повышение эффективности бюджетных расходов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475656" y="2708920"/>
            <a:ext cx="60486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3000" b="1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Установление взаимосвязи между бюджетным и стратегическим планированием; </a:t>
            </a:r>
            <a:endParaRPr lang="ru-RU" sz="3000" b="1" dirty="0">
              <a:ln>
                <a:solidFill>
                  <a:srgbClr val="0000FF"/>
                </a:solidFill>
              </a:ln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051720" y="4653136"/>
            <a:ext cx="61926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3000" b="1" dirty="0" smtClean="0">
                <a:ln>
                  <a:solidFill>
                    <a:srgbClr val="0033CC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Повышение эффективности деятельности муниципальных учреждений.</a:t>
            </a:r>
            <a:endParaRPr lang="ru-RU" sz="3000" dirty="0">
              <a:ln>
                <a:solidFill>
                  <a:srgbClr val="0033CC"/>
                </a:solidFill>
              </a:ln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xmlns="" val="4202282489"/>
              </p:ext>
            </p:extLst>
          </p:nvPr>
        </p:nvGraphicFramePr>
        <p:xfrm>
          <a:off x="1357290" y="142852"/>
          <a:ext cx="7572428" cy="10001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467544" y="116632"/>
          <a:ext cx="8229600" cy="3096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79512" y="3291433"/>
            <a:ext cx="8800431" cy="3377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6948264" y="4005064"/>
            <a:ext cx="2016224" cy="285293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b="1" i="1" dirty="0" smtClean="0">
                <a:solidFill>
                  <a:schemeClr val="tx1"/>
                </a:solidFill>
              </a:rPr>
              <a:t>сохранение уровня прочих расходов, предусмотренных в базовых параметрах на 2018 год;</a:t>
            </a:r>
            <a:endParaRPr lang="ru-RU" sz="2000" b="1" i="1" dirty="0">
              <a:solidFill>
                <a:schemeClr val="tx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716016" y="3501008"/>
            <a:ext cx="2088232" cy="335699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b="1" i="1" dirty="0" smtClean="0">
                <a:solidFill>
                  <a:schemeClr val="tx1"/>
                </a:solidFill>
              </a:rPr>
              <a:t>Индексация расходов на коммунальные расходы                       на 5,1 процента</a:t>
            </a:r>
            <a:endParaRPr lang="ru-RU" sz="2400" b="1" i="1" dirty="0">
              <a:solidFill>
                <a:schemeClr val="tx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483768" y="2852936"/>
            <a:ext cx="2088232" cy="400506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b="1" i="1" dirty="0" smtClean="0">
                <a:solidFill>
                  <a:schemeClr val="tx1"/>
                </a:solidFill>
              </a:rPr>
              <a:t>Индексация расходов на приобретение продуктов питания на 3,9 процента; 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179512" y="116632"/>
            <a:ext cx="8784976" cy="1440160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Заголовок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7899648" cy="1084982"/>
          </a:xfrm>
          <a:noFill/>
          <a:ln>
            <a:noFill/>
          </a:ln>
        </p:spPr>
        <p:txBody>
          <a:bodyPr>
            <a:noAutofit/>
          </a:bodyPr>
          <a:lstStyle/>
          <a:p>
            <a:pPr lvl="0" algn="ctr"/>
            <a:r>
              <a:rPr lang="ru-RU" sz="3200" b="1" dirty="0" smtClean="0">
                <a:solidFill>
                  <a:srgbClr val="0000FF"/>
                </a:solidFill>
              </a:rPr>
              <a:t>Особенности формирования расходов городского бюджета</a:t>
            </a:r>
            <a:endParaRPr lang="ru-RU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Стрелка вниз 29"/>
          <p:cNvSpPr/>
          <p:nvPr/>
        </p:nvSpPr>
        <p:spPr>
          <a:xfrm>
            <a:off x="1403648" y="1556792"/>
            <a:ext cx="288032" cy="504056"/>
          </a:xfrm>
          <a:prstGeom prst="downArrow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трелка вниз 31"/>
          <p:cNvSpPr/>
          <p:nvPr/>
        </p:nvSpPr>
        <p:spPr>
          <a:xfrm>
            <a:off x="7684822" y="1567550"/>
            <a:ext cx="288032" cy="2437514"/>
          </a:xfrm>
          <a:prstGeom prst="downArrow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>
            <a:off x="3419872" y="1556792"/>
            <a:ext cx="288032" cy="1224136"/>
          </a:xfrm>
          <a:prstGeom prst="downArrow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79512" y="2132856"/>
            <a:ext cx="2160240" cy="472514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i="1" dirty="0" smtClean="0">
                <a:solidFill>
                  <a:schemeClr val="tx1"/>
                </a:solidFill>
              </a:rPr>
              <a:t>Обеспечение повышенной заработной платы работникам бюджетной сферы и индексация расходов на оплату труда на 4,3% процента всем работникам бюджетной сферы, которые не подпадают под Указы Президента и которых заработная плата выше МРОТ</a:t>
            </a:r>
          </a:p>
        </p:txBody>
      </p:sp>
      <p:sp>
        <p:nvSpPr>
          <p:cNvPr id="12" name="Стрелка вниз 11"/>
          <p:cNvSpPr/>
          <p:nvPr/>
        </p:nvSpPr>
        <p:spPr>
          <a:xfrm>
            <a:off x="5580112" y="1556792"/>
            <a:ext cx="288032" cy="1872208"/>
          </a:xfrm>
          <a:prstGeom prst="downArrow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611560" y="2060848"/>
            <a:ext cx="8424936" cy="72008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b="1" i="1" dirty="0" smtClean="0">
                <a:solidFill>
                  <a:schemeClr val="tx1"/>
                </a:solidFill>
              </a:rPr>
              <a:t>Обеспечение минимального уровня заработной платы, установленного в крае с 01.09.2018 (17 </a:t>
            </a:r>
            <a:r>
              <a:rPr lang="ru-RU" b="1" i="1" dirty="0" smtClean="0">
                <a:solidFill>
                  <a:schemeClr val="tx1"/>
                </a:solidFill>
              </a:rPr>
              <a:t>8</a:t>
            </a:r>
            <a:r>
              <a:rPr lang="en-US" b="1" i="1" dirty="0" smtClean="0">
                <a:solidFill>
                  <a:schemeClr val="tx1"/>
                </a:solidFill>
              </a:rPr>
              <a:t>6</a:t>
            </a:r>
            <a:r>
              <a:rPr lang="ru-RU" b="1" i="1" dirty="0" smtClean="0">
                <a:solidFill>
                  <a:schemeClr val="tx1"/>
                </a:solidFill>
              </a:rPr>
              <a:t>1 </a:t>
            </a:r>
            <a:r>
              <a:rPr lang="ru-RU" b="1" i="1" dirty="0" smtClean="0">
                <a:solidFill>
                  <a:schemeClr val="tx1"/>
                </a:solidFill>
              </a:rPr>
              <a:t>рублей)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611560" y="2924944"/>
            <a:ext cx="8424936" cy="64807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ru-RU" sz="3400" b="1" i="1" dirty="0">
              <a:solidFill>
                <a:schemeClr val="tx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11560" y="836712"/>
            <a:ext cx="8424936" cy="115212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b="1" i="1" dirty="0" smtClean="0">
                <a:solidFill>
                  <a:schemeClr val="tx1"/>
                </a:solidFill>
              </a:rPr>
              <a:t>индексация объемов расходов на оплату труда  работников муниципальных учреждений на 4,3 процента с 01.10.2019 года </a:t>
            </a:r>
            <a:r>
              <a:rPr lang="ru-RU" sz="1400" b="1" i="1" dirty="0" smtClean="0">
                <a:solidFill>
                  <a:schemeClr val="tx1"/>
                </a:solidFill>
              </a:rPr>
              <a:t>(за исключением заработной платы отдельных категорий работников, увеличение оплаты труда которых осуществляется в соответствии с Указами Президента Российской Федерации от 2012 года и МРОТ);</a:t>
            </a:r>
            <a:endParaRPr lang="ru-RU" sz="1400" dirty="0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179512" y="116632"/>
            <a:ext cx="8964488" cy="648072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324528" cy="836712"/>
          </a:xfrm>
          <a:noFill/>
          <a:ln>
            <a:noFill/>
          </a:ln>
        </p:spPr>
        <p:txBody>
          <a:bodyPr>
            <a:noAutofit/>
          </a:bodyPr>
          <a:lstStyle/>
          <a:p>
            <a:pPr lvl="0"/>
            <a:r>
              <a:rPr lang="ru-RU" sz="2400" b="1" dirty="0" smtClean="0">
                <a:solidFill>
                  <a:srgbClr val="0000FF"/>
                </a:solidFill>
              </a:rPr>
              <a:t>Особенности формирования расходов на оплату труда</a:t>
            </a:r>
            <a:endParaRPr lang="ru-RU" sz="24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11560" y="2924944"/>
            <a:ext cx="7920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/>
              <a:t>Обеспечение повышенной на 4% с 1 января 2018 года заработной платы работников бюджетной сферы;</a:t>
            </a:r>
            <a:endParaRPr lang="ru-RU" b="1" i="1" dirty="0"/>
          </a:p>
        </p:txBody>
      </p:sp>
      <p:sp>
        <p:nvSpPr>
          <p:cNvPr id="42" name="Прямоугольник 41"/>
          <p:cNvSpPr/>
          <p:nvPr/>
        </p:nvSpPr>
        <p:spPr>
          <a:xfrm>
            <a:off x="611560" y="3717032"/>
            <a:ext cx="8424936" cy="64807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b="1" i="1" dirty="0" smtClean="0">
                <a:solidFill>
                  <a:schemeClr val="tx1"/>
                </a:solidFill>
              </a:rPr>
              <a:t>обеспечение повышенной заработной платы специалистов по работе с молодежью, методистов муниципальных молодежных центров;</a:t>
            </a:r>
            <a:endParaRPr lang="ru-RU"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611560" y="4509120"/>
            <a:ext cx="8424936" cy="22322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ru-RU" sz="3400" b="1" i="1" dirty="0">
              <a:solidFill>
                <a:schemeClr val="tx1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 rot="10800000" flipV="1">
            <a:off x="611560" y="4606243"/>
            <a:ext cx="835292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600" b="1" i="1" dirty="0" smtClean="0"/>
              <a:t>Средства, предоставляемые в 2018 году в виде субсидий бюджету города Минусинска на увеличение размеров оплаты труда педагогических работников муниципальных учреждений дополнительного образования детей, муниципальных спортивных школ, спортивных школ олимпийского резерва и на увеличение размеров оплаты труда работников учреждений культуры, подведомственных отделу культуры администрации города Минусинска, в 2019 году также будут распределяться в виде субсидии в соответствии с порядками предоставления и распределением субсидий, устанавливаемыми Правительством Красноярского края.</a:t>
            </a:r>
            <a:endParaRPr lang="ru-RU" sz="1600" dirty="0"/>
          </a:p>
        </p:txBody>
      </p:sp>
      <p:cxnSp>
        <p:nvCxnSpPr>
          <p:cNvPr id="46" name="Прямая соединительная линия 45"/>
          <p:cNvCxnSpPr/>
          <p:nvPr/>
        </p:nvCxnSpPr>
        <p:spPr>
          <a:xfrm>
            <a:off x="323528" y="764704"/>
            <a:ext cx="0" cy="54006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>
            <a:endCxn id="18" idx="1"/>
          </p:cNvCxnSpPr>
          <p:nvPr/>
        </p:nvCxnSpPr>
        <p:spPr>
          <a:xfrm>
            <a:off x="323528" y="1412776"/>
            <a:ext cx="288032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>
            <a:endCxn id="16" idx="1"/>
          </p:cNvCxnSpPr>
          <p:nvPr/>
        </p:nvCxnSpPr>
        <p:spPr>
          <a:xfrm>
            <a:off x="323528" y="2420888"/>
            <a:ext cx="288032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>
            <a:off x="323528" y="6165304"/>
            <a:ext cx="2160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единительная линия 75"/>
          <p:cNvCxnSpPr/>
          <p:nvPr/>
        </p:nvCxnSpPr>
        <p:spPr>
          <a:xfrm>
            <a:off x="323528" y="3140968"/>
            <a:ext cx="288032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единительная линия 78"/>
          <p:cNvCxnSpPr/>
          <p:nvPr/>
        </p:nvCxnSpPr>
        <p:spPr>
          <a:xfrm>
            <a:off x="323528" y="6165304"/>
            <a:ext cx="288032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323528" y="4005064"/>
            <a:ext cx="288032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3985777820"/>
              </p:ext>
            </p:extLst>
          </p:nvPr>
        </p:nvGraphicFramePr>
        <p:xfrm>
          <a:off x="323528" y="0"/>
          <a:ext cx="8691858" cy="9807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23528" y="0"/>
            <a:ext cx="86409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</a:rPr>
              <a:t>Перечень муниципальных программ, подлежащих финансированию из городского бюджета в 2019-2021 годах:</a:t>
            </a:r>
            <a:endParaRPr lang="ru-RU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0" y="1052736"/>
          <a:ext cx="9143999" cy="5529851"/>
        </p:xfrm>
        <a:graphic>
          <a:graphicData uri="http://schemas.openxmlformats.org/drawingml/2006/table">
            <a:tbl>
              <a:tblPr/>
              <a:tblGrid>
                <a:gridCol w="688260"/>
                <a:gridCol w="3701845"/>
                <a:gridCol w="1165123"/>
                <a:gridCol w="1199534"/>
                <a:gridCol w="1224114"/>
                <a:gridCol w="1165123"/>
              </a:tblGrid>
              <a:tr h="11597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№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/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программ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2019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2020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2021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 по программе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0763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"Система социальной защиты граждан города Минусинска"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92 667,80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92 667,80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92 667,80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278 003,40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1562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"Культура города Минусинска"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120 981,59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119 264,59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115 638,54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355 884,72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432443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"Реформирование и модернизация жилищно-коммунального хозяйства и повышение энергетической эффективности муниципального образования город Минусинск"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40 006,37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38 833,17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38 833,17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117 672,71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335283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"Обеспечение транспортной инфраструктуры муниципального образования город Минусинск"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46 231,45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41 574,18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44 608,98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132 414,61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"Обеспечение жизнедеятельности территории "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28 265,36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24 255,40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19 566,93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72 087,69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"Благоустройство территории муниципального образования город Минусинск"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5 620,54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4 620,54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3 215,06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13 456,14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193513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"Молодежь Минусинска"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15 998,18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14 381,27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14 381,27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44 760,72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98563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"Физическая культура и спорт в муниципальном образовании город Минусинск"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54 035,77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52 181,75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49 181,75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155 399,27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0457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Управление муниципальными финансами"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33 400,48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32 613,10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32 613,10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98 626,68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414671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Эффективное управление муниципальным имуществом города Минусинска"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79 086,91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85 921,31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69 745,11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234 753,33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7644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"Социально - экономическая поддержка интересов населения города Минусинска"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2 230,00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2 230,00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2 230,00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6 690,00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19904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"Развитие образования города Минусинска"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1 206 437,08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1 166 343,42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1 159 643,42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3 532 423,92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51972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"Управление земельно-имущественными отношениями на территории муниципального образования город Минусинск"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9 062,94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8 887,30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8 887,30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26 837,54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193513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"Развитие архивного дела в городе Минусинске"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4 697,33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4 562,83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4 562,83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13 822,99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101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"Безопасный город"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98563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"Формирование современной городской среды" на 2018-2022 годы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3 285,49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3 285,49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11057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ИТОГО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1 742 037,29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1 688 366,66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1 655 805,26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5 086 209,21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18798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"Повышение качества жизни граждан пожилого возраста"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 rowSpan="2" gridSpan="4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без определения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дополнительного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финансирования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596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"Формирование законопослушного поведения участников дорожного движения в муниципальном образовании город Минусинск"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xmlns="" val="2711563103"/>
              </p:ext>
            </p:extLst>
          </p:nvPr>
        </p:nvGraphicFramePr>
        <p:xfrm>
          <a:off x="251520" y="0"/>
          <a:ext cx="8606760" cy="692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TextBox 1"/>
          <p:cNvSpPr txBox="1"/>
          <p:nvPr/>
        </p:nvSpPr>
        <p:spPr>
          <a:xfrm>
            <a:off x="7858148" y="642918"/>
            <a:ext cx="928694" cy="285752"/>
          </a:xfrm>
          <a:prstGeom prst="rect">
            <a:avLst/>
          </a:prstGeom>
          <a:noFill/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/>
              <a:t>т</a:t>
            </a:r>
            <a:r>
              <a:rPr lang="ru-RU" sz="1200" b="1" dirty="0" smtClean="0"/>
              <a:t>ыс. рублей</a:t>
            </a:r>
            <a:endParaRPr lang="ru-RU" sz="1200" b="1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79512" y="692697"/>
          <a:ext cx="8784976" cy="6171863"/>
        </p:xfrm>
        <a:graphic>
          <a:graphicData uri="http://schemas.openxmlformats.org/drawingml/2006/table">
            <a:tbl>
              <a:tblPr/>
              <a:tblGrid>
                <a:gridCol w="6408712"/>
                <a:gridCol w="792088"/>
                <a:gridCol w="792088"/>
                <a:gridCol w="792088"/>
              </a:tblGrid>
              <a:tr h="18093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3035" marR="3035" marT="30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2019 год</a:t>
                      </a:r>
                    </a:p>
                  </a:txBody>
                  <a:tcPr marL="3035" marR="3035" marT="30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2020 год</a:t>
                      </a:r>
                    </a:p>
                  </a:txBody>
                  <a:tcPr marL="3035" marR="3035" marT="30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2021 год</a:t>
                      </a:r>
                    </a:p>
                  </a:txBody>
                  <a:tcPr marL="3035" marR="3035" marT="30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213618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Софинансирование из средств бюджета города на поддержку отрасли культуры </a:t>
                      </a:r>
                    </a:p>
                  </a:txBody>
                  <a:tcPr marL="3035" marR="3035" marT="303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35,50</a:t>
                      </a:r>
                    </a:p>
                  </a:txBody>
                  <a:tcPr marL="3035" marR="3035" marT="303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3035" marR="3035" marT="303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3035" marR="3035" marT="303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045602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Софинансирование из средств бюджета города на расходы по капитальному ремонту, реконструкции находящихся в муниципальной собственности объектов коммунальной инфраструктуры, источников тепловой энергии и тепловых сетей, объектов электросетевого хозяйства и источников электрической энергии, а также на приобретение технологического оборудования, спецтехники для обеспечения функционирования систем теплоснабжения, электроснабжения, водоснабжения, водоотведения и очистки сточных вод</a:t>
                      </a:r>
                    </a:p>
                  </a:txBody>
                  <a:tcPr marL="3035" marR="3035" marT="303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194,11</a:t>
                      </a:r>
                    </a:p>
                  </a:txBody>
                  <a:tcPr marL="3035" marR="3035" marT="303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3035" marR="3035" marT="303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3035" marR="3035" marT="303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39541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Софинансирование из средств бюджета города на частичное финансирование (возмещение) расходов на содержание единых дежурно-диспетчерских служб </a:t>
                      </a:r>
                    </a:p>
                  </a:txBody>
                  <a:tcPr marL="3035" marR="3035" marT="303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0,16</a:t>
                      </a:r>
                    </a:p>
                  </a:txBody>
                  <a:tcPr marL="3035" marR="3035" marT="303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3035" marR="3035" marT="303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3035" marR="3035" marT="303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39541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Софинансирование из средств бюджета города на осуществление дорожной деятельности в отношении автомобильных дорог общего пользования местного значения</a:t>
                      </a:r>
                    </a:p>
                  </a:txBody>
                  <a:tcPr marL="3035" marR="3035" marT="303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100,00</a:t>
                      </a:r>
                    </a:p>
                  </a:txBody>
                  <a:tcPr marL="3035" marR="3035" marT="303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3035" marR="3035" marT="303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3035" marR="3035" marT="303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418142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Софинансирование из средств бюджета города на содержание автомобильных дорог общего пользования местного значения за счет средств дорожного фонда города Минусинска </a:t>
                      </a:r>
                    </a:p>
                  </a:txBody>
                  <a:tcPr marL="3035" marR="3035" marT="303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259,37</a:t>
                      </a:r>
                    </a:p>
                  </a:txBody>
                  <a:tcPr marL="3035" marR="3035" marT="303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3035" marR="3035" marT="303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3035" marR="3035" marT="303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358662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Софинансирование из средств бюджета города на реализацию мероприятий, направленных на повышение безопасности дорожного движения</a:t>
                      </a:r>
                    </a:p>
                  </a:txBody>
                  <a:tcPr marL="3035" marR="3035" marT="303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571,38</a:t>
                      </a:r>
                    </a:p>
                  </a:txBody>
                  <a:tcPr marL="3035" marR="3035" marT="303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3035" marR="3035" marT="303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3035" marR="3035" marT="303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358662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Софинансирование из средств бюджета города на организацию и проведение акарицидных обработок мест массового отдыха населения </a:t>
                      </a:r>
                    </a:p>
                  </a:txBody>
                  <a:tcPr marL="3035" marR="3035" marT="303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4,55</a:t>
                      </a:r>
                    </a:p>
                  </a:txBody>
                  <a:tcPr marL="3035" marR="3035" marT="303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3035" marR="3035" marT="303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3035" marR="3035" marT="303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358662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Софинансирование из средств бюджета города на поддержку деятельности муниципальных молодежных центров </a:t>
                      </a:r>
                    </a:p>
                  </a:txBody>
                  <a:tcPr marL="3035" marR="3035" marT="303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279,04</a:t>
                      </a:r>
                    </a:p>
                  </a:txBody>
                  <a:tcPr marL="3035" marR="3035" marT="303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279,04</a:t>
                      </a:r>
                    </a:p>
                  </a:txBody>
                  <a:tcPr marL="3035" marR="3035" marT="303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279,04</a:t>
                      </a:r>
                    </a:p>
                  </a:txBody>
                  <a:tcPr marL="3035" marR="3035" marT="303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358662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Софинансирование из средств бюджета города на предоставление социальных выплат молодым семьям на приобретение (строительство) жилья</a:t>
                      </a:r>
                    </a:p>
                  </a:txBody>
                  <a:tcPr marL="3035" marR="3035" marT="303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1 043,28</a:t>
                      </a:r>
                    </a:p>
                  </a:txBody>
                  <a:tcPr marL="3035" marR="3035" marT="303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3035" marR="3035" marT="303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3035" marR="3035" marT="303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536384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Софинансирование из средств бюджета города на проведение реконструкции или капитального ремонта зданий муниципальных общеобразовательных организаций Красноярского края, находящихся в аварийном состоянии</a:t>
                      </a:r>
                    </a:p>
                  </a:txBody>
                  <a:tcPr marL="3035" marR="3035" marT="303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501,80</a:t>
                      </a:r>
                    </a:p>
                  </a:txBody>
                  <a:tcPr marL="3035" marR="3035" marT="303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3035" marR="3035" marT="303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3035" marR="3035" marT="303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996452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Софинансирование из средств бюджета города на частичное финансирование (возмещение) расходов муниципальных образований края на выплаты врачам (включая санитарных врачей), медицинским сестрам диетическим, шеф-поварам, старшим воспитателям муниципальных загородных оздоровительных лагерей, оплату услуг по санитарно-эпидемиологической оценке обстановки муниципальных загородных оздоровительных лагерей, оказанных на договорной основе, в случае отсутствия в муниципальных загородных лагерях санитарных врачей </a:t>
                      </a:r>
                    </a:p>
                  </a:txBody>
                  <a:tcPr marL="3035" marR="3035" marT="303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0,50</a:t>
                      </a:r>
                    </a:p>
                  </a:txBody>
                  <a:tcPr marL="3035" marR="3035" marT="303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0,50</a:t>
                      </a:r>
                    </a:p>
                  </a:txBody>
                  <a:tcPr marL="3035" marR="3035" marT="303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0,50</a:t>
                      </a:r>
                    </a:p>
                  </a:txBody>
                  <a:tcPr marL="3035" marR="3035" marT="303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8093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Формирование современной городской среды</a:t>
                      </a:r>
                    </a:p>
                  </a:txBody>
                  <a:tcPr marL="3035" marR="3035" marT="303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133,10</a:t>
                      </a:r>
                    </a:p>
                  </a:txBody>
                  <a:tcPr marL="3035" marR="3035" marT="303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3035" marR="3035" marT="303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3035" marR="3035" marT="303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8093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Формирование современной городской среды </a:t>
                      </a:r>
                    </a:p>
                  </a:txBody>
                  <a:tcPr marL="3035" marR="3035" marT="303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1 299,45</a:t>
                      </a:r>
                    </a:p>
                  </a:txBody>
                  <a:tcPr marL="3035" marR="3035" marT="303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3035" marR="3035" marT="303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3035" marR="3035" marT="303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8093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3035" marR="3035" marT="303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4 422,24</a:t>
                      </a:r>
                    </a:p>
                  </a:txBody>
                  <a:tcPr marL="3035" marR="3035" marT="30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279,54</a:t>
                      </a:r>
                    </a:p>
                  </a:txBody>
                  <a:tcPr marL="3035" marR="3035" marT="30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279,54</a:t>
                      </a:r>
                    </a:p>
                  </a:txBody>
                  <a:tcPr marL="3035" marR="3035" marT="30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4284751741"/>
              </p:ext>
            </p:extLst>
          </p:nvPr>
        </p:nvGraphicFramePr>
        <p:xfrm>
          <a:off x="539552" y="116632"/>
          <a:ext cx="8404397" cy="1944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204864"/>
          <a:ext cx="162399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51517" y="2865946"/>
          <a:ext cx="8712973" cy="2939319"/>
        </p:xfrm>
        <a:graphic>
          <a:graphicData uri="http://schemas.openxmlformats.org/drawingml/2006/table">
            <a:tbl>
              <a:tblPr/>
              <a:tblGrid>
                <a:gridCol w="2246201"/>
                <a:gridCol w="1616693"/>
                <a:gridCol w="1616693"/>
                <a:gridCol w="1616693"/>
                <a:gridCol w="1616693"/>
              </a:tblGrid>
              <a:tr h="121491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+mn-lt"/>
                        </a:rPr>
                        <a:t>Наименование показателя 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+mn-lt"/>
                        </a:rPr>
                        <a:t>Всего </a:t>
                      </a:r>
                      <a:endParaRPr lang="ru-RU" sz="2400" b="1" i="0" u="none" strike="noStrike" dirty="0" smtClean="0">
                        <a:solidFill>
                          <a:srgbClr val="003399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+mn-lt"/>
                      </a:endParaRPr>
                    </a:p>
                    <a:p>
                      <a:pPr algn="ctr" rtl="0" fontAlgn="ctr"/>
                      <a:r>
                        <a:rPr lang="ru-RU" sz="2400" b="1" i="0" u="none" strike="noStrike" dirty="0" smtClean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+mn-lt"/>
                        </a:rPr>
                        <a:t>за </a:t>
                      </a:r>
                      <a:r>
                        <a:rPr lang="ru-RU" sz="24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+mn-lt"/>
                        </a:rPr>
                        <a:t>3 года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+mn-lt"/>
                        </a:rPr>
                        <a:t>2019 год  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+mn-lt"/>
                        </a:rPr>
                        <a:t>2020 год  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+mn-lt"/>
                        </a:rPr>
                        <a:t>2021 год 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56826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+mn-lt"/>
                        </a:rPr>
                        <a:t>Доходы 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2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+mn-lt"/>
                        </a:rPr>
                        <a:t>5 279 320,64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1 791 123,10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1 751 342,77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1 736 854,77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58786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+mn-lt"/>
                        </a:rPr>
                        <a:t>Расходы 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2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+mn-lt"/>
                        </a:rPr>
                        <a:t>5 279 320,64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2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1 791 123,10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2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1 751 342,77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1 736 854,77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56826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+mn-lt"/>
                        </a:rPr>
                        <a:t>Дефицит 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+mn-lt"/>
                        </a:rPr>
                        <a:t>0,00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+mn-lt"/>
                        </a:rPr>
                        <a:t>0,00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+mn-lt"/>
                        </a:rPr>
                        <a:t>0,00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+mn-lt"/>
                        </a:rPr>
                        <a:t>0,00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914400" y="188640"/>
          <a:ext cx="7618040" cy="8939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Диаграмма 5"/>
          <p:cNvGraphicFramePr/>
          <p:nvPr/>
        </p:nvGraphicFramePr>
        <p:xfrm>
          <a:off x="539552" y="1052736"/>
          <a:ext cx="8208912" cy="5616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0" y="0"/>
          <a:ext cx="8964488" cy="836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Диаграмма 7"/>
          <p:cNvGraphicFramePr/>
          <p:nvPr/>
        </p:nvGraphicFramePr>
        <p:xfrm>
          <a:off x="0" y="1000125"/>
          <a:ext cx="9144000" cy="5857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55576" y="548680"/>
            <a:ext cx="8215338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50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5400" b="1" i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Благодарю за внимание!</a:t>
            </a:r>
            <a:endParaRPr lang="ru-RU" sz="5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2784</TotalTime>
  <Words>1106</Words>
  <Application>Microsoft Office PowerPoint</Application>
  <PresentationFormat>Экран (4:3)</PresentationFormat>
  <Paragraphs>242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Яркая</vt:lpstr>
      <vt:lpstr>Слайд 1</vt:lpstr>
      <vt:lpstr>Цель бюджетной политики на 2019 год и плановый период 2020- 2021 годов</vt:lpstr>
      <vt:lpstr>Слайд 3</vt:lpstr>
      <vt:lpstr>Слайд 4</vt:lpstr>
      <vt:lpstr>Особенности формирования расходов городского бюджета</vt:lpstr>
      <vt:lpstr>Особенности формирования расходов на оплату труда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Пользователь Windows</cp:lastModifiedBy>
  <cp:revision>312</cp:revision>
  <dcterms:modified xsi:type="dcterms:W3CDTF">2018-12-03T05:06:57Z</dcterms:modified>
</cp:coreProperties>
</file>