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07.2019\&#1044;&#1086;&#1093;&#1086;&#1076;&#1099;%20&#1085;&#1072;&#1083;&#1086;&#1075;+&#1085;&#1077;&#1085;&#1072;&#1083;&#1086;&#1075;%20&#1085;&#1072;%2001.07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07.2019\&#1080;&#1102;&#1085;&#1100;\&#1076;&#1083;&#1103;%20&#1089;&#1072;&#1081;&#1090;&#1072;%20&#1085;&#1072;%2001.07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3588.3899999999994</c:v>
                </c:pt>
                <c:pt idx="1">
                  <c:v>1767.1</c:v>
                </c:pt>
                <c:pt idx="2">
                  <c:v>1194.7099999999998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264306.71000000002</c:v>
                </c:pt>
                <c:pt idx="1">
                  <c:v>110639.34000000001</c:v>
                </c:pt>
                <c:pt idx="2">
                  <c:v>113390.39999999999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29971.79</c:v>
                </c:pt>
                <c:pt idx="1">
                  <c:v>17420.419999999998</c:v>
                </c:pt>
                <c:pt idx="2">
                  <c:v>16113.13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31321.030000000002</c:v>
                </c:pt>
                <c:pt idx="1">
                  <c:v>6699.9</c:v>
                </c:pt>
                <c:pt idx="2">
                  <c:v>7182.1900000000005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16801.599999999999</c:v>
                </c:pt>
                <c:pt idx="1">
                  <c:v>8992.4</c:v>
                </c:pt>
                <c:pt idx="2">
                  <c:v>7342.48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9820.01</c:v>
                </c:pt>
                <c:pt idx="2">
                  <c:v>10921.37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41211.879999999997</c:v>
                </c:pt>
                <c:pt idx="1">
                  <c:v>18589.260000000002</c:v>
                </c:pt>
                <c:pt idx="2">
                  <c:v>19485.84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289.67</c:v>
                </c:pt>
                <c:pt idx="2">
                  <c:v>312.3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5045.3100000000004</c:v>
                </c:pt>
                <c:pt idx="1">
                  <c:v>951.05</c:v>
                </c:pt>
                <c:pt idx="2">
                  <c:v>1110.04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8060.18</c:v>
                </c:pt>
                <c:pt idx="1">
                  <c:v>4790</c:v>
                </c:pt>
                <c:pt idx="2">
                  <c:v>1145.8599999999999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10339.36</c:v>
                </c:pt>
                <c:pt idx="1">
                  <c:v>6130.9</c:v>
                </c:pt>
                <c:pt idx="2">
                  <c:v>5700.7300000000005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92.66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363513.7</c:v>
                </c:pt>
                <c:pt idx="1">
                  <c:v>204662.19999999998</c:v>
                </c:pt>
                <c:pt idx="2">
                  <c:v>204662.18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645630.01</c:v>
                </c:pt>
                <c:pt idx="1">
                  <c:v>61006.119999999995</c:v>
                </c:pt>
                <c:pt idx="2">
                  <c:v>61006.119999999995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980550.4</c:v>
                </c:pt>
                <c:pt idx="1">
                  <c:v>505595.11</c:v>
                </c:pt>
                <c:pt idx="2">
                  <c:v>505566.21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827.15</c:v>
                </c:pt>
                <c:pt idx="1">
                  <c:v>0</c:v>
                </c:pt>
                <c:pt idx="2">
                  <c:v>827.16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6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-876.81</c:v>
                </c:pt>
              </c:numCache>
            </c:numRef>
          </c:val>
        </c:ser>
        <c:shape val="box"/>
        <c:axId val="184805632"/>
        <c:axId val="184840192"/>
        <c:axId val="0"/>
      </c:bar3DChart>
      <c:catAx>
        <c:axId val="1848056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4840192"/>
        <c:crosses val="autoZero"/>
        <c:auto val="1"/>
        <c:lblAlgn val="ctr"/>
        <c:lblOffset val="100"/>
      </c:catAx>
      <c:valAx>
        <c:axId val="18484019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48056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102346.5</c:v>
                </c:pt>
                <c:pt idx="1">
                  <c:v>47280.3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156.30000000000001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3599.8</c:v>
                </c:pt>
                <c:pt idx="1">
                  <c:v>1542.4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220454.8</c:v>
                </c:pt>
                <c:pt idx="1">
                  <c:v>26534.7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445920.1</c:v>
                </c:pt>
                <c:pt idx="1">
                  <c:v>23278.6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1324319.3</c:v>
                </c:pt>
                <c:pt idx="1">
                  <c:v>654777.1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110679.5</c:v>
                </c:pt>
                <c:pt idx="1">
                  <c:v>50557.4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4.5999999999999996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79839.7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81517.100000000006</c:v>
                </c:pt>
                <c:pt idx="1">
                  <c:v>31875.8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42542336"/>
        <c:axId val="142543872"/>
        <c:axId val="0"/>
      </c:bar3DChart>
      <c:catAx>
        <c:axId val="1425423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2543872"/>
        <c:crosses val="autoZero"/>
        <c:auto val="1"/>
        <c:lblAlgn val="ctr"/>
        <c:lblOffset val="100"/>
      </c:catAx>
      <c:valAx>
        <c:axId val="14254387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25423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339752" y="3501008"/>
          <a:ext cx="6408711" cy="2443537"/>
        </p:xfrm>
        <a:graphic>
          <a:graphicData uri="http://schemas.openxmlformats.org/drawingml/2006/table">
            <a:tbl>
              <a:tblPr/>
              <a:tblGrid>
                <a:gridCol w="1791255"/>
                <a:gridCol w="1539152"/>
                <a:gridCol w="1539152"/>
                <a:gridCol w="1539152"/>
              </a:tblGrid>
              <a:tr h="67490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/>
                        </a:rPr>
                        <a:t>План                                       за 6 </a:t>
                      </a:r>
                      <a:r>
                        <a:rPr lang="ru-RU" sz="1200" b="1" i="0" u="none" strike="noStrike" dirty="0" err="1">
                          <a:latin typeface="Arial"/>
                        </a:rPr>
                        <a:t>мес</a:t>
                      </a:r>
                      <a:r>
                        <a:rPr lang="ru-RU" sz="1200" b="1" i="0" u="none" strike="noStrike" dirty="0">
                          <a:latin typeface="Arial"/>
                        </a:rPr>
                        <a:t>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/>
                        </a:rPr>
                        <a:t>Факт исполнения                                        на </a:t>
                      </a:r>
                      <a:r>
                        <a:rPr lang="ru-RU" sz="1200" b="1" i="0" u="none" strike="noStrike" dirty="0" smtClean="0">
                          <a:latin typeface="Arial"/>
                        </a:rPr>
                        <a:t>отчетную </a:t>
                      </a:r>
                      <a:r>
                        <a:rPr lang="ru-RU" sz="1200" b="1" i="0" u="none" strike="noStrike" dirty="0">
                          <a:latin typeface="Arial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856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2 423 295,15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958 083,01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956 761,15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516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2 449 058,88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1 017 015,67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915 846,88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931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  <a:b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</a:br>
                      <a:endParaRPr lang="ru-RU" sz="1400" b="1" i="0" u="none" strike="noStrike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-25 763,73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-58 932,66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40 914,27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июнь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260648"/>
          <a:ext cx="493204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716016" y="476672"/>
          <a:ext cx="4248474" cy="6153082"/>
        </p:xfrm>
        <a:graphic>
          <a:graphicData uri="http://schemas.openxmlformats.org/drawingml/2006/table">
            <a:tbl>
              <a:tblPr/>
              <a:tblGrid>
                <a:gridCol w="1964229"/>
                <a:gridCol w="761415"/>
                <a:gridCol w="761415"/>
                <a:gridCol w="761415"/>
              </a:tblGrid>
              <a:tr h="334570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                                      за 6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</a:t>
                      </a:r>
                      <a:r>
                        <a:rPr lang="ru-RU" sz="1000" b="0" i="0" u="none" strike="noStrike" dirty="0" smtClean="0">
                          <a:latin typeface="Times New Roman"/>
                        </a:rPr>
                        <a:t>отчетную 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366 744,52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155 339,17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156 144,28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1 767,10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1 194,71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264 306,71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110 639,34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113 390,40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17 420,42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16 113,13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6 699,90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7 182,19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8 992,40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7 342,48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9 820,01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10 921,37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65 299,83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30 750,88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27 847,43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41 211,88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18 589,26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19 485,84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289,67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951,05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1 110,04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4 790,00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1 145,86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10 339,36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6 130,90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5 700,73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1 991 250,80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771 992,96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772 769,44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204 662,20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204 662,18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645 630,01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61 006,12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61 006,12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980 550,40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505 595,11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505 566,21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-876,81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2 423 295,15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958 083,01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956 761,15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июнь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4048" y="1196752"/>
          <a:ext cx="4032448" cy="4526280"/>
        </p:xfrm>
        <a:graphic>
          <a:graphicData uri="http://schemas.openxmlformats.org/drawingml/2006/table">
            <a:tbl>
              <a:tblPr/>
              <a:tblGrid>
                <a:gridCol w="2169810"/>
                <a:gridCol w="931319"/>
                <a:gridCol w="931319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</a:t>
                      </a:r>
                      <a:r>
                        <a:rPr lang="ru-RU" sz="1200" b="1" i="0" u="none" strike="noStrike" dirty="0" err="1" smtClean="0">
                          <a:solidFill>
                            <a:srgbClr val="FFFFFF"/>
                          </a:solidFill>
                          <a:latin typeface="Times New Roman"/>
                        </a:rPr>
                        <a:t>ную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latin typeface="Times New Roman"/>
                        </a:rPr>
                        <a:t> дату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2 449 058,9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915 846,9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102 346,5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47 280,3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1 542,4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220 454,8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26 534,7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445 920,1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23 278,6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1 676 290,9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817 054,6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1 324 319,3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654 777,1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110 679,5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50 557,4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159 732,5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79 839,7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81 517,1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31 875,8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108520" y="548680"/>
          <a:ext cx="5832648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2381</TotalTime>
  <Words>431</Words>
  <Application>Microsoft Office PowerPoint</Application>
  <PresentationFormat>Экран (4:3)</PresentationFormat>
  <Paragraphs>158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316</cp:revision>
  <dcterms:modified xsi:type="dcterms:W3CDTF">2019-07-12T08:15:38Z</dcterms:modified>
</cp:coreProperties>
</file>