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sldIdLst>
    <p:sldId id="256" r:id="rId2"/>
    <p:sldId id="257" r:id="rId3"/>
    <p:sldId id="272" r:id="rId4"/>
    <p:sldId id="259" r:id="rId5"/>
    <p:sldId id="268" r:id="rId6"/>
    <p:sldId id="273" r:id="rId7"/>
    <p:sldId id="265" r:id="rId8"/>
    <p:sldId id="267" r:id="rId9"/>
    <p:sldId id="260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9" autoAdjust="0"/>
    <p:restoredTop sz="86409" autoAdjust="0"/>
  </p:normalViewPr>
  <p:slideViewPr>
    <p:cSldViewPr>
      <p:cViewPr varScale="1">
        <p:scale>
          <a:sx n="109" d="100"/>
          <a:sy n="109" d="100"/>
        </p:scale>
        <p:origin x="-48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342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5299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00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01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02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03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04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05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06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07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08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09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10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11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12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13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14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15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16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17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18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19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20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21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22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23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24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25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26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27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28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29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30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331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32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5333" name="Rectangle 3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A90CED44-CAA0-4973-A066-548BBD6596D5}" type="datetimeFigureOut">
              <a:rPr lang="ru-RU"/>
              <a:pPr/>
              <a:t>07.02.2017</a:t>
            </a:fld>
            <a:endParaRPr lang="ru-RU"/>
          </a:p>
        </p:txBody>
      </p:sp>
      <p:sp>
        <p:nvSpPr>
          <p:cNvPr id="55334" name="Rectangle 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5335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5336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5337" name="Rectangle 4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D66E96B-B1BA-481C-BD7F-5B71545519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70869E-2A20-4A98-AFC5-78D07303E227}" type="datetimeFigureOut">
              <a:rPr lang="ru-RU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17F47A-604C-48DE-92CD-E474BCBCA5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9692C7-C1F0-42E7-B055-EB983D426086}" type="datetimeFigureOut">
              <a:rPr lang="ru-RU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9041C-8336-4A5D-BE70-982B85F0314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177B39-A914-4846-8392-90E3B0A72A8A}" type="datetimeFigureOut">
              <a:rPr lang="ru-RU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792E8C-6CD8-4075-A065-774AF88C95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96EB77-0B3D-4370-B1D0-9EBE83EE52E9}" type="datetimeFigureOut">
              <a:rPr lang="ru-RU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D7841-CF9E-49B6-8DD7-DEBD7EB08F1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78C05B-6612-43B7-B8E3-7A26422B1B68}" type="datetimeFigureOut">
              <a:rPr lang="ru-RU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F9E535-70F8-4CB7-BA24-55DD6AEBAAB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0C6818-D002-4F39-9E73-697BAAC6A14C}" type="datetimeFigureOut">
              <a:rPr lang="ru-RU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8B0D1-DF73-4B52-8677-7F5B682593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D09CA6-86FF-4638-A99A-1CDCA826FBD7}" type="datetimeFigureOut">
              <a:rPr lang="ru-RU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C11A28-3E2A-478E-BB34-96F56AA0301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C75AA3-5C05-4F06-A6B6-70F3E7063876}" type="datetimeFigureOut">
              <a:rPr lang="ru-RU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53BB5-6BF0-4663-B297-C77CBB4D44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E1B34E-F0E7-4EF1-8FA7-5B4F682BD42B}" type="datetimeFigureOut">
              <a:rPr lang="ru-RU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91783-B27A-4869-91B7-CBDF673A44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8E636B-A2A5-4218-BC8D-B7A7BC3FEF13}" type="datetimeFigureOut">
              <a:rPr lang="ru-RU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20E74-A8D0-4582-949C-73CF928153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4275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276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277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278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79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280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281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282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283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284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85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86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87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88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89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0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1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2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3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4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5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6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7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8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9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300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301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302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303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304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305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306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307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308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4309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4310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4311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9A2A7933-42A9-4833-B167-A2DA5EF9A80B}" type="datetimeFigureOut">
              <a:rPr lang="ru-RU"/>
              <a:pPr/>
              <a:t>07.02.2017</a:t>
            </a:fld>
            <a:endParaRPr lang="ru-RU"/>
          </a:p>
        </p:txBody>
      </p:sp>
      <p:sp>
        <p:nvSpPr>
          <p:cNvPr id="54312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54313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6AE106-5DAB-424A-9DA0-EB1C6558CCD1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solidFill>
            <a:schemeClr val="bg2">
              <a:lumMod val="40000"/>
              <a:lumOff val="60000"/>
            </a:schemeClr>
          </a:solidFill>
          <a:effectLst>
            <a:innerShdw blurRad="495300" dist="50800" dir="16200000">
              <a:prstClr val="black">
                <a:alpha val="50000"/>
              </a:prstClr>
            </a:innerShdw>
          </a:effectLst>
        </p:spPr>
        <p:txBody>
          <a:bodyPr>
            <a:normAutofit fontScale="90000"/>
          </a:bodyPr>
          <a:lstStyle/>
          <a:p>
            <a:r>
              <a:rPr lang="ru-RU" sz="4000" b="1" i="1" dirty="0">
                <a:solidFill>
                  <a:srgbClr val="00B050"/>
                </a:solidFill>
                <a:latin typeface="Arial Narrow" pitchFamily="34" charset="0"/>
              </a:rPr>
              <a:t/>
            </a:r>
            <a:br>
              <a:rPr lang="ru-RU" sz="4000" b="1" i="1" dirty="0">
                <a:solidFill>
                  <a:srgbClr val="00B050"/>
                </a:solidFill>
                <a:latin typeface="Arial Narrow" pitchFamily="34" charset="0"/>
              </a:rPr>
            </a:br>
            <a:r>
              <a:rPr lang="ru-RU" sz="3800" b="1" i="1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МОЛОДЕЖЬ МИНУСИНСКА </a:t>
            </a:r>
            <a:r>
              <a:rPr lang="ru-RU" sz="3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/>
            </a:r>
            <a:br>
              <a:rPr lang="ru-RU" sz="3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</a:br>
            <a:endParaRPr lang="ru-RU" sz="3800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412776"/>
            <a:ext cx="8229600" cy="4713387"/>
          </a:xfrm>
          <a:solidFill>
            <a:schemeClr val="accent3">
              <a:lumMod val="20000"/>
              <a:lumOff val="80000"/>
            </a:schemeClr>
          </a:solidFill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целом по муниципальной  программе  «Молодежь Минусинска»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расходы исполнены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сумме  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18 861,62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 тыс. рублей, что составляет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92,34%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от уточненной бюджетной росписи в сумме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20426,40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тыс. 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рублей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 idx="4294967295"/>
          </p:nvPr>
        </p:nvSpPr>
        <p:spPr>
          <a:solidFill>
            <a:schemeClr val="bg2">
              <a:lumMod val="40000"/>
              <a:lumOff val="60000"/>
            </a:schemeClr>
          </a:solidFill>
          <a:effectLst>
            <a:innerShdw blurRad="457200" dist="50800" dir="16200000">
              <a:prstClr val="black">
                <a:alpha val="50000"/>
              </a:prstClr>
            </a:innerShdw>
          </a:effectLst>
        </p:spPr>
        <p:txBody>
          <a:bodyPr/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Бюджетные ассигнования распределены следующим образом:</a:t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14389" name="Group 5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3762376"/>
        </p:xfrm>
        <a:graphic>
          <a:graphicData uri="http://schemas.openxmlformats.org/drawingml/2006/table">
            <a:tbl>
              <a:tblPr>
                <a:effectLst>
                  <a:innerShdw blurRad="469900" dist="203200" dir="13500000">
                    <a:prstClr val="black">
                      <a:alpha val="50000"/>
                    </a:prstClr>
                  </a:innerShdw>
                </a:effectLst>
              </a:tblPr>
              <a:tblGrid>
                <a:gridCol w="874713"/>
                <a:gridCol w="1868487"/>
                <a:gridCol w="1371600"/>
                <a:gridCol w="1371600"/>
                <a:gridCol w="1371600"/>
                <a:gridCol w="1371600"/>
              </a:tblGrid>
              <a:tr h="43815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№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Наименование ГРБС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Раздел, подраздел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Объем бюджетных ассигнований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(тыс. рублей)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Процент исполнения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4349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2016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план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факт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3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Отдел спорта и молодежной политики администрации города Минусинска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0707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18 813,6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17 248,82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91,7%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71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Отдел спорта и молодежной политики администрации города Минусинска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1003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1 612,80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1 612,80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20 426,40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18 861,62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92,34%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5800" y="333375"/>
            <a:ext cx="7772400" cy="1439863"/>
          </a:xfrm>
          <a:solidFill>
            <a:schemeClr val="bg2">
              <a:lumMod val="40000"/>
              <a:lumOff val="60000"/>
            </a:schemeClr>
          </a:solidFill>
          <a:effectLst>
            <a:innerShdw blurRad="495300" dist="50800" dir="16200000">
              <a:prstClr val="black">
                <a:alpha val="50000"/>
              </a:prstClr>
            </a:innerShdw>
          </a:effectLst>
        </p:spPr>
        <p:txBody>
          <a:bodyPr/>
          <a:lstStyle/>
          <a:p>
            <a:r>
              <a:rPr lang="ru-RU" sz="3200" dirty="0"/>
              <a:t>Подпрограмма «Вовлечение молодежи Красноярского края в социальную практику»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373188" y="1987550"/>
            <a:ext cx="6397625" cy="3656013"/>
          </a:xfrm>
        </p:spPr>
        <p:txBody>
          <a:bodyPr>
            <a:normAutofit/>
          </a:bodyPr>
          <a:lstStyle/>
          <a:p>
            <a:pPr marL="0" indent="0" algn="ctr">
              <a:buFont typeface="Wingdings" pitchFamily="2" charset="2"/>
              <a:buNone/>
            </a:pPr>
            <a:endParaRPr lang="ru-RU">
              <a:solidFill>
                <a:srgbClr val="898989"/>
              </a:solidFill>
            </a:endParaRPr>
          </a:p>
        </p:txBody>
      </p:sp>
      <p:graphicFrame>
        <p:nvGraphicFramePr>
          <p:cNvPr id="15397" name="Group 37"/>
          <p:cNvGraphicFramePr>
            <a:graphicFrameLocks noGrp="1"/>
          </p:cNvGraphicFramePr>
          <p:nvPr/>
        </p:nvGraphicFramePr>
        <p:xfrm>
          <a:off x="755577" y="2060848"/>
          <a:ext cx="7632847" cy="3600451"/>
        </p:xfrm>
        <a:graphic>
          <a:graphicData uri="http://schemas.openxmlformats.org/drawingml/2006/table">
            <a:tbl>
              <a:tblPr>
                <a:effectLst>
                  <a:innerShdw blurRad="342900" dir="13500000">
                    <a:prstClr val="black">
                      <a:alpha val="50000"/>
                    </a:prstClr>
                  </a:innerShdw>
                </a:effectLst>
              </a:tblPr>
              <a:tblGrid>
                <a:gridCol w="951161"/>
                <a:gridCol w="1579562"/>
                <a:gridCol w="1049338"/>
                <a:gridCol w="1049337"/>
                <a:gridCol w="1049338"/>
                <a:gridCol w="1954111"/>
              </a:tblGrid>
              <a:tr h="93503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Раздел, подраздел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Объем бюджетных ассигнований (тыс. рублей)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Процент исполнения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5540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2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5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Отдел спорта и молодежной политики администрации города Минусинска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07 07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18 387,60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16 822,82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91,5%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solidFill>
            <a:schemeClr val="bg2">
              <a:lumMod val="40000"/>
              <a:lumOff val="60000"/>
            </a:schemeClr>
          </a:solidFill>
          <a:effectLst>
            <a:innerShdw blurRad="457200" dist="50800" dir="16200000">
              <a:prstClr val="black">
                <a:alpha val="50000"/>
              </a:prstClr>
            </a:innerShdw>
          </a:effectLst>
        </p:spPr>
        <p:txBody>
          <a:bodyPr>
            <a:normAutofit fontScale="90000"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При реализации данной подпрограммы в 2016</a:t>
            </a:r>
            <a:br>
              <a:rPr lang="ru-RU" sz="2800" dirty="0"/>
            </a:br>
            <a:r>
              <a:rPr lang="ru-RU" sz="2800" dirty="0"/>
              <a:t> году достигнуты следующие показатели: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graphicFrame>
        <p:nvGraphicFramePr>
          <p:cNvPr id="16436" name="Group 52"/>
          <p:cNvGraphicFramePr>
            <a:graphicFrameLocks noGrp="1"/>
          </p:cNvGraphicFramePr>
          <p:nvPr>
            <p:ph idx="4294967295"/>
          </p:nvPr>
        </p:nvGraphicFramePr>
        <p:xfrm>
          <a:off x="539552" y="1484784"/>
          <a:ext cx="8007350" cy="4449510"/>
        </p:xfrm>
        <a:graphic>
          <a:graphicData uri="http://schemas.openxmlformats.org/drawingml/2006/table">
            <a:tbl>
              <a:tblPr>
                <a:effectLst>
                  <a:innerShdw blurRad="469900" dist="63500" dir="13500000">
                    <a:prstClr val="black">
                      <a:alpha val="50000"/>
                    </a:prstClr>
                  </a:innerShdw>
                </a:effectLst>
              </a:tblPr>
              <a:tblGrid>
                <a:gridCol w="3582988"/>
                <a:gridCol w="2171700"/>
                <a:gridCol w="1050925"/>
                <a:gridCol w="1201737"/>
              </a:tblGrid>
              <a:tr h="3444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Показатели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2016 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68580" marR="6858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Доля молодежи, проживающей в г. Минусинске,  получившей информационные услуги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26,3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26,3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Количество созданных рабочих мест для несовершеннолетних граждан, проживающих в         г. Минусинске 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ед.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854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Количество созданных сезонных рабочих мест для студентов и обучающихся в государственных 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образовательных учреждениях профессионального образования на территории г. Минусинска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ед.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Количество несовершеннолетних граждан, проживающих в г.Минусинске, принявших участие в профильных палаточных лагерях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Количество поддержанных социально-экономических проектов, реализуемых молодежью г. Минусинска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ед.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4103688" cy="3024187"/>
          </a:xfrm>
          <a:prstGeom prst="rect">
            <a:avLst/>
          </a:prstGeom>
          <a:noFill/>
          <a:ln w="44450">
            <a:gradFill flip="none" rotWithShape="1">
              <a:gsLst>
                <a:gs pos="60000">
                  <a:srgbClr val="825600"/>
                </a:gs>
                <a:gs pos="13000">
                  <a:srgbClr val="FFA800"/>
                </a:gs>
                <a:gs pos="28000">
                  <a:srgbClr val="825600"/>
                </a:gs>
                <a:gs pos="42999">
                  <a:srgbClr val="FFA800"/>
                </a:gs>
                <a:gs pos="58000">
                  <a:srgbClr val="825600"/>
                </a:gs>
                <a:gs pos="72000">
                  <a:srgbClr val="FFA800"/>
                </a:gs>
                <a:gs pos="87000">
                  <a:srgbClr val="825600"/>
                </a:gs>
                <a:gs pos="100000">
                  <a:srgbClr val="FFA800"/>
                </a:gs>
              </a:gsLst>
              <a:lin ang="2400000" scaled="0"/>
              <a:tileRect/>
            </a:gradFill>
            <a:miter lim="800000"/>
            <a:headEnd/>
            <a:tailEnd/>
          </a:ln>
          <a:effectLst/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3212976"/>
            <a:ext cx="5473700" cy="3500438"/>
          </a:xfrm>
          <a:prstGeom prst="rect">
            <a:avLst/>
          </a:prstGeom>
          <a:noFill/>
          <a:ln w="4127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4897437" cy="3344862"/>
          </a:xfrm>
          <a:prstGeom prst="rect">
            <a:avLst/>
          </a:prstGeom>
          <a:noFill/>
          <a:ln w="381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638" y="3500438"/>
            <a:ext cx="4848225" cy="3257550"/>
          </a:xfrm>
          <a:prstGeom prst="rect">
            <a:avLst/>
          </a:prstGeom>
          <a:noFill/>
          <a:ln w="381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5800" y="188913"/>
            <a:ext cx="7772400" cy="1511300"/>
          </a:xfrm>
          <a:solidFill>
            <a:schemeClr val="bg2">
              <a:lumMod val="40000"/>
              <a:lumOff val="60000"/>
            </a:schemeClr>
          </a:solidFill>
          <a:effectLst>
            <a:innerShdw blurRad="342900" dist="50800" dir="16200000">
              <a:prstClr val="black">
                <a:alpha val="50000"/>
              </a:prstClr>
            </a:innerShdw>
          </a:effectLst>
        </p:spPr>
        <p:txBody>
          <a:bodyPr/>
          <a:lstStyle/>
          <a:p>
            <a:r>
              <a:rPr lang="ru-RU" sz="3200" dirty="0"/>
              <a:t>Подпрограмма «Патриотическое воспитание молодежи г.Минусинска»</a:t>
            </a:r>
          </a:p>
        </p:txBody>
      </p:sp>
      <p:graphicFrame>
        <p:nvGraphicFramePr>
          <p:cNvPr id="19502" name="Group 46"/>
          <p:cNvGraphicFramePr>
            <a:graphicFrameLocks noGrp="1"/>
          </p:cNvGraphicFramePr>
          <p:nvPr/>
        </p:nvGraphicFramePr>
        <p:xfrm>
          <a:off x="683568" y="2276475"/>
          <a:ext cx="7848872" cy="3024188"/>
        </p:xfrm>
        <a:graphic>
          <a:graphicData uri="http://schemas.openxmlformats.org/drawingml/2006/table">
            <a:tbl>
              <a:tblPr>
                <a:effectLst>
                  <a:innerShdw blurRad="495300" dist="101600" dir="13500000">
                    <a:prstClr val="black">
                      <a:alpha val="50000"/>
                    </a:prstClr>
                  </a:innerShdw>
                </a:effectLst>
              </a:tblPr>
              <a:tblGrid>
                <a:gridCol w="800745"/>
                <a:gridCol w="1839912"/>
                <a:gridCol w="1357313"/>
                <a:gridCol w="1354137"/>
                <a:gridCol w="1357313"/>
                <a:gridCol w="1139452"/>
              </a:tblGrid>
              <a:tr h="60007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№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Наименование ГРБС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Раздел, подраздел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Объем бюджетных ассигнований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(тыс. рублей)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Процент исполнения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2016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3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план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факт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6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Отдел спорта и молодежной политики администрации города Минусинска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0707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426,00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426,00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100%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426,00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426,00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 idx="4294967295"/>
          </p:nvPr>
        </p:nvSpPr>
        <p:spPr>
          <a:solidFill>
            <a:schemeClr val="bg2">
              <a:lumMod val="40000"/>
              <a:lumOff val="60000"/>
            </a:schemeClr>
          </a:solidFill>
          <a:effectLst>
            <a:innerShdw blurRad="368300" dist="50800" dir="16200000">
              <a:prstClr val="black">
                <a:alpha val="50000"/>
              </a:prstClr>
            </a:innerShdw>
          </a:effectLst>
        </p:spPr>
        <p:txBody>
          <a:bodyPr>
            <a:normAutofit fontScale="90000"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При реализации данной подпрограммы в 2016 году достигнуты следующие показатели: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graphicFrame>
        <p:nvGraphicFramePr>
          <p:cNvPr id="20517" name="Group 37"/>
          <p:cNvGraphicFramePr>
            <a:graphicFrameLocks noGrp="1"/>
          </p:cNvGraphicFramePr>
          <p:nvPr/>
        </p:nvGraphicFramePr>
        <p:xfrm>
          <a:off x="468313" y="1628775"/>
          <a:ext cx="8208143" cy="4711954"/>
        </p:xfrm>
        <a:graphic>
          <a:graphicData uri="http://schemas.openxmlformats.org/drawingml/2006/table">
            <a:tbl>
              <a:tblPr>
                <a:effectLst>
                  <a:innerShdw blurRad="508000" dist="12700" dir="13500000">
                    <a:prstClr val="black">
                      <a:alpha val="50000"/>
                    </a:prstClr>
                  </a:innerShdw>
                </a:effectLst>
              </a:tblPr>
              <a:tblGrid>
                <a:gridCol w="3178175"/>
                <a:gridCol w="997520"/>
                <a:gridCol w="1675830"/>
                <a:gridCol w="2356618"/>
              </a:tblGrid>
              <a:tr h="3460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Удельный вес молодых граждан,     проживающих в г.Минусинске, вовлеченных в изучение истории Отечества, краеведческую деятельность, в их общей численности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3,17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3,17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Удельный вес молодых граждан,        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проживающих в г.Минусинске, являющихся  членами или участниками патриотических  объединений г.Минусинска, участниками  клубов патриотического воспитания муниципальных  учреждений г.Минусинска, прошедших подготовку к военной службе в Вооруженных Силах Российской Федерации, в их общей численности 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3,49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3,49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Удельный вес молодых граждан, проживающих в г.Минусинске, вовлеченных в добровольческую деятельность, в их общей численности 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2313" y="3860800"/>
            <a:ext cx="7772400" cy="1908175"/>
          </a:xfrm>
        </p:spPr>
        <p:txBody>
          <a:bodyPr anchor="t">
            <a:normAutofit/>
          </a:bodyPr>
          <a:lstStyle/>
          <a:p>
            <a:pPr algn="l"/>
            <a:r>
              <a:rPr lang="ru-RU" sz="1600" b="1"/>
              <a:t/>
            </a:r>
            <a:br>
              <a:rPr lang="ru-RU" sz="1600" b="1"/>
            </a:br>
            <a:r>
              <a:rPr lang="ru-RU" sz="1600" b="1"/>
              <a:t/>
            </a:r>
            <a:br>
              <a:rPr lang="ru-RU" sz="1600" b="1"/>
            </a:br>
            <a:r>
              <a:rPr lang="ru-RU" sz="1600" b="1"/>
              <a:t/>
            </a:r>
            <a:br>
              <a:rPr lang="ru-RU" sz="1600" b="1"/>
            </a:br>
            <a:endParaRPr lang="ru-RU" sz="4000" b="1"/>
          </a:p>
        </p:txBody>
      </p: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4897437" cy="3255962"/>
          </a:xfrm>
          <a:prstGeom prst="rect">
            <a:avLst/>
          </a:prstGeom>
          <a:noFill/>
          <a:ln w="4127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3068638"/>
            <a:ext cx="5219700" cy="3581400"/>
          </a:xfrm>
          <a:prstGeom prst="rect">
            <a:avLst/>
          </a:prstGeom>
          <a:noFill/>
          <a:ln w="381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4213" y="371475"/>
            <a:ext cx="7775575" cy="1257325"/>
          </a:xfrm>
          <a:solidFill>
            <a:schemeClr val="bg2">
              <a:lumMod val="40000"/>
              <a:lumOff val="60000"/>
            </a:schemeClr>
          </a:solidFill>
          <a:effectLst>
            <a:innerShdw blurRad="317500" dist="50800" dir="16200000">
              <a:prstClr val="black">
                <a:alpha val="50000"/>
              </a:prstClr>
            </a:innerShdw>
          </a:effectLst>
        </p:spPr>
        <p:txBody>
          <a:bodyPr>
            <a:normAutofit fontScale="90000"/>
          </a:bodyPr>
          <a:lstStyle/>
          <a:p>
            <a:r>
              <a:rPr lang="ru-RU" sz="3700" dirty="0"/>
              <a:t/>
            </a:r>
            <a:br>
              <a:rPr lang="ru-RU" sz="3700" dirty="0"/>
            </a:br>
            <a:r>
              <a:rPr lang="ru-RU" sz="3700" dirty="0"/>
              <a:t/>
            </a:r>
            <a:br>
              <a:rPr lang="ru-RU" sz="3700" dirty="0"/>
            </a:br>
            <a:r>
              <a:rPr lang="ru-RU" sz="3700" dirty="0"/>
              <a:t/>
            </a:r>
            <a:br>
              <a:rPr lang="ru-RU" sz="3700" dirty="0"/>
            </a:br>
            <a:r>
              <a:rPr lang="ru-RU" sz="2700" dirty="0" smtClean="0"/>
              <a:t>Подпрограмма </a:t>
            </a:r>
            <a:r>
              <a:rPr lang="ru-RU" sz="2700" dirty="0"/>
              <a:t>«Обеспечение жильем молодых семей в муниципальном образовании город Минусинск»</a:t>
            </a:r>
            <a:r>
              <a:rPr lang="ru-RU" sz="3700" dirty="0"/>
              <a:t/>
            </a:r>
            <a:br>
              <a:rPr lang="ru-RU" sz="3700" dirty="0"/>
            </a:br>
            <a:r>
              <a:rPr lang="ru-RU" sz="3700" dirty="0"/>
              <a:t/>
            </a:r>
            <a:br>
              <a:rPr lang="ru-RU" sz="3700" dirty="0"/>
            </a:br>
            <a:r>
              <a:rPr lang="ru-RU" sz="3700" dirty="0"/>
              <a:t/>
            </a:r>
            <a:br>
              <a:rPr lang="ru-RU" sz="3700" dirty="0"/>
            </a:br>
            <a:endParaRPr lang="ru-RU" sz="3700" dirty="0"/>
          </a:p>
        </p:txBody>
      </p:sp>
      <p:graphicFrame>
        <p:nvGraphicFramePr>
          <p:cNvPr id="22587" name="Group 59"/>
          <p:cNvGraphicFramePr>
            <a:graphicFrameLocks noGrp="1"/>
          </p:cNvGraphicFramePr>
          <p:nvPr/>
        </p:nvGraphicFramePr>
        <p:xfrm>
          <a:off x="755577" y="1844824"/>
          <a:ext cx="7704855" cy="3995738"/>
        </p:xfrm>
        <a:graphic>
          <a:graphicData uri="http://schemas.openxmlformats.org/drawingml/2006/table">
            <a:tbl>
              <a:tblPr>
                <a:effectLst>
                  <a:innerShdw blurRad="609600" dist="50800" dir="13500000">
                    <a:prstClr val="black">
                      <a:alpha val="82000"/>
                    </a:prstClr>
                  </a:innerShdw>
                </a:effectLst>
              </a:tblPr>
              <a:tblGrid>
                <a:gridCol w="360039"/>
                <a:gridCol w="1480975"/>
                <a:gridCol w="683172"/>
                <a:gridCol w="1927341"/>
                <a:gridCol w="2191938"/>
                <a:gridCol w="1061390"/>
              </a:tblGrid>
              <a:tr h="4206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№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Наименование ГРБС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Раздел, подраздел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Объем бюджетных ассигнований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(тыс. рублей)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Процент исполнения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206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9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план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факт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11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МКУ «Управление городского хозяйства»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1612,8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1612,80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 федерального бюджета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362,88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1 176.,12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 краевого бюджета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564,48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3 136,32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 городского бюджета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685,44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914,76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4294967295"/>
          </p:nvPr>
        </p:nvSpPr>
        <p:spPr>
          <a:xfrm>
            <a:off x="611560" y="476250"/>
            <a:ext cx="7776863" cy="1656606"/>
          </a:xfrm>
          <a:solidFill>
            <a:schemeClr val="tx2">
              <a:lumMod val="20000"/>
              <a:lumOff val="80000"/>
            </a:schemeClr>
          </a:solidFill>
          <a:effectLst>
            <a:innerShdw blurRad="495300" dir="13500000">
              <a:prstClr val="black">
                <a:alpha val="50000"/>
              </a:prstClr>
            </a:innerShdw>
          </a:effectLst>
        </p:spPr>
        <p:txBody>
          <a:bodyPr anchor="b">
            <a:normAutofit/>
          </a:bodyPr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        </a:t>
            </a:r>
            <a:r>
              <a:rPr lang="ru-RU" sz="1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В </a:t>
            </a:r>
            <a:r>
              <a:rPr lang="ru-RU" sz="1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рамках подпрограммы «Обеспечение жильем молодых семей в муниципальном образовании город Минусинск»  </a:t>
            </a:r>
            <a:r>
              <a:rPr lang="ru-RU" sz="1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две молодые семьи получили свидетельства на получения права социальной выплаты на приобретение жилого помещения или строительства индивидуального жилого дома.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ru-RU" sz="1600" b="1" dirty="0">
              <a:solidFill>
                <a:srgbClr val="898989"/>
              </a:solidFill>
            </a:endParaRPr>
          </a:p>
        </p:txBody>
      </p:sp>
      <p:pic>
        <p:nvPicPr>
          <p:cNvPr id="3" name="Рисунок 2" descr="DSC_0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2348880"/>
            <a:ext cx="5832648" cy="3915286"/>
          </a:xfrm>
          <a:prstGeom prst="rect">
            <a:avLst/>
          </a:prstGeom>
          <a:ln w="41275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491785" cy="5976664"/>
          </a:xfrm>
          <a:prstGeom prst="rect">
            <a:avLst/>
          </a:prstGeom>
          <a:noFill/>
          <a:ln w="1143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Равновесие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499</TotalTime>
  <Words>446</Words>
  <Application>Microsoft Office PowerPoint</Application>
  <PresentationFormat>Экран (4:3)</PresentationFormat>
  <Paragraphs>149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Равновесие</vt:lpstr>
      <vt:lpstr> МОЛОДЕЖЬ МИНУСИНСКА  </vt:lpstr>
      <vt:lpstr> Бюджетные ассигнования распределены следующим образом: </vt:lpstr>
      <vt:lpstr>Подпрограмма «Вовлечение молодежи Красноярского края в социальную практику»</vt:lpstr>
      <vt:lpstr> При реализации данной подпрограммы в 2016  году достигнуты следующие показатели: </vt:lpstr>
      <vt:lpstr>Слайд 5</vt:lpstr>
      <vt:lpstr>Слайд 6</vt:lpstr>
      <vt:lpstr>Подпрограмма «Патриотическое воспитание молодежи г.Минусинска»</vt:lpstr>
      <vt:lpstr> При реализации данной подпрограммы в 2016 году достигнуты следующие показатели: </vt:lpstr>
      <vt:lpstr>   </vt:lpstr>
      <vt:lpstr>   Подпрограмма «Обеспечение жильем молодых семей в муниципальном образовании город Минусинск»   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города Минусинска</dc:title>
  <dc:creator>User</dc:creator>
  <cp:lastModifiedBy>Оксана</cp:lastModifiedBy>
  <cp:revision>40</cp:revision>
  <dcterms:created xsi:type="dcterms:W3CDTF">2016-03-25T09:07:28Z</dcterms:created>
  <dcterms:modified xsi:type="dcterms:W3CDTF">2017-02-07T03:00:41Z</dcterms:modified>
</cp:coreProperties>
</file>