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0"/>
  </p:notesMasterIdLst>
  <p:sldIdLst>
    <p:sldId id="256" r:id="rId3"/>
    <p:sldId id="258" r:id="rId4"/>
    <p:sldId id="274" r:id="rId5"/>
    <p:sldId id="262" r:id="rId6"/>
    <p:sldId id="275" r:id="rId7"/>
    <p:sldId id="280" r:id="rId8"/>
    <p:sldId id="292" r:id="rId9"/>
    <p:sldId id="257" r:id="rId10"/>
    <p:sldId id="288" r:id="rId11"/>
    <p:sldId id="293" r:id="rId12"/>
    <p:sldId id="267" r:id="rId13"/>
    <p:sldId id="291" r:id="rId14"/>
    <p:sldId id="294" r:id="rId15"/>
    <p:sldId id="295" r:id="rId16"/>
    <p:sldId id="296" r:id="rId17"/>
    <p:sldId id="297" r:id="rId18"/>
    <p:sldId id="259" r:id="rId19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DDECFF"/>
    <a:srgbClr val="ECECEC"/>
    <a:srgbClr val="FFFFCC"/>
    <a:srgbClr val="0000CC"/>
    <a:srgbClr val="FFFF66"/>
    <a:srgbClr val="6D90C3"/>
    <a:srgbClr val="FFFF00"/>
    <a:srgbClr val="DF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23" autoAdjust="0"/>
  </p:normalViewPr>
  <p:slideViewPr>
    <p:cSldViewPr snapToGrid="0">
      <p:cViewPr>
        <p:scale>
          <a:sx n="70" d="100"/>
          <a:sy n="70" d="100"/>
        </p:scale>
        <p:origin x="900" y="5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выплаты получили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молодые семьи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размере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817,36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c:rich>
      </c:tx>
      <c:layout>
        <c:manualLayout>
          <c:xMode val="edge"/>
          <c:yMode val="edge"/>
          <c:x val="9.9865397606166445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3643793078125489"/>
          <c:y val="0.14761617604163113"/>
          <c:w val="0.3740981388744577"/>
          <c:h val="0.7823251748285101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 cmpd="sng"/>
          </c:spPr>
          <c:dPt>
            <c:idx val="0"/>
            <c:bubble3D val="0"/>
            <c:spPr>
              <a:solidFill>
                <a:schemeClr val="accent4"/>
              </a:solidFill>
              <a:ln cmpd="sng"/>
            </c:spPr>
          </c:dPt>
          <c:dPt>
            <c:idx val="1"/>
            <c:bubble3D val="0"/>
            <c:spPr>
              <a:solidFill>
                <a:schemeClr val="accent1"/>
              </a:solidFill>
              <a:ln cmpd="sng"/>
            </c:spPr>
          </c:dPt>
          <c:dPt>
            <c:idx val="2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-0.12082323207213347"/>
                  <c:y val="7.597793222279687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945,51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1362905112838396"/>
                  <c:y val="-0.2189240022274574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1 378,81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9.2745108860997377E-2"/>
                  <c:y val="0.1576742643009120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493,04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@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945.51</c:v>
                </c:pt>
                <c:pt idx="1">
                  <c:v>1378.81</c:v>
                </c:pt>
                <c:pt idx="2">
                  <c:v>493.04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Федеральный бюджет </c:v>
                </c:pt>
                <c:pt idx="1">
                  <c:v>Краевой бюджет</c:v>
                </c:pt>
                <c:pt idx="2">
                  <c:v>Городской бюджет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5989204441012359"/>
          <c:y val="0.47202703222380504"/>
          <c:w val="0.23663228550850832"/>
          <c:h val="0.43304569321028014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6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0.67905</cdr:x>
      <cdr:y>0.24292</cdr:y>
    </cdr:from>
    <cdr:to>
      <cdr:x>1</cdr:x>
      <cdr:y>0.42996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443653" y="1187541"/>
          <a:ext cx="3518262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0.72115</cdr:x>
      <cdr:y>0.17879</cdr:y>
    </cdr:from>
    <cdr:to>
      <cdr:x>0.97855</cdr:x>
      <cdr:y>0.36583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905205" y="874033"/>
          <a:ext cx="282157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0.00987</cdr:x>
      <cdr:y>0.40974</cdr:y>
    </cdr:from>
    <cdr:to>
      <cdr:x>0.285</cdr:x>
      <cdr:y>0.63873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08199" y="2147777"/>
          <a:ext cx="3015947" cy="1200329"/>
        </a:xfrm>
        <a:prstGeom xmlns:a="http://schemas.openxmlformats.org/drawingml/2006/main" prst="rect">
          <a:avLst/>
        </a:prstGeom>
        <a:solidFill xmlns:a="http://schemas.openxmlformats.org/drawingml/2006/main">
          <a:srgbClr val="FFFFCC"/>
        </a:solidFill>
        <a:ln xmlns:a="http://schemas.openxmlformats.org/drawingml/2006/main">
          <a:solidFill>
            <a:schemeClr val="tx1">
              <a:lumMod val="95000"/>
              <a:lumOff val="5000"/>
            </a:schemeClr>
          </a:solidFill>
        </a:ln>
        <a:scene3d xmlns:a="http://schemas.openxmlformats.org/drawingml/2006/main">
          <a:camera prst="orthographicFront"/>
          <a:lightRig rig="twoPt" dir="tl">
            <a:rot lat="0" lon="0" rev="0"/>
          </a:lightRig>
        </a:scene3d>
        <a:sp3d xmlns:a="http://schemas.openxmlformats.org/drawingml/2006/main" extrusionH="400050" prstMaterial="dkEdge">
          <a:extrusionClr>
            <a:schemeClr val="tx1"/>
          </a:extrusionClr>
        </a:sp3d>
      </cdr:spPr>
      <cdr:txBody>
        <a:bodyPr xmlns:a="http://schemas.openxmlformats.org/drawingml/2006/main" wrap="square" lIns="91440" tIns="45720" rIns="91440" bIns="45720">
          <a:spAutoFit/>
          <a:sp3d contourW="19050" prstMaterial="clear">
            <a:bevelT w="50800" h="50800"/>
            <a:contourClr>
              <a:schemeClr val="accent5">
                <a:tint val="70000"/>
                <a:satMod val="180000"/>
                <a:alpha val="70000"/>
              </a:schemeClr>
            </a:contourClr>
          </a:sp3d>
        </a:bodyPr>
        <a:lstStyle xmlns:a="http://schemas.openxmlformats.org/drawingml/2006/main"/>
        <a:p xmlns:a="http://schemas.openxmlformats.org/drawingml/2006/main">
          <a:pPr algn="l"/>
          <a:r>
            <a:rPr lang="ru-RU" sz="1800" b="1" dirty="0" smtClean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выплата  каждой молодой семьи составила 40% расчетной стоимости жилья.</a:t>
          </a:r>
          <a:endParaRPr lang="ru-RU" sz="1800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rgbClr val="000066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094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634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61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44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1820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631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079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568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362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9107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089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98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6293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609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133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20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9028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2587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419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593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47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0612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332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1203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603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2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65B26-5CB1-43F0-9D05-281909B05128}" type="datetimeFigureOut">
              <a:rPr lang="ru-RU" smtClean="0"/>
              <a:t>08.05.2019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C0DF9-13F6-41F8-B0A0-E74CF6792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23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9025" y="2410802"/>
            <a:ext cx="8955314" cy="3522208"/>
          </a:xfrm>
          <a:noFill/>
          <a:effectLst>
            <a:glow rad="228600">
              <a:schemeClr val="accent5">
                <a:satMod val="175000"/>
                <a:alpha val="40000"/>
              </a:schemeClr>
            </a:glow>
            <a:innerShdw blurRad="38100" dist="50800" dir="18900000">
              <a:srgbClr val="0000CC">
                <a:alpha val="50000"/>
              </a:srgbClr>
            </a:innerShdw>
          </a:effectLst>
        </p:spPr>
        <p:txBody>
          <a:bodyPr>
            <a:normAutofit fontScale="90000"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Отчет об исполнении</a:t>
            </a:r>
            <a:b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бюджета </a:t>
            </a:r>
            <a:r>
              <a:rPr lang="ru-RU" b="1" dirty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2018 год </a:t>
            </a: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МКУ «Управление городского хозяйства» </a:t>
            </a:r>
            <a:br>
              <a:rPr lang="ru-RU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+mn-ea"/>
                <a:cs typeface="+mn-cs"/>
              </a:rPr>
              <a:t/>
            </a:r>
            <a:br>
              <a:rPr lang="ru-RU" sz="5400" b="1" dirty="0" smtClean="0">
                <a:solidFill>
                  <a:srgbClr val="0000CC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Bookman Old Style" pitchFamily="18" charset="0"/>
                <a:ea typeface="+mn-ea"/>
                <a:cs typeface="+mn-cs"/>
              </a:rPr>
            </a:br>
            <a:endParaRPr lang="ru-RU" dirty="0">
              <a:solidFill>
                <a:srgbClr val="0000CC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7371" y="4950193"/>
            <a:ext cx="9144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Пономарева Татьяна Ивановна,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Директор муниципального казенного учреждения «Управление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Городского хозяйства» администрации города Минусинска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e-mail: edinzakaz@mail.ru, </a:t>
            </a:r>
            <a:endParaRPr kumimoji="0" lang="ru-RU" sz="2000" b="1" i="0" u="none" strike="noStrike" kern="0" cap="none" spc="0" normalizeH="0" baseline="0" noProof="0" dirty="0" smtClean="0">
              <a:ln>
                <a:noFill/>
              </a:ln>
              <a:solidFill>
                <a:srgbClr val="000066"/>
              </a:solidFill>
              <a:effectLst/>
              <a:uLnTx/>
              <a:uFillTx/>
            </a:endParaRP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http: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//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ez.minusinsk.info</a:t>
            </a: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rPr>
              <a:t> </a:t>
            </a:r>
            <a:endParaRPr kumimoji="0" lang="ru-RU" sz="2000" b="1" i="0" u="none" strike="noStrike" kern="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5" y="4673601"/>
            <a:ext cx="3432777" cy="2184400"/>
          </a:xfrm>
          <a:prstGeom prst="rect">
            <a:avLst/>
          </a:prstGeom>
          <a:ln>
            <a:solidFill>
              <a:srgbClr val="FFFF00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14515" y="40217"/>
            <a:ext cx="4811485" cy="70663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Минусинск</a:t>
            </a:r>
            <a:endParaRPr lang="ru-RU" sz="40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313" y="3565"/>
            <a:ext cx="2728686" cy="1732025"/>
          </a:xfrm>
          <a:prstGeom prst="rect">
            <a:avLst/>
          </a:prstGeom>
          <a:ln>
            <a:solidFill>
              <a:srgbClr val="FFFF0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1425" y="0"/>
            <a:ext cx="743776" cy="74987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79825" y="33562"/>
            <a:ext cx="566977" cy="7132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8687" y="781851"/>
            <a:ext cx="9274626" cy="17545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763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0629"/>
            <a:ext cx="12090401" cy="926646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</a:t>
            </a:r>
            <a:r>
              <a:rPr lang="ru-RU" sz="26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«Обеспечение транспортной </a:t>
            </a:r>
            <a: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 </a:t>
            </a:r>
            <a:r>
              <a:rPr lang="ru-RU" sz="26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образования город Минусинск»</a:t>
            </a:r>
            <a:endParaRPr lang="ru-RU" sz="26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4311810"/>
              </p:ext>
            </p:extLst>
          </p:nvPr>
        </p:nvGraphicFramePr>
        <p:xfrm>
          <a:off x="347505" y="1042390"/>
          <a:ext cx="11635890" cy="5481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574"/>
                <a:gridCol w="8380207"/>
                <a:gridCol w="2614109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 году, тыс. руб.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«Дороги муниципального образования город Минусинск»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215 293,55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402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автомобильных дорог общего пользования местного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 и искусственных сооружений на них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159 350,30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59572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Восстановление профиля гравийных дорог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9 337,73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150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автомобильных дорог общего пользования местного</a:t>
                      </a:r>
                      <a:r>
                        <a:rPr lang="ru-RU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46 605,52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045,85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666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Компенсация расходов,  возникающих в результате небольшой интенсивности пассажиропотоков по городским маршрутам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045,85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8542">
                <a:tc>
                  <a:txBody>
                    <a:bodyPr/>
                    <a:lstStyle/>
                    <a:p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1 </a:t>
                      </a: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767,13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737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пешеходных переходов светофорными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объектами типа Т7, прилегающих к образовательным учреждениям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280,00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039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Нанесение дорожной разметки 1.14.1 на пешеходных переходах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1 487,13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0395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233 106,53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06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s://i.mycdn.me/i?r=AyH4iRPQ2q0otWIFepML2LxRyRD9mdCZ_6WXVXC4SK1F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-11279" r="-330" b="10932"/>
          <a:stretch/>
        </p:blipFill>
        <p:spPr bwMode="auto">
          <a:xfrm>
            <a:off x="6593522" y="3365203"/>
            <a:ext cx="5536018" cy="3492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/>
          <p:nvPr/>
        </p:nvPicPr>
        <p:blipFill rotWithShape="1">
          <a:blip r:embed="rId3"/>
          <a:srcRect l="19090" t="4518" r="10870" b="33251"/>
          <a:stretch/>
        </p:blipFill>
        <p:spPr bwMode="auto">
          <a:xfrm>
            <a:off x="106325" y="3593804"/>
            <a:ext cx="5644783" cy="32641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/>
          <a:srcRect l="34624" t="-68" r="4942" b="33275"/>
          <a:stretch/>
        </p:blipFill>
        <p:spPr bwMode="auto">
          <a:xfrm>
            <a:off x="1655470" y="85060"/>
            <a:ext cx="8924925" cy="3992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5970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051621"/>
              </p:ext>
            </p:extLst>
          </p:nvPr>
        </p:nvGraphicFramePr>
        <p:xfrm>
          <a:off x="462745" y="1371600"/>
          <a:ext cx="11521690" cy="4593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128"/>
                <a:gridCol w="7954170"/>
                <a:gridCol w="2748392"/>
              </a:tblGrid>
              <a:tr h="89401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подпрограммы, 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освоенных бюджетных средств в </a:t>
                      </a:r>
                    </a:p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 году, тыс. руб.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301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«Благоустройство муниципального образования город Минусинск»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6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430,64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Развешивание  и снятие флагов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79,90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скверов и зеленых насаждений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4 018,54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города мест массового отдыха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1 500,00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Изготовление и монтаж указателей улиц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634,20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форэскиза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дизайн-проекта благоустройства исторического квартала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198,00</a:t>
                      </a:r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4227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«Мой любимый город»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357,00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629119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городского конкурса на благоустройство территорий и дворов «Мой любимый город»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357,00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759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6 787,64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0"/>
            <a:ext cx="1219199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6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  <a:endParaRPr lang="ru-RU" sz="26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5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sreda24.ru/media/k2/items/cache/4a2662994c6abdc171531b2b6af6a4de_L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21394"/>
            <a:ext cx="5369442" cy="3136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vtruda.ru/sites/default/files/pictures/skver-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" t="11501"/>
          <a:stretch/>
        </p:blipFill>
        <p:spPr bwMode="auto">
          <a:xfrm>
            <a:off x="1" y="0"/>
            <a:ext cx="5369442" cy="36044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Рисунок 11" descr="https://pp.vk.me/c9647/u64262246/153476280/z_1010f8d4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27" y="318976"/>
            <a:ext cx="6411432" cy="6177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3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16" y="116957"/>
            <a:ext cx="11653284" cy="652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8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65815"/>
            <a:ext cx="8952614" cy="645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8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899" y="0"/>
            <a:ext cx="11347268" cy="107986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</a:t>
            </a:r>
            <a: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6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</a:t>
            </a:r>
            <a: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жизнедеятельности территории»</a:t>
            </a:r>
            <a:endParaRPr lang="ru-RU" sz="2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998604"/>
              </p:ext>
            </p:extLst>
          </p:nvPr>
        </p:nvGraphicFramePr>
        <p:xfrm>
          <a:off x="624726" y="1164921"/>
          <a:ext cx="10883613" cy="5286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4691"/>
                <a:gridCol w="8041024"/>
                <a:gridCol w="2317898"/>
              </a:tblGrid>
              <a:tr h="7808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п/п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2018  году, тыс. руб.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7714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сетей и оборудования уличного освещения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4 424,59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Расходы на оплату уличного освещения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235,30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387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Текущее содержание мест захоронений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4 267,18</a:t>
                      </a:r>
                    </a:p>
                  </a:txBody>
                  <a:tcPr anchor="ctr"/>
                </a:tc>
              </a:tr>
              <a:tr h="4359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Текущее содержание, ремонт и эксплуатация объектов инженерной защиты города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1 221,79</a:t>
                      </a:r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359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Организация и проведение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акарицидных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обработок мест массового отдыха населения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44,80</a:t>
                      </a:r>
                    </a:p>
                  </a:txBody>
                  <a:tcPr anchor="ctr"/>
                </a:tc>
              </a:tr>
              <a:tr h="3836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Снос домов, признанных аварийными в г. Минусинске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88,83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Ликвидация несанкционированных свалок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599,96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63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Устройство ограждения кладбища «Северное-3»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019,52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08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 санитарно-эпидемиологической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экспертизы земельного участка для размещения кладбища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32,16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Гидрогеологические изыскания на участке размещения дренажных вод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98,93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27 033,06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34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94" y="202017"/>
            <a:ext cx="4981575" cy="26919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26" y="3367149"/>
            <a:ext cx="5546988" cy="33133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126" y="202017"/>
            <a:ext cx="5459630" cy="3123227"/>
          </a:xfrm>
          <a:prstGeom prst="rect">
            <a:avLst/>
          </a:prstGeom>
        </p:spPr>
      </p:pic>
      <p:pic>
        <p:nvPicPr>
          <p:cNvPr id="6" name="Рисунок 5" descr="http://do.ucp.by/pluginfile.php/18387/course/section/3351/%D0%97%D0%B0%D1%89%D0%B8%D1%82%D0%B0.jpg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" t="45976" r="47653" b="410"/>
          <a:stretch/>
        </p:blipFill>
        <p:spPr bwMode="auto">
          <a:xfrm>
            <a:off x="328694" y="3067077"/>
            <a:ext cx="4981575" cy="361337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78150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varkagid.com/wp-content/uploads/2018/08/Inzhenerno-geologicheskie-izyskaniya-sostavlenie-tehnicheskogo-otchet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" r="35344" b="34698"/>
          <a:stretch/>
        </p:blipFill>
        <p:spPr bwMode="auto">
          <a:xfrm>
            <a:off x="329608" y="233917"/>
            <a:ext cx="4944141" cy="4976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https://zaborprofi32.ru/upload/iblock/6ed/6edebe283a1e9f69347938ca31aec574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7" t="1996" r="-379" b="5516"/>
          <a:stretch/>
        </p:blipFill>
        <p:spPr bwMode="auto">
          <a:xfrm>
            <a:off x="4986669" y="1265275"/>
            <a:ext cx="6996224" cy="5348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2793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96819"/>
            <a:ext cx="12052662" cy="1297577"/>
          </a:xfrm>
        </p:spPr>
        <p:txBody>
          <a:bodyPr>
            <a:noAutofit/>
          </a:bodyPr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</a:t>
            </a:r>
            <a:br>
              <a:rPr lang="ru-RU" sz="2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 Минусинск»</a:t>
            </a:r>
            <a:endParaRPr lang="ru-RU" sz="2200" dirty="0">
              <a:solidFill>
                <a:srgbClr val="000066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0576723"/>
              </p:ext>
            </p:extLst>
          </p:nvPr>
        </p:nvGraphicFramePr>
        <p:xfrm>
          <a:off x="251142" y="1073888"/>
          <a:ext cx="11719558" cy="5487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137"/>
                <a:gridCol w="9122735"/>
                <a:gridCol w="2103686"/>
              </a:tblGrid>
              <a:tr h="967391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2018  году, тыс. руб.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530505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«Модернизация, реконструкция и капитальный ремонт объектов коммунальной инфраструктуры и жилищного фонда муниципального образования  город Минусинск»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13 266,00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96971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водопроводной сети от камеры переключения по ул. Абаканская до ВК3-29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ул. Комарова, 9а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13 143,00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1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и замена приборов учета в многоквартирных жилых домах по ул. Абаканская, д. 64 и пр. Сафьяновых, д. 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123,00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120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пожарных гидрантов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239,85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43000"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сетей уличного освещения муниципального образования город Минусинск»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600" b="1" kern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426,00</a:t>
                      </a:r>
                      <a:endParaRPr lang="ru-RU" sz="1600" b="1" kern="50" dirty="0" smtClean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3050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Восстановление и строительство сетей уличного освещения на автомобильных дорогах общего пользования местного значения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50" dirty="0" smtClean="0">
                          <a:effectLst/>
                          <a:latin typeface="Times New Roman" panose="02020603050405020304" pitchFamily="18" charset="0"/>
                          <a:ea typeface="Lucida Sans Unicode" panose="020B0602030504020204" pitchFamily="34" charset="0"/>
                          <a:cs typeface="Times New Roman" panose="02020603050405020304" pitchFamily="18" charset="0"/>
                        </a:rPr>
                        <a:t>1 426,00</a:t>
                      </a:r>
                      <a:endParaRPr lang="ru-RU" sz="1600" kern="50" dirty="0">
                        <a:effectLst/>
                        <a:latin typeface="Times New Roman" panose="02020603050405020304" pitchFamily="18" charset="0"/>
                        <a:ea typeface="Lucida Sans Unicode" panose="020B0602030504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03521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"Обеспечение реализации муниципальной программы и прочие мероприятия" 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17 837,07</a:t>
                      </a:r>
                      <a:endParaRPr lang="ru-RU" sz="16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194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МКУ "Управление городского хозяйства"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17 837,07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16106"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32 768,92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626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" t="9675" b="1"/>
          <a:stretch/>
        </p:blipFill>
        <p:spPr>
          <a:xfrm>
            <a:off x="398721" y="162052"/>
            <a:ext cx="5725632" cy="32757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21" y="3437754"/>
            <a:ext cx="5715000" cy="32787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901" y="159489"/>
            <a:ext cx="5507666" cy="32808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217" y="3437754"/>
            <a:ext cx="5502350" cy="334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6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856" y="574204"/>
            <a:ext cx="119297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</a:t>
            </a:r>
            <a:endParaRPr lang="ru-RU" sz="2400" b="1" dirty="0" smtClean="0">
              <a:solidFill>
                <a:srgbClr val="00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«Формирование современной городской среды» на 2018 – 2022 годы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297133"/>
              </p:ext>
            </p:extLst>
          </p:nvPr>
        </p:nvGraphicFramePr>
        <p:xfrm>
          <a:off x="253942" y="2081312"/>
          <a:ext cx="11719558" cy="3299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487"/>
                <a:gridCol w="8686800"/>
                <a:gridCol w="2470271"/>
              </a:tblGrid>
              <a:tr h="863907"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2018  году, тыс. руб.</a:t>
                      </a: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дворовых территорий многоквартирных домов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462,11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03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общественных территорий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7 846,85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6689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парковой зоны в районе пересечения ул. Кравченко – ул. Гоголя –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ул. Штабная – ул. Октябрьская (устройство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фонтана)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772,94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 - проекта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70,00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1886"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34 151,90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9670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73" y="298531"/>
            <a:ext cx="5940978" cy="39119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293" y="1853714"/>
            <a:ext cx="5986130" cy="480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673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83" y="2604977"/>
            <a:ext cx="5582094" cy="40950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33" y="180753"/>
            <a:ext cx="6075726" cy="460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85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mg.mycdn.me/getImage?disableStub=true&amp;type=VIDEO_S_720&amp;url=https%3A%2F%2Fvdp.mycdn.me%2FgetImage%3Fid%3D472713726634%26idx%3D9%26thumbType%3D37%26f%3D1&amp;signatureToken=mpG_rcnvorjpTz3xyUgvG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47" y="414670"/>
            <a:ext cx="10802679" cy="61562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0132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720" y="1"/>
            <a:ext cx="11086011" cy="1158240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 программа  «Обеспечение </a:t>
            </a:r>
            <a:r>
              <a:rPr lang="ru-RU" sz="2600" b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жильем молодых семей в муниципальном образовании город Минусинск»</a:t>
            </a:r>
            <a:endParaRPr lang="ru-RU" sz="26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2582086"/>
              </p:ext>
            </p:extLst>
          </p:nvPr>
        </p:nvGraphicFramePr>
        <p:xfrm>
          <a:off x="763671" y="992740"/>
          <a:ext cx="10961915" cy="5241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693485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92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2242</TotalTime>
  <Words>721</Words>
  <Application>Microsoft Office PowerPoint</Application>
  <PresentationFormat>Широкоэкранный</PresentationFormat>
  <Paragraphs>164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Bookman Old Style</vt:lpstr>
      <vt:lpstr>Calibri</vt:lpstr>
      <vt:lpstr>Calibri Light</vt:lpstr>
      <vt:lpstr>Lucida Sans Unicode</vt:lpstr>
      <vt:lpstr>Times New Roman</vt:lpstr>
      <vt:lpstr>Office Theme</vt:lpstr>
      <vt:lpstr>1_Office Theme</vt:lpstr>
      <vt:lpstr> Отчет об исполнении бюджета за 2018 год  МКУ «Управление городского хозяйства»   </vt:lpstr>
      <vt:lpstr>Муниципальная  программа  «Обеспечение транспортной инфраструктуры муниципального образования город Минусинск»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 программа   «Обеспечение жизнедеятельности территории»</vt:lpstr>
      <vt:lpstr>Презентация PowerPoint</vt:lpstr>
      <vt:lpstr>Презентация PowerPoint</vt:lpstr>
      <vt:lpstr>Муниципальная программа «Реформирование и модернизация жилищно-коммунального хозяйства и повышение энергетической эффективности муниципального образования  город Минусинск»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 программа  «Обеспечение жильем молодых семей в муниципальном образовании город Минусинск»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99</cp:lastModifiedBy>
  <cp:revision>205</cp:revision>
  <cp:lastPrinted>2019-05-07T09:03:12Z</cp:lastPrinted>
  <dcterms:created xsi:type="dcterms:W3CDTF">2016-04-28T09:51:29Z</dcterms:created>
  <dcterms:modified xsi:type="dcterms:W3CDTF">2019-05-08T04:24:10Z</dcterms:modified>
</cp:coreProperties>
</file>