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7;&#1088;&#1086;&#1077;&#1082;&#1090;%202020\&#1082;%20&#1087;&#1088;&#1086;&#1077;&#1082;&#1090;&#1091;%20&#1088;&#1077;&#1096;&#1077;&#1085;&#1080;&#1102;%202020-20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7;&#1088;&#1086;&#1077;&#1082;&#1090;%202020\&#1082;%20&#1087;&#1088;&#1086;&#1077;&#1082;&#1090;&#1091;%20&#1088;&#1077;&#1096;&#1077;&#1085;&#1080;&#1102;%202020-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2020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'!$K$12,'Доходы '!$K$35,'Доходы '!$K$45)</c:f>
              <c:numCache>
                <c:formatCode>#,##0.00</c:formatCode>
                <c:ptCount val="3"/>
                <c:pt idx="0">
                  <c:v>384471.94</c:v>
                </c:pt>
                <c:pt idx="1">
                  <c:v>56847.54</c:v>
                </c:pt>
                <c:pt idx="2">
                  <c:v>1563552.1199999999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spPr>
        <a:solidFill>
          <a:schemeClr val="tx2">
            <a:lumMod val="20000"/>
            <a:lumOff val="80000"/>
          </a:schemeClr>
        </a:solidFill>
      </c:sp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2020 год  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4.4594156437726247E-2"/>
          <c:y val="1.3134115148821839E-2"/>
          <c:w val="0.53895752991252621"/>
          <c:h val="0.76661810303905631"/>
        </c:manualLayout>
      </c:layout>
      <c:pie3DChart>
        <c:varyColors val="1"/>
        <c:ser>
          <c:idx val="0"/>
          <c:order val="0"/>
          <c:explosion val="52"/>
          <c:dPt>
            <c:idx val="4"/>
            <c:spPr>
              <a:solidFill>
                <a:srgbClr val="FFFF00"/>
              </a:solidFill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(расходы!$D$3,расходы!$D$5,расходы!$D$6,расходы!$D$7,расходы!$D$9)</c:f>
              <c:numCache>
                <c:formatCode>#,##0.00</c:formatCode>
                <c:ptCount val="5"/>
                <c:pt idx="0">
                  <c:v>105667.07</c:v>
                </c:pt>
                <c:pt idx="1">
                  <c:v>4565.55</c:v>
                </c:pt>
                <c:pt idx="2">
                  <c:v>97846.87</c:v>
                </c:pt>
                <c:pt idx="3">
                  <c:v>76688.81</c:v>
                </c:pt>
                <c:pt idx="4">
                  <c:v>1754508.3000000003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13305401353725974"/>
          <c:y val="0.59436293379994165"/>
          <c:w val="0.33088104030851356"/>
          <c:h val="0.40563706620005835"/>
        </c:manualLayout>
      </c:layout>
      <c:spPr>
        <a:solidFill>
          <a:schemeClr val="accent5">
            <a:lumMod val="20000"/>
            <a:lumOff val="80000"/>
          </a:schemeClr>
        </a:solidFill>
      </c:sp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плановом периоде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4" cy="503685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4" cy="50368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 и плановом периоде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13.11.2019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67543" y="4077073"/>
          <a:ext cx="8136904" cy="2436783"/>
        </p:xfrm>
        <a:graphic>
          <a:graphicData uri="http://schemas.openxmlformats.org/drawingml/2006/table">
            <a:tbl>
              <a:tblPr/>
              <a:tblGrid>
                <a:gridCol w="1977544"/>
                <a:gridCol w="1539840"/>
                <a:gridCol w="1539840"/>
                <a:gridCol w="1539840"/>
                <a:gridCol w="1539840"/>
              </a:tblGrid>
              <a:tr h="12253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05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5 602 057,10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2 004 871,60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1 787 214,10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1 809 971,40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5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5 637 007,10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2 039 821,60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1 787 214,10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1 809 971,40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013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-34 950,00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-34 950,00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620688"/>
          <a:ext cx="4968552" cy="5375501"/>
        </p:xfrm>
        <a:graphic>
          <a:graphicData uri="http://schemas.openxmlformats.org/drawingml/2006/table">
            <a:tbl>
              <a:tblPr/>
              <a:tblGrid>
                <a:gridCol w="4063050"/>
                <a:gridCol w="905502"/>
              </a:tblGrid>
              <a:tr h="220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Доходы на </a:t>
                      </a:r>
                      <a:br>
                        <a:rPr lang="ru-RU" sz="1200" b="0" i="0" u="none" strike="noStrike" dirty="0"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latin typeface="Times New Roman"/>
                        </a:rPr>
                        <a:t>2020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441 319,48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384 471,94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6 017,60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269 015,64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04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34 616,20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56 847,54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50 872,70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515,00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1 829,19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48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1 497,50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9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1 972,80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31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1 563 552,12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7552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473 017,90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96 179,33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993 066,20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1 288,69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709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2 004 871,60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499992" y="1412776"/>
          <a:ext cx="4932040" cy="4426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427984" y="1412776"/>
          <a:ext cx="4427984" cy="3663315"/>
        </p:xfrm>
        <a:graphic>
          <a:graphicData uri="http://schemas.openxmlformats.org/drawingml/2006/table">
            <a:tbl>
              <a:tblPr/>
              <a:tblGrid>
                <a:gridCol w="3583031"/>
                <a:gridCol w="844953"/>
              </a:tblGrid>
              <a:tr h="32385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2 039 821,60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105 667,07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345,00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4 565,55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97 846,87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76 688,81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1 754 508,30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1 440 449,01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121 483,86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126 937,10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65 595,88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8320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государственного и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-324544" y="0"/>
          <a:ext cx="743902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7" y="4149080"/>
          <a:ext cx="8208912" cy="2333508"/>
        </p:xfrm>
        <a:graphic>
          <a:graphicData uri="http://schemas.openxmlformats.org/drawingml/2006/table">
            <a:tbl>
              <a:tblPr/>
              <a:tblGrid>
                <a:gridCol w="768085"/>
                <a:gridCol w="2580287"/>
                <a:gridCol w="1620180"/>
                <a:gridCol w="1620180"/>
                <a:gridCol w="1620180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473 017,90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96 179,33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34 889,60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35 422,20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993 066,20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914 555,70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929 066,30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1 562 263,43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1 349 571,10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1 364 614,30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1906</TotalTime>
  <Words>402</Words>
  <Application>Microsoft Office PowerPoint</Application>
  <PresentationFormat>Экран (4:3)</PresentationFormat>
  <Paragraphs>139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233</cp:revision>
  <dcterms:modified xsi:type="dcterms:W3CDTF">2019-11-13T08:53:07Z</dcterms:modified>
</cp:coreProperties>
</file>