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6.2016\&#1072;&#1087;&#1088;&#1077;&#1083;&#1100;\&#1076;&#1083;&#1103;%20&#1089;&#1072;&#1081;&#1090;&#1072;%20&#1085;&#1072;%2001.06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6.2016\&#1072;&#1087;&#1088;&#1077;&#1083;&#1100;\&#1076;&#1083;&#1103;%20&#1089;&#1072;&#1081;&#1090;&#1072;%20&#1085;&#1072;%2001.05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доходы!$F$26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доходы!$G$26:$I$26</c:f>
              <c:numCache>
                <c:formatCode>#,##0.0</c:formatCode>
                <c:ptCount val="3"/>
                <c:pt idx="0">
                  <c:v>4347.8</c:v>
                </c:pt>
                <c:pt idx="1">
                  <c:v>1660</c:v>
                </c:pt>
                <c:pt idx="2">
                  <c:v>1040.32</c:v>
                </c:pt>
              </c:numCache>
            </c:numRef>
          </c:val>
        </c:ser>
        <c:ser>
          <c:idx val="1"/>
          <c:order val="1"/>
          <c:tx>
            <c:strRef>
              <c:f>доходы!$F$27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доходы!$G$27:$I$27</c:f>
              <c:numCache>
                <c:formatCode>#,##0.0</c:formatCode>
                <c:ptCount val="3"/>
                <c:pt idx="0">
                  <c:v>216211.1</c:v>
                </c:pt>
                <c:pt idx="1">
                  <c:v>79319</c:v>
                </c:pt>
                <c:pt idx="2">
                  <c:v>76017.600000000006</c:v>
                </c:pt>
              </c:numCache>
            </c:numRef>
          </c:val>
        </c:ser>
        <c:ser>
          <c:idx val="2"/>
          <c:order val="2"/>
          <c:tx>
            <c:strRef>
              <c:f>доходы!$F$28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доходы!$G$28:$I$28</c:f>
              <c:numCache>
                <c:formatCode>#,##0.0</c:formatCode>
                <c:ptCount val="3"/>
                <c:pt idx="0">
                  <c:v>41825.699999999997</c:v>
                </c:pt>
                <c:pt idx="1">
                  <c:v>19400.2</c:v>
                </c:pt>
                <c:pt idx="2">
                  <c:v>19063.599999999995</c:v>
                </c:pt>
              </c:numCache>
            </c:numRef>
          </c:val>
        </c:ser>
        <c:ser>
          <c:idx val="3"/>
          <c:order val="3"/>
          <c:tx>
            <c:strRef>
              <c:f>доходы!$F$29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доходы!$G$29:$I$29</c:f>
              <c:numCache>
                <c:formatCode>#,##0.0</c:formatCode>
                <c:ptCount val="3"/>
                <c:pt idx="0">
                  <c:v>25336.3</c:v>
                </c:pt>
                <c:pt idx="1">
                  <c:v>6830</c:v>
                </c:pt>
                <c:pt idx="2">
                  <c:v>5155</c:v>
                </c:pt>
              </c:numCache>
            </c:numRef>
          </c:val>
        </c:ser>
        <c:ser>
          <c:idx val="4"/>
          <c:order val="4"/>
          <c:tx>
            <c:strRef>
              <c:f>доходы!$F$30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доходы!$G$30:$I$30</c:f>
              <c:numCache>
                <c:formatCode>#,##0.0</c:formatCode>
                <c:ptCount val="3"/>
                <c:pt idx="0">
                  <c:v>19018.3</c:v>
                </c:pt>
                <c:pt idx="1">
                  <c:v>7134</c:v>
                </c:pt>
                <c:pt idx="2">
                  <c:v>5485.3</c:v>
                </c:pt>
              </c:numCache>
            </c:numRef>
          </c:val>
        </c:ser>
        <c:ser>
          <c:idx val="5"/>
          <c:order val="5"/>
          <c:tx>
            <c:strRef>
              <c:f>доходы!$F$31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доходы!$G$31:$I$31</c:f>
              <c:numCache>
                <c:formatCode>#,##0.0</c:formatCode>
                <c:ptCount val="3"/>
                <c:pt idx="0">
                  <c:v>24569.4</c:v>
                </c:pt>
                <c:pt idx="1">
                  <c:v>10713.8</c:v>
                </c:pt>
                <c:pt idx="2">
                  <c:v>9454.7000000000007</c:v>
                </c:pt>
              </c:numCache>
            </c:numRef>
          </c:val>
        </c:ser>
        <c:ser>
          <c:idx val="6"/>
          <c:order val="6"/>
          <c:tx>
            <c:strRef>
              <c:f>доходы!$F$32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доходы!$G$32:$I$32</c:f>
              <c:numCache>
                <c:formatCode>#,##0.0</c:formatCode>
                <c:ptCount val="3"/>
                <c:pt idx="0">
                  <c:v>70853.02</c:v>
                </c:pt>
                <c:pt idx="1">
                  <c:v>25607.9</c:v>
                </c:pt>
                <c:pt idx="2">
                  <c:v>19697.7</c:v>
                </c:pt>
              </c:numCache>
            </c:numRef>
          </c:val>
        </c:ser>
        <c:ser>
          <c:idx val="7"/>
          <c:order val="7"/>
          <c:tx>
            <c:strRef>
              <c:f>доходы!$F$33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доходы!$G$33:$I$33</c:f>
              <c:numCache>
                <c:formatCode>#,##0.0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281.89999999999992</c:v>
                </c:pt>
              </c:numCache>
            </c:numRef>
          </c:val>
        </c:ser>
        <c:ser>
          <c:idx val="8"/>
          <c:order val="8"/>
          <c:tx>
            <c:strRef>
              <c:f>доходы!$F$34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доходы!$G$34:$I$34</c:f>
              <c:numCache>
                <c:formatCode>#,##0.0</c:formatCode>
                <c:ptCount val="3"/>
                <c:pt idx="0">
                  <c:v>4841.6000000000004</c:v>
                </c:pt>
                <c:pt idx="1">
                  <c:v>2042.1</c:v>
                </c:pt>
                <c:pt idx="2">
                  <c:v>2558.1999999999998</c:v>
                </c:pt>
              </c:numCache>
            </c:numRef>
          </c:val>
        </c:ser>
        <c:ser>
          <c:idx val="9"/>
          <c:order val="9"/>
          <c:tx>
            <c:strRef>
              <c:f>доходы!$F$35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доходы!$G$35:$I$35</c:f>
              <c:numCache>
                <c:formatCode>#,##0.0</c:formatCode>
                <c:ptCount val="3"/>
                <c:pt idx="0">
                  <c:v>6872.9</c:v>
                </c:pt>
                <c:pt idx="1">
                  <c:v>479</c:v>
                </c:pt>
                <c:pt idx="2">
                  <c:v>1739.4</c:v>
                </c:pt>
              </c:numCache>
            </c:numRef>
          </c:val>
        </c:ser>
        <c:ser>
          <c:idx val="10"/>
          <c:order val="10"/>
          <c:tx>
            <c:strRef>
              <c:f>доходы!$F$36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доходы!$G$36:$I$36</c:f>
              <c:numCache>
                <c:formatCode>#,##0.0</c:formatCode>
                <c:ptCount val="3"/>
                <c:pt idx="0">
                  <c:v>9357.7999999999975</c:v>
                </c:pt>
                <c:pt idx="1">
                  <c:v>4138.4000000000005</c:v>
                </c:pt>
                <c:pt idx="2">
                  <c:v>3006.3</c:v>
                </c:pt>
              </c:numCache>
            </c:numRef>
          </c:val>
        </c:ser>
        <c:ser>
          <c:idx val="11"/>
          <c:order val="11"/>
          <c:tx>
            <c:strRef>
              <c:f>доходы!$F$37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737.8</c:v>
                </c:pt>
              </c:numCache>
            </c:numRef>
          </c:val>
        </c:ser>
        <c:ser>
          <c:idx val="12"/>
          <c:order val="12"/>
          <c:tx>
            <c:strRef>
              <c:f>доходы!$F$38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доходы!$G$38:$I$38</c:f>
              <c:numCache>
                <c:formatCode>#,##0.0</c:formatCode>
                <c:ptCount val="3"/>
                <c:pt idx="0">
                  <c:v>245447.3</c:v>
                </c:pt>
                <c:pt idx="1">
                  <c:v>132233.79999999999</c:v>
                </c:pt>
                <c:pt idx="2">
                  <c:v>132233.79999999999</c:v>
                </c:pt>
              </c:numCache>
            </c:numRef>
          </c:val>
        </c:ser>
        <c:ser>
          <c:idx val="13"/>
          <c:order val="13"/>
          <c:tx>
            <c:strRef>
              <c:f>доходы!$F$39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доходы!$G$39:$I$39</c:f>
              <c:numCache>
                <c:formatCode>#,##0.0</c:formatCode>
                <c:ptCount val="3"/>
                <c:pt idx="0">
                  <c:v>261988.8</c:v>
                </c:pt>
                <c:pt idx="1">
                  <c:v>90919.6</c:v>
                </c:pt>
                <c:pt idx="2">
                  <c:v>19700.599999999995</c:v>
                </c:pt>
              </c:numCache>
            </c:numRef>
          </c:val>
        </c:ser>
        <c:ser>
          <c:idx val="14"/>
          <c:order val="14"/>
          <c:tx>
            <c:strRef>
              <c:f>доходы!$F$40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доходы!$G$40:$I$40</c:f>
              <c:numCache>
                <c:formatCode>#,##0.0</c:formatCode>
                <c:ptCount val="3"/>
                <c:pt idx="0">
                  <c:v>865312.2</c:v>
                </c:pt>
                <c:pt idx="1">
                  <c:v>327221.40000000002</c:v>
                </c:pt>
                <c:pt idx="2">
                  <c:v>311490.5</c:v>
                </c:pt>
              </c:numCache>
            </c:numRef>
          </c:val>
        </c:ser>
        <c:ser>
          <c:idx val="15"/>
          <c:order val="15"/>
          <c:tx>
            <c:strRef>
              <c:f>доходы!$F$41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доходы!$G$41:$I$41</c:f>
              <c:numCache>
                <c:formatCode>#,##0.0</c:formatCode>
                <c:ptCount val="3"/>
                <c:pt idx="0">
                  <c:v>8.4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доходы!$F$42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доходы!$G$25:$I$25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доходы!$G$42:$I$42</c:f>
              <c:numCache>
                <c:formatCode>#,##0.0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-4134.3</c:v>
                </c:pt>
              </c:numCache>
            </c:numRef>
          </c:val>
        </c:ser>
        <c:shape val="box"/>
        <c:axId val="80510976"/>
        <c:axId val="80512512"/>
        <c:axId val="0"/>
      </c:bar3DChart>
      <c:catAx>
        <c:axId val="805109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0512512"/>
        <c:crosses val="autoZero"/>
        <c:auto val="1"/>
        <c:lblAlgn val="ctr"/>
        <c:lblOffset val="100"/>
      </c:catAx>
      <c:valAx>
        <c:axId val="8051251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05109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расходы!$A$64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расходы!$B$64:$D$64</c:f>
              <c:numCache>
                <c:formatCode>#,##0.0</c:formatCode>
                <c:ptCount val="3"/>
                <c:pt idx="0">
                  <c:v>89968.5</c:v>
                </c:pt>
                <c:pt idx="1">
                  <c:v>34455.699999999997</c:v>
                </c:pt>
                <c:pt idx="2">
                  <c:v>31747.9</c:v>
                </c:pt>
              </c:numCache>
            </c:numRef>
          </c:val>
        </c:ser>
        <c:ser>
          <c:idx val="1"/>
          <c:order val="1"/>
          <c:tx>
            <c:strRef>
              <c:f>расходы!$A$65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расходы!$B$65:$D$65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98.1</c:v>
                </c:pt>
                <c:pt idx="2">
                  <c:v>86.5</c:v>
                </c:pt>
              </c:numCache>
            </c:numRef>
          </c:val>
        </c:ser>
        <c:ser>
          <c:idx val="2"/>
          <c:order val="2"/>
          <c:tx>
            <c:strRef>
              <c:f>расходы!$A$66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расходы!$B$66:$D$66</c:f>
              <c:numCache>
                <c:formatCode>#,##0.0</c:formatCode>
                <c:ptCount val="3"/>
                <c:pt idx="0">
                  <c:v>2935.7</c:v>
                </c:pt>
                <c:pt idx="1">
                  <c:v>824.4</c:v>
                </c:pt>
                <c:pt idx="2">
                  <c:v>765</c:v>
                </c:pt>
              </c:numCache>
            </c:numRef>
          </c:val>
        </c:ser>
        <c:ser>
          <c:idx val="3"/>
          <c:order val="3"/>
          <c:tx>
            <c:strRef>
              <c:f>расходы!$A$67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расходы!$B$67:$D$67</c:f>
              <c:numCache>
                <c:formatCode>#,##0.0</c:formatCode>
                <c:ptCount val="3"/>
                <c:pt idx="0">
                  <c:v>153927.20000000001</c:v>
                </c:pt>
                <c:pt idx="1">
                  <c:v>72350</c:v>
                </c:pt>
                <c:pt idx="2">
                  <c:v>25742</c:v>
                </c:pt>
              </c:numCache>
            </c:numRef>
          </c:val>
        </c:ser>
        <c:ser>
          <c:idx val="4"/>
          <c:order val="4"/>
          <c:tx>
            <c:strRef>
              <c:f>расходы!$A$68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расходы!$B$68:$D$68</c:f>
              <c:numCache>
                <c:formatCode>#,##0.0</c:formatCode>
                <c:ptCount val="3"/>
                <c:pt idx="0">
                  <c:v>98294.5</c:v>
                </c:pt>
                <c:pt idx="1">
                  <c:v>17331</c:v>
                </c:pt>
                <c:pt idx="2">
                  <c:v>13912.4</c:v>
                </c:pt>
              </c:numCache>
            </c:numRef>
          </c:val>
        </c:ser>
        <c:ser>
          <c:idx val="5"/>
          <c:order val="5"/>
          <c:tx>
            <c:strRef>
              <c:f>расходы!$A$69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расходы!$B$69:$D$69</c:f>
              <c:numCache>
                <c:formatCode>#,##0.0</c:formatCode>
                <c:ptCount val="3"/>
                <c:pt idx="0">
                  <c:v>1102815</c:v>
                </c:pt>
                <c:pt idx="1">
                  <c:v>445103.1</c:v>
                </c:pt>
                <c:pt idx="2">
                  <c:v>428343.9</c:v>
                </c:pt>
              </c:numCache>
            </c:numRef>
          </c:val>
        </c:ser>
        <c:ser>
          <c:idx val="6"/>
          <c:order val="6"/>
          <c:tx>
            <c:strRef>
              <c:f>расходы!$A$70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расходы!$B$70:$D$70</c:f>
              <c:numCache>
                <c:formatCode>#,##0.0</c:formatCode>
                <c:ptCount val="3"/>
                <c:pt idx="0">
                  <c:v>206388.6</c:v>
                </c:pt>
                <c:pt idx="1">
                  <c:v>73143.3</c:v>
                </c:pt>
                <c:pt idx="2">
                  <c:v>32800.800000000003</c:v>
                </c:pt>
              </c:numCache>
            </c:numRef>
          </c:val>
        </c:ser>
        <c:ser>
          <c:idx val="7"/>
          <c:order val="7"/>
          <c:tx>
            <c:strRef>
              <c:f>расходы!$A$71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расходы!$B$71:$D$71</c:f>
              <c:numCache>
                <c:formatCode>#,##0.0</c:formatCode>
                <c:ptCount val="3"/>
                <c:pt idx="0">
                  <c:v>44.8</c:v>
                </c:pt>
                <c:pt idx="1">
                  <c:v>4.8</c:v>
                </c:pt>
                <c:pt idx="2">
                  <c:v>0</c:v>
                </c:pt>
              </c:numCache>
            </c:numRef>
          </c:val>
        </c:ser>
        <c:ser>
          <c:idx val="8"/>
          <c:order val="8"/>
          <c:tx>
            <c:strRef>
              <c:f>расходы!$A$72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расходы!$B$72:$D$72</c:f>
              <c:numCache>
                <c:formatCode>#,##0.0</c:formatCode>
                <c:ptCount val="3"/>
                <c:pt idx="0">
                  <c:v>131469.70000000001</c:v>
                </c:pt>
                <c:pt idx="1">
                  <c:v>40463.599999999999</c:v>
                </c:pt>
                <c:pt idx="2">
                  <c:v>39846.1</c:v>
                </c:pt>
              </c:numCache>
            </c:numRef>
          </c:val>
        </c:ser>
        <c:ser>
          <c:idx val="9"/>
          <c:order val="9"/>
          <c:tx>
            <c:strRef>
              <c:f>расходы!$A$73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расходы!$B$73:$D$73</c:f>
              <c:numCache>
                <c:formatCode>#,##0.0</c:formatCode>
                <c:ptCount val="3"/>
                <c:pt idx="0">
                  <c:v>29795.8</c:v>
                </c:pt>
                <c:pt idx="1">
                  <c:v>11077.1</c:v>
                </c:pt>
                <c:pt idx="2">
                  <c:v>11019.8</c:v>
                </c:pt>
              </c:numCache>
            </c:numRef>
          </c:val>
        </c:ser>
        <c:ser>
          <c:idx val="10"/>
          <c:order val="10"/>
          <c:tx>
            <c:strRef>
              <c:f>расходы!$A$74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5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расходы!$B$74:$D$74</c:f>
              <c:numCache>
                <c:formatCode>#,##0.0</c:formatCode>
                <c:ptCount val="3"/>
                <c:pt idx="0">
                  <c:v>425</c:v>
                </c:pt>
                <c:pt idx="1">
                  <c:v>91.19</c:v>
                </c:pt>
                <c:pt idx="2">
                  <c:v>55.8</c:v>
                </c:pt>
              </c:numCache>
            </c:numRef>
          </c:val>
        </c:ser>
        <c:shape val="box"/>
        <c:axId val="105638528"/>
        <c:axId val="105652608"/>
        <c:axId val="0"/>
      </c:bar3DChart>
      <c:catAx>
        <c:axId val="1056385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652608"/>
        <c:crosses val="autoZero"/>
        <c:auto val="1"/>
        <c:lblAlgn val="ctr"/>
        <c:lblOffset val="100"/>
      </c:catAx>
      <c:valAx>
        <c:axId val="1056526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563852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1993442320159198"/>
          <c:y val="0.57531694674342171"/>
          <c:w val="0.57398387049273158"/>
          <c:h val="0.42468305325657812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</a:t>
          </a:r>
          <a:r>
            <a:rPr lang="ru-RU" b="1" i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</a:t>
          </a:r>
          <a:r>
            <a:rPr lang="ru-RU" b="1" i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</a:t>
          </a:r>
          <a:r>
            <a:rPr lang="ru-RU" sz="2800" b="1" i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 </a:t>
          </a:r>
          <a:r>
            <a:rPr lang="ru-RU" sz="2800" b="1" i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14.07.2016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845588"/>
                <a:gridCol w="2197427"/>
                <a:gridCol w="2529412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809 077,9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603 528,1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1 816 333,8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584 320,2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МАЙ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0" y="285729"/>
          <a:ext cx="4571999" cy="6272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57686" y="428604"/>
          <a:ext cx="4572032" cy="6380253"/>
        </p:xfrm>
        <a:graphic>
          <a:graphicData uri="http://schemas.openxmlformats.org/drawingml/2006/table">
            <a:tbl>
              <a:tblPr/>
              <a:tblGrid>
                <a:gridCol w="2315423"/>
                <a:gridCol w="854355"/>
                <a:gridCol w="659337"/>
                <a:gridCol w="742917"/>
              </a:tblGrid>
              <a:tr h="614141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5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65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348 028,5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125 056,9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116 216,2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636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1 660,0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1 040,3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42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79 319,0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latin typeface="Times New Roman"/>
                        </a:rPr>
                        <a:t>76 017,6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42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19 400,2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19 063,6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842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6 830,0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5 155,0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7 134,0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5 485,3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10 713,8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9 454,7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58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92 134,3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32 476,4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28 021,3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421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25 607,9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19 697,7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281,9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2 042,1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2 558,2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6 872,9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479,0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1 739,4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4 138,4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3 006,3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44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737,8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1 368 915,1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546 533,2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459 290,6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132 233,8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132 233,8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261 988,8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90 919,6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19 700,6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865 312,2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327 221,4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311 490,5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30707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-4 134,3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4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1 809 077,9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704 066,5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603 528,1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МАЙ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142908" y="642918"/>
          <a:ext cx="5500726" cy="6215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714875" y="714357"/>
          <a:ext cx="4429125" cy="5814737"/>
        </p:xfrm>
        <a:graphic>
          <a:graphicData uri="http://schemas.openxmlformats.org/drawingml/2006/table">
            <a:tbl>
              <a:tblPr/>
              <a:tblGrid>
                <a:gridCol w="1936101"/>
                <a:gridCol w="831008"/>
                <a:gridCol w="831008"/>
                <a:gridCol w="831008"/>
              </a:tblGrid>
              <a:tr h="741832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за </a:t>
                      </a:r>
                      <a:endParaRPr lang="ru-RU" sz="1200" b="0" i="0" u="none" strike="noStrike" dirty="0" smtClean="0"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latin typeface="Times New Roman"/>
                        </a:rPr>
                        <a:t>5 месяцев 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398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1 816 333,9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694 943,0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584 320,2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3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89 968,5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34 455,7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31 747,9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0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2 935,7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4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153 927,2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72 350,0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25 742,0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98 294,5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17 331,0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13 912,4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23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1 470 513,9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569 791,9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512 010,6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1 102 815,0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445 103,1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428 343,9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206 388,6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73 143,3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32 800,8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131 469,7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40 463,6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39 846,1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4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29 795,8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11 077,1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11 019,8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341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2023</TotalTime>
  <Words>425</Words>
  <Application>Microsoft Office PowerPoint</Application>
  <PresentationFormat>Экран (4:3)</PresentationFormat>
  <Paragraphs>160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241</cp:revision>
  <dcterms:modified xsi:type="dcterms:W3CDTF">2016-07-14T07:48:39Z</dcterms:modified>
</cp:coreProperties>
</file>