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>
        <p:scale>
          <a:sx n="100" d="100"/>
          <a:sy n="100" d="100"/>
        </p:scale>
        <p:origin x="-1308" y="-25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44;&#1086;&#1093;&#1086;&#1076;&#1099;%20&#1085;&#1072;%2001.10.2023\&#1044;&#1086;&#1093;&#1086;&#1076;&#1099;%20&#1085;&#1072;&#1083;&#1086;&#1075;+&#1085;&#1077;&#1085;&#1072;&#1083;&#1086;&#1075;%20&#1085;&#1072;%2001.10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56;&#1072;&#1089;&#1093;&#1086;&#1076;&#1099;%20&#1085;&#1072;%2001.10.2023\&#1089;&#1077;&#1085;&#1090;&#1103;&#1073;&#1088;&#1100;\&#1076;&#1083;&#1103;%20&#1089;&#1072;&#1081;&#1090;&#1072;%20&#1085;&#1072;%2001.09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8631</c:v>
                </c:pt>
                <c:pt idx="1">
                  <c:v>7631</c:v>
                </c:pt>
                <c:pt idx="2">
                  <c:v>12864.18</c:v>
                </c:pt>
                <c:pt idx="3">
                  <c:v>5497.18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364485.63</c:v>
                </c:pt>
                <c:pt idx="1">
                  <c:v>228581</c:v>
                </c:pt>
                <c:pt idx="2">
                  <c:v>256324.97</c:v>
                </c:pt>
                <c:pt idx="3">
                  <c:v>261984.15</c:v>
                </c:pt>
              </c:numCache>
            </c:numRef>
          </c:val>
        </c:ser>
        <c:ser>
          <c:idx val="2"/>
          <c:order val="2"/>
          <c:tx>
            <c:strRef>
              <c:f>Лист1!$G$31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148961.29999999999</c:v>
                </c:pt>
                <c:pt idx="1">
                  <c:v>112315</c:v>
                </c:pt>
                <c:pt idx="2">
                  <c:v>109820.81</c:v>
                </c:pt>
                <c:pt idx="3">
                  <c:v>98548.04</c:v>
                </c:pt>
              </c:numCache>
            </c:numRef>
          </c:val>
        </c:ser>
        <c:ser>
          <c:idx val="3"/>
          <c:order val="3"/>
          <c:tx>
            <c:strRef>
              <c:f>Лист1!$G$32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42454.6</c:v>
                </c:pt>
                <c:pt idx="1">
                  <c:v>14300</c:v>
                </c:pt>
                <c:pt idx="2">
                  <c:v>13009.83</c:v>
                </c:pt>
                <c:pt idx="3">
                  <c:v>14550.76</c:v>
                </c:pt>
              </c:numCache>
            </c:numRef>
          </c:val>
        </c:ser>
        <c:ser>
          <c:idx val="4"/>
          <c:order val="4"/>
          <c:tx>
            <c:strRef>
              <c:f>Лист1!$G$33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15600</c:v>
                </c:pt>
                <c:pt idx="1">
                  <c:v>12035</c:v>
                </c:pt>
                <c:pt idx="2">
                  <c:v>13687.48</c:v>
                </c:pt>
                <c:pt idx="3">
                  <c:v>12618.45</c:v>
                </c:pt>
              </c:numCache>
            </c:numRef>
          </c:val>
        </c:ser>
        <c:ser>
          <c:idx val="5"/>
          <c:order val="5"/>
          <c:tx>
            <c:strRef>
              <c:f>Лист1!$G$30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59089.46</c:v>
                </c:pt>
                <c:pt idx="1">
                  <c:v>45910</c:v>
                </c:pt>
                <c:pt idx="2">
                  <c:v>49758.85</c:v>
                </c:pt>
                <c:pt idx="3">
                  <c:v>47818.04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-8.11</c:v>
                </c:pt>
                <c:pt idx="3">
                  <c:v>0.03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57702.52</c:v>
                </c:pt>
                <c:pt idx="1">
                  <c:v>43655.29</c:v>
                </c:pt>
                <c:pt idx="2">
                  <c:v>39503.85</c:v>
                </c:pt>
                <c:pt idx="3">
                  <c:v>38568.18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598.72</c:v>
                </c:pt>
                <c:pt idx="1">
                  <c:v>421.18</c:v>
                </c:pt>
                <c:pt idx="2">
                  <c:v>3616.72</c:v>
                </c:pt>
                <c:pt idx="3">
                  <c:v>561.29999999999995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1290.3599999999999</c:v>
                </c:pt>
                <c:pt idx="1">
                  <c:v>962.8</c:v>
                </c:pt>
                <c:pt idx="2">
                  <c:v>2179.25</c:v>
                </c:pt>
                <c:pt idx="3">
                  <c:v>9928.61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46800</c:v>
                </c:pt>
                <c:pt idx="1">
                  <c:v>13250</c:v>
                </c:pt>
                <c:pt idx="2">
                  <c:v>4598.57</c:v>
                </c:pt>
                <c:pt idx="3">
                  <c:v>2503.0300000000002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-1455.1</c:v>
                </c:pt>
                <c:pt idx="1">
                  <c:v>-2157.54</c:v>
                </c:pt>
                <c:pt idx="2">
                  <c:v>-1949.28</c:v>
                </c:pt>
                <c:pt idx="3">
                  <c:v>4873.9799999999996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-1089.27</c:v>
                </c:pt>
                <c:pt idx="1">
                  <c:v>-1092.23</c:v>
                </c:pt>
                <c:pt idx="2">
                  <c:v>6446.16</c:v>
                </c:pt>
                <c:pt idx="3" formatCode="#,##0.0">
                  <c:v>26.75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578714.4</c:v>
                </c:pt>
                <c:pt idx="1">
                  <c:v>534737.75</c:v>
                </c:pt>
                <c:pt idx="2">
                  <c:v>534737.65</c:v>
                </c:pt>
                <c:pt idx="3">
                  <c:v>406972.3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1750748.84</c:v>
                </c:pt>
                <c:pt idx="1">
                  <c:v>887541.1</c:v>
                </c:pt>
                <c:pt idx="2">
                  <c:v>887541.1</c:v>
                </c:pt>
                <c:pt idx="3" formatCode="#,##0.0">
                  <c:v>789849.5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Лист1!$H$43:$K$43</c:f>
              <c:numCache>
                <c:formatCode>#,##0.00</c:formatCode>
                <c:ptCount val="4"/>
                <c:pt idx="0">
                  <c:v>1338149.3500000001</c:v>
                </c:pt>
                <c:pt idx="1">
                  <c:v>947266.6</c:v>
                </c:pt>
                <c:pt idx="2">
                  <c:v>947266.6</c:v>
                </c:pt>
                <c:pt idx="3" formatCode="#,##0.0">
                  <c:v>810840.2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63167.74</c:v>
                </c:pt>
                <c:pt idx="1">
                  <c:v>40843.85</c:v>
                </c:pt>
                <c:pt idx="2">
                  <c:v>40843.85</c:v>
                </c:pt>
                <c:pt idx="3">
                  <c:v>51318.31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9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Лист1!$H$46:$K$46</c:f>
              <c:numCache>
                <c:formatCode>#,##0.00</c:formatCode>
                <c:ptCount val="4"/>
                <c:pt idx="0">
                  <c:v>-8380.25</c:v>
                </c:pt>
                <c:pt idx="1">
                  <c:v>-8380.25</c:v>
                </c:pt>
                <c:pt idx="2">
                  <c:v>-10127.200000000001</c:v>
                </c:pt>
                <c:pt idx="3">
                  <c:v>-18372.93</c:v>
                </c:pt>
              </c:numCache>
            </c:numRef>
          </c:val>
        </c:ser>
        <c:shape val="box"/>
        <c:axId val="150977920"/>
        <c:axId val="151309696"/>
        <c:axId val="0"/>
      </c:bar3DChart>
      <c:catAx>
        <c:axId val="15097792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1309696"/>
        <c:crosses val="autoZero"/>
        <c:auto val="1"/>
        <c:lblAlgn val="ctr"/>
        <c:lblOffset val="100"/>
      </c:catAx>
      <c:valAx>
        <c:axId val="15130969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097792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8.4966642544167609E-2"/>
          <c:y val="0.62148151569030441"/>
          <c:w val="0.8912564941727964"/>
          <c:h val="0.37841642228739025"/>
        </c:manualLayout>
      </c:layout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623553.68000000005</c:v>
                </c:pt>
                <c:pt idx="1">
                  <c:v>265245.78000000003</c:v>
                </c:pt>
                <c:pt idx="2">
                  <c:v>178560.9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392.13</c:v>
                </c:pt>
                <c:pt idx="2">
                  <c:v>304.39999999999998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36920.720000000001</c:v>
                </c:pt>
                <c:pt idx="1">
                  <c:v>28903.46</c:v>
                </c:pt>
                <c:pt idx="2">
                  <c:v>4208.2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638122.39</c:v>
                </c:pt>
                <c:pt idx="1">
                  <c:v>335141.28000000003</c:v>
                </c:pt>
                <c:pt idx="2">
                  <c:v>204650.3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495511.57</c:v>
                </c:pt>
                <c:pt idx="1">
                  <c:v>205701.64</c:v>
                </c:pt>
                <c:pt idx="2">
                  <c:v>269169.8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16169.27</c:v>
                </c:pt>
                <c:pt idx="1">
                  <c:v>2090.0300000000002</c:v>
                </c:pt>
                <c:pt idx="2">
                  <c:v>888.5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1952787.77</c:v>
                </c:pt>
                <c:pt idx="1">
                  <c:v>1379782.33</c:v>
                </c:pt>
                <c:pt idx="2">
                  <c:v>1216998.6000000001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347317.81</c:v>
                </c:pt>
                <c:pt idx="1">
                  <c:v>233900.27</c:v>
                </c:pt>
                <c:pt idx="2">
                  <c:v>149770.6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163.44999999999999</c:v>
                </c:pt>
                <c:pt idx="1">
                  <c:v>163.44999999999999</c:v>
                </c:pt>
                <c:pt idx="2">
                  <c:v>195.8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164351.21</c:v>
                </c:pt>
                <c:pt idx="1">
                  <c:v>98701.24</c:v>
                </c:pt>
                <c:pt idx="2">
                  <c:v>88379.199999999997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361142.69</c:v>
                </c:pt>
                <c:pt idx="1">
                  <c:v>161086.48000000001</c:v>
                </c:pt>
                <c:pt idx="2">
                  <c:v>159791.9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Уточненный план 2023 год</c:v>
                </c:pt>
                <c:pt idx="1">
                  <c:v>Исполнение за 2023 год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5.75</c:v>
                </c:pt>
                <c:pt idx="1">
                  <c:v>5.75</c:v>
                </c:pt>
                <c:pt idx="2">
                  <c:v>2.0138400000000001</c:v>
                </c:pt>
              </c:numCache>
            </c:numRef>
          </c:val>
        </c:ser>
        <c:shape val="box"/>
        <c:axId val="77669504"/>
        <c:axId val="80518144"/>
        <c:axId val="0"/>
      </c:bar3DChart>
      <c:catAx>
        <c:axId val="7766950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0518144"/>
        <c:crosses val="autoZero"/>
        <c:auto val="1"/>
        <c:lblAlgn val="ctr"/>
        <c:lblOffset val="100"/>
      </c:catAx>
      <c:valAx>
        <c:axId val="8051814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766950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59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            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604447" cy="12331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             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8604447" cy="12331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"/>
          <a:ext cx="1623993" cy="297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"/>
        <a:ext cx="1623993" cy="297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16.10.2023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3204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35325359"/>
              </p:ext>
            </p:extLst>
          </p:nvPr>
        </p:nvGraphicFramePr>
        <p:xfrm>
          <a:off x="251520" y="265212"/>
          <a:ext cx="8604448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8" y="2569468"/>
          <a:ext cx="8352926" cy="2194560"/>
        </p:xfrm>
        <a:graphic>
          <a:graphicData uri="http://schemas.openxmlformats.org/drawingml/2006/table">
            <a:tbl>
              <a:tblPr/>
              <a:tblGrid>
                <a:gridCol w="1882546"/>
                <a:gridCol w="1617595"/>
                <a:gridCol w="1617595"/>
                <a:gridCol w="1617595"/>
                <a:gridCol w="1617595"/>
              </a:tblGrid>
              <a:tr h="6335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latin typeface="Arial"/>
                        </a:rPr>
                        <a:t>План  на 9 мес. 2023 г.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latin typeface="Arial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4 465 469,30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latin typeface="Arial"/>
                        </a:rPr>
                        <a:t>2 877 820,57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2 910 115,28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2 538 085,89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83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4 636 474,02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2 733 819,79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2 711 113,84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2 272 920,24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дефицит(-)/профицит (+)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-171 004,72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144 000,78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199 001,44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265 165,65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82827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сентябрь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409228"/>
          <a:ext cx="4464496" cy="5122076"/>
        </p:xfrm>
        <a:graphic>
          <a:graphicData uri="http://schemas.openxmlformats.org/drawingml/2006/table">
            <a:tbl>
              <a:tblPr/>
              <a:tblGrid>
                <a:gridCol w="1697127"/>
                <a:gridCol w="705548"/>
                <a:gridCol w="705548"/>
                <a:gridCol w="705548"/>
                <a:gridCol w="650725"/>
              </a:tblGrid>
              <a:tr h="496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 на 9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753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639 221,99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420 772,00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455 458,01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441 016,65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360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7 631,00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12 864,18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5 497,18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76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364 485,63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228 581,00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256 324,97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261 984,15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56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45 910,00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49 758,85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47 818,04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148 961,30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112 315,00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109 820,81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98 548,04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77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14 300,00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13 009,83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14 550,76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17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12 035,00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13 687,48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12 618,45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94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95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103 847,23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55 039,50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54 395,28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56 461,86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48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43 655,29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39 503,85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38 568,18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421,18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3 616,72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2 179,25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9 928,61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46 800,00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13 250,00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4 598,57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2 503,03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-1 455,10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-2 157,54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-1 949,28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4 873,98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6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-1 089,27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-1 092,23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6 446,16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3 722 400,08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2 402 009,05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2 400 262,00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2 040 607,38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578 714,40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534 737,75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534 737,65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406 972,30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1 750 748,84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887 541,10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887 541,10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789 849,50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1 338 149,35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947 266,60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947 266,60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810 840,20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6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63 167,74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40 843,85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40 843,85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51 318,31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368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-10 127,20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17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4 465 469,31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2 877 820,55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2 910 115,29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2 538 085,89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572000" y="409228"/>
          <a:ext cx="5128046" cy="5305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0" y="553244"/>
          <a:ext cx="507605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71600" y="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сентябрь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4729708"/>
            <a:ext cx="1088944" cy="985292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572001" y="625255"/>
          <a:ext cx="4248472" cy="4194395"/>
        </p:xfrm>
        <a:graphic>
          <a:graphicData uri="http://schemas.openxmlformats.org/drawingml/2006/table">
            <a:tbl>
              <a:tblPr/>
              <a:tblGrid>
                <a:gridCol w="1783178"/>
                <a:gridCol w="765369"/>
                <a:gridCol w="765369"/>
                <a:gridCol w="934556"/>
              </a:tblGrid>
              <a:tr h="62101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Уточненный план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Исполнение за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137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4 636 574,0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2 711 113,8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2 272 920,2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623 553,7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265 245,8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178 560,9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304,4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36 920,7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28 903,5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4 208,2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638 122,4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335 141,3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204 650,3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7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495 511,6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205 701,6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269 169,8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16 169,3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2 090,0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2 825 762,9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1 873 633,8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1 615 136,1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1 952 787,8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1 379 782,3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1 216 998,6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347 317,8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233 900,3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149 770,6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164 351,2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98 701,2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88 379,2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361 142,7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161 086,5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159 791,9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61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2964</TotalTime>
  <Words>569</Words>
  <Application>Microsoft Office PowerPoint</Application>
  <PresentationFormat>Экран (16:10)</PresentationFormat>
  <Paragraphs>205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402</cp:revision>
  <dcterms:modified xsi:type="dcterms:W3CDTF">2023-10-16T07:06:40Z</dcterms:modified>
</cp:coreProperties>
</file>