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>
      <p:cViewPr>
        <p:scale>
          <a:sx n="102" d="100"/>
          <a:sy n="102" d="100"/>
        </p:scale>
        <p:origin x="-1884" y="-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A120-492C-4BEF-8BCE-E314FDE9EB4A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6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772816"/>
            <a:ext cx="8856984" cy="648072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Исполнение муниципальной программы за 2021 год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691680" y="332657"/>
            <a:ext cx="7286676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Развитие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образования города Минусинска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932348" cy="288032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Развитие образования города Минусинска </a:t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В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целом по муниципальной  программе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расходы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в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2021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году исполнены в сумме  </a:t>
            </a:r>
            <a:br>
              <a:rPr lang="ru-RU" sz="1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</a:b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1 628 203,09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 тыс. рублей, что составляет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99,4%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от уточненной   бюджетной росписи в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сумме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1 637 980,65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тыс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>. рублей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  <a:t/>
            </a:r>
            <a:br>
              <a:rPr lang="ru-RU" sz="2800" dirty="0">
                <a:solidFill>
                  <a:schemeClr val="tx2">
                    <a:lumMod val="75000"/>
                  </a:schemeClr>
                </a:solidFill>
                <a:cs typeface="Tahoma" pitchFamily="34" charset="0"/>
              </a:rPr>
            </a:b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29892" y="2564904"/>
            <a:ext cx="6370500" cy="3600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b="1" dirty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dirty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026" name="Picture 2" descr="D:\768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64904"/>
            <a:ext cx="6912768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920880" cy="1443975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</a:rPr>
              <a:t>Бюджетные ассигнования на реализацию Программы </a:t>
            </a: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</a:rPr>
              <a:t>распределены </a:t>
            </a:r>
            <a:r>
              <a:rPr lang="ru-RU" sz="1900" b="1" dirty="0">
                <a:solidFill>
                  <a:schemeClr val="tx2">
                    <a:lumMod val="75000"/>
                  </a:schemeClr>
                </a:solidFill>
              </a:rPr>
              <a:t>между главными распорядителями бюджетных средств следующим образом: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39954946"/>
              </p:ext>
            </p:extLst>
          </p:nvPr>
        </p:nvGraphicFramePr>
        <p:xfrm>
          <a:off x="700467" y="2060847"/>
          <a:ext cx="7831972" cy="43156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7197"/>
                <a:gridCol w="1872208"/>
                <a:gridCol w="1296144"/>
                <a:gridCol w="1368152"/>
                <a:gridCol w="1296144"/>
                <a:gridCol w="1152127"/>
              </a:tblGrid>
              <a:tr h="896027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Наименование ГРБС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Раздел, подраздел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Объем бюджетных ассигнований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(тыс. рублей)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Процент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98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solidFill>
                            <a:schemeClr val="tx1"/>
                          </a:solidFill>
                          <a:effectLst/>
                        </a:rPr>
                        <a:t>2021 </a:t>
                      </a:r>
                      <a:r>
                        <a:rPr lang="ru-RU" sz="1600" i="1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600" i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8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</a:rPr>
                        <a:t>план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</a:rPr>
                        <a:t>факт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337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600" i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</a:rPr>
                        <a:t>Управление образования администрации города Минусинска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</a:rPr>
                        <a:t>07 01, 07 02,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</a:rPr>
                        <a:t>07 03, 07 05, 07 07, 07 09, 10 03, 10 04,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</a:rPr>
                        <a:t>11 02 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</a:rPr>
                        <a:t>1 </a:t>
                      </a:r>
                      <a:r>
                        <a:rPr lang="ru-RU" sz="1600" i="1" dirty="0" smtClean="0">
                          <a:effectLst/>
                        </a:rPr>
                        <a:t>637 754,27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</a:rPr>
                        <a:t>1 627 976,71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</a:rPr>
                        <a:t>99,4 </a:t>
                      </a:r>
                      <a:r>
                        <a:rPr lang="ru-RU" sz="1600" i="1" dirty="0">
                          <a:effectLst/>
                        </a:rPr>
                        <a:t>%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9637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600" i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>
                          <a:effectLst/>
                        </a:rPr>
                        <a:t>Отдел культуры администрации города </a:t>
                      </a:r>
                      <a:endParaRPr lang="ru-RU" sz="1600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</a:rPr>
                        <a:t>07 03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</a:rPr>
                        <a:t>226,38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</a:rPr>
                        <a:t>226,38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</a:rPr>
                        <a:t>100,0 %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59735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i="1">
                          <a:effectLst/>
                        </a:rPr>
                        <a:t> </a:t>
                      </a:r>
                      <a:endParaRPr lang="ru-RU" sz="1600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i="1">
                          <a:effectLst/>
                        </a:rPr>
                        <a:t>Всего</a:t>
                      </a:r>
                      <a:endParaRPr lang="ru-RU" sz="1600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</a:rPr>
                        <a:t> 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</a:rPr>
                        <a:t>1 637 980,65</a:t>
                      </a:r>
                      <a:r>
                        <a:rPr lang="ru-RU" sz="1600" i="1" dirty="0">
                          <a:effectLst/>
                        </a:rPr>
                        <a:t> 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</a:rPr>
                        <a:t>1 </a:t>
                      </a:r>
                      <a:r>
                        <a:rPr lang="ru-RU" sz="1600" i="1" dirty="0" smtClean="0">
                          <a:effectLst/>
                        </a:rPr>
                        <a:t>628 203,09</a:t>
                      </a:r>
                      <a:r>
                        <a:rPr lang="ru-RU" sz="1600" i="1" dirty="0">
                          <a:effectLst/>
                        </a:rPr>
                        <a:t> 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i="1" dirty="0" smtClean="0">
                          <a:effectLst/>
                        </a:rPr>
                        <a:t>99,4 </a:t>
                      </a:r>
                      <a:r>
                        <a:rPr lang="ru-RU" sz="1600" i="1" dirty="0">
                          <a:effectLst/>
                        </a:rPr>
                        <a:t>%</a:t>
                      </a:r>
                      <a:endParaRPr lang="ru-RU" sz="16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961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8722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ПОДПРОГРАММА 1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«Развитие дошкольного образования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  <a:endParaRPr lang="ru-RU" sz="3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44824"/>
            <a:ext cx="792088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202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101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Финансовое обеспечение на реализацию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подпрограммы 1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03026355"/>
              </p:ext>
            </p:extLst>
          </p:nvPr>
        </p:nvGraphicFramePr>
        <p:xfrm>
          <a:off x="683567" y="1844818"/>
          <a:ext cx="7848872" cy="43924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0291"/>
                <a:gridCol w="2052103"/>
                <a:gridCol w="1160291"/>
                <a:gridCol w="1160291"/>
                <a:gridCol w="1160291"/>
                <a:gridCol w="1155605"/>
              </a:tblGrid>
              <a:tr h="97610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ГРБС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Раздел, подраздел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 бюджетных ассигнований (тыс. рулей)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Процент исполнения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80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80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план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факт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8055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Управление образования администрации города Минусинска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07 01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616 840,90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615 920,00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99,85%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80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339,78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339,78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80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10 03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3 734,10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3 734,00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80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10 04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4 485,74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3 793,74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84,57%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80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625 400,52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623 787,52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99,74%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4787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Целевые индикаторы и показатели результативности 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подпрограммы 1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33034271"/>
              </p:ext>
            </p:extLst>
          </p:nvPr>
        </p:nvGraphicFramePr>
        <p:xfrm>
          <a:off x="683567" y="1844822"/>
          <a:ext cx="7848872" cy="4632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98213"/>
                <a:gridCol w="1125349"/>
                <a:gridCol w="1012655"/>
                <a:gridCol w="1012655"/>
              </a:tblGrid>
              <a:tr h="24002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Показатели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Единица измерения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0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план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факт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4401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Уровень доступности дошкольного образования и численность населения, получающего дошкольное образование (отношение численности детей 3-7 лет, которым предоставлена возможность получать услуги дошкольного образования, к численности детей в возрасте 3-7 лет.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9601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Удельный вес воспитанников дошкольников образовательных учреждений, обучающихся по программам, соответствующим требованиям стандарта дошкольного образования ФГОС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601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Доля детей, получающих образование  в вариативных формах (служба ранней помощи, консультативные центры и другие) в общей численности детей получающих дошкольное образование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00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Охват детей с ОВЗ доступным дошкольным образованием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0837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507288" cy="100811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ПОДПРОГРАММА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«Развитие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общего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образования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»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72816"/>
            <a:ext cx="799288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30882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Финансовое обеспечение на реализацию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подпрограммы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82573707"/>
              </p:ext>
            </p:extLst>
          </p:nvPr>
        </p:nvGraphicFramePr>
        <p:xfrm>
          <a:off x="683566" y="1772820"/>
          <a:ext cx="7848873" cy="48703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2688"/>
                <a:gridCol w="2091714"/>
                <a:gridCol w="1182688"/>
                <a:gridCol w="1182688"/>
                <a:gridCol w="1182688"/>
                <a:gridCol w="1026407"/>
              </a:tblGrid>
              <a:tr h="121759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ГРБС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Раздел, подраздел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 бюджетных ассигнований (тыс. рулей)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Процент исполнения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план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факт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863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Управление образования администрации города Минусинска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07 02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653 496,68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653 434,10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99,99%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27 654,80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27 654,80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301,06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301,06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07 07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4 968,77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4 678,52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94,16%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10 03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65 350,25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59 461,02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90,99%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8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10 04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2,67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2,67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58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751 774,23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745 532,17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99,17%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0189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Целевые индикаторы и показатели результативности 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подпрограммы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45696177"/>
              </p:ext>
            </p:extLst>
          </p:nvPr>
        </p:nvGraphicFramePr>
        <p:xfrm>
          <a:off x="683568" y="1916832"/>
          <a:ext cx="7864326" cy="43924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07463"/>
                <a:gridCol w="1127565"/>
                <a:gridCol w="1014649"/>
                <a:gridCol w="1014649"/>
              </a:tblGrid>
              <a:tr h="31374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Показатели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Единица измерения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план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факт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941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94,1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94,1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41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Доля выпускников муниципальных общеобразовательных учреждений, не сдавших единый государственный экзамен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1,5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1,5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824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Доля обучающихся, освоивших основную общеобразовательную программу основного общего образования и получивших документы государственного образца об освоении основных образовательных программ основного общего образования 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96,8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96,8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8540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507288" cy="136815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ПОДПРОГРАММА 3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«Развитие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дополнительного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образования»</a:t>
            </a:r>
            <a:endParaRPr lang="ru-RU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4293096"/>
            <a:ext cx="5040560" cy="23898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772816"/>
            <a:ext cx="2455421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060848"/>
            <a:ext cx="2917566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1772816"/>
            <a:ext cx="2505472" cy="25774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4365104"/>
            <a:ext cx="2941754" cy="23534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F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16245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Финансовое обеспечение на реализацию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подпрограммы 3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0217459"/>
              </p:ext>
            </p:extLst>
          </p:nvPr>
        </p:nvGraphicFramePr>
        <p:xfrm>
          <a:off x="683568" y="1844824"/>
          <a:ext cx="7920882" cy="4464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8501"/>
                <a:gridCol w="2031250"/>
                <a:gridCol w="1148501"/>
                <a:gridCol w="1300266"/>
                <a:gridCol w="1300266"/>
                <a:gridCol w="992098"/>
              </a:tblGrid>
              <a:tr h="95667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ГРБС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Раздел, подраздел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 бюджетных ассигнований  </a:t>
                      </a:r>
                      <a:r>
                        <a:rPr lang="ru-RU" sz="1600" dirty="0" smtClean="0">
                          <a:effectLst/>
                        </a:rPr>
                        <a:t>2021 </a:t>
                      </a:r>
                      <a:r>
                        <a:rPr lang="ru-RU" sz="1600" dirty="0">
                          <a:effectLst/>
                        </a:rPr>
                        <a:t>год (тыс. рулей)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Процент исполнения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88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план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факт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8893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Управление образования администрации города Минусинска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07 02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51,09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51,09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88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53 544,47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53 544,47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88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33,00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33,00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88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07 07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41 448,41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39 553,98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95,43%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88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07 09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53,23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53,23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88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11 02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4 376,33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4 376,33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56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Отдел культуры администрации города Минусинска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226,38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226,38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100,00%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88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99 732,91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97 838,48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98,10%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5871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Целевые индикаторы и показатели результативности 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подпрограммы 3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09869258"/>
              </p:ext>
            </p:extLst>
          </p:nvPr>
        </p:nvGraphicFramePr>
        <p:xfrm>
          <a:off x="683567" y="1844821"/>
          <a:ext cx="7848873" cy="4876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98212"/>
                <a:gridCol w="1125349"/>
                <a:gridCol w="1012656"/>
                <a:gridCol w="1012656"/>
              </a:tblGrid>
              <a:tr h="23118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Показатели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Единица измерения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1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план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факт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559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Удельный вес численности детей по программам дополнительного образования, ставших победителями и призерами муниципальных, краевых, всероссийских и международных мероприятий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10,15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10,15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559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81,3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81,3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935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Удельный вес численности детей, вовлеченных в образовательные модули летнего отдыха и оздоровления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76,8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76,8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247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Охват детей в возрасте от 5 до 18 лет, имеющих право на получение дополнительного образования в рамках системы персонифицированного финансирования – не менее 11,50%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14,19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14,19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7211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507288" cy="100811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ПОДПРОГРАММА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tx2">
                    <a:lumMod val="75000"/>
                  </a:schemeClr>
                </a:solidFill>
              </a:rPr>
              <a:t>«Обеспечение реализации муниципальной программы»</a:t>
            </a:r>
            <a:endParaRPr lang="ru-RU" sz="27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44674"/>
            <a:ext cx="7992887" cy="4608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8779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Финансовое обеспечение на реализацию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подпрограммы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11525740"/>
              </p:ext>
            </p:extLst>
          </p:nvPr>
        </p:nvGraphicFramePr>
        <p:xfrm>
          <a:off x="683569" y="1844822"/>
          <a:ext cx="7848871" cy="43204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8323"/>
                <a:gridCol w="2137052"/>
                <a:gridCol w="883408"/>
                <a:gridCol w="1208323"/>
                <a:gridCol w="1208323"/>
                <a:gridCol w="1203442"/>
              </a:tblGrid>
              <a:tr h="108012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ГРБС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Раздел, подраздел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 бюджетных ассигнований (тыс. рулей)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Процент исполнения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40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0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план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факт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02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Управление образования администрации города Минусинска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07 05,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07 09, 10 04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161 072,99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161 044,92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99,98%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7978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Целевые индикаторы и показатели результативности 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подпрограммы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45133559"/>
              </p:ext>
            </p:extLst>
          </p:nvPr>
        </p:nvGraphicFramePr>
        <p:xfrm>
          <a:off x="683569" y="1844824"/>
          <a:ext cx="7848870" cy="43204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15792"/>
                <a:gridCol w="1127794"/>
                <a:gridCol w="1152642"/>
                <a:gridCol w="1152642"/>
              </a:tblGrid>
              <a:tr h="24002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Единица измерения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план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факт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200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Своевременное доведение управлением образования лимитов бюджетных обязательств до подведомственных учреждений, предусмотренных решением о бюджете в первоначальной редакции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00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Соблюдение сроков предоставления годовой бюджетной отчетности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Своевременность утверждения муниципальных заданий подведомственным учреждениям на текущий финансовый год и плановый период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Охват муниципальных общеобразовательных учреждений методическими услугами в разных формах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муниципальных учреждений, в которых проведены контрольные мероприятия по исполнению бюджета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8647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723</Words>
  <Application>Microsoft Office PowerPoint</Application>
  <PresentationFormat>Экран (4:3)</PresentationFormat>
  <Paragraphs>265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Специальное оформление</vt:lpstr>
      <vt:lpstr>Слайд 1</vt:lpstr>
      <vt:lpstr>Развитие образования города Минусинска  В целом по муниципальной  программе   расходы в 2021 году исполнены в сумме   1 628 203,09 тыс. рублей, что составляет 99,4% от уточненной   бюджетной росписи в сумме 1 637 980,65тыс. рублей </vt:lpstr>
      <vt:lpstr>Бюджетные ассигнования на реализацию Программы  распределены между главными распорядителями бюджетных средств следующим образом:</vt:lpstr>
      <vt:lpstr>ПОДПРОГРАММА 1 «Развитие дошкольного образования»</vt:lpstr>
      <vt:lpstr>Финансовое обеспечение на реализацию  подпрограммы 1</vt:lpstr>
      <vt:lpstr>Целевые индикаторы и показатели результативности  подпрограммы 1</vt:lpstr>
      <vt:lpstr>ПОДПРОГРАММА 2 «Развитие общего образования»</vt:lpstr>
      <vt:lpstr>Финансовое обеспечение на реализацию  подпрограммы 2</vt:lpstr>
      <vt:lpstr>Целевые индикаторы и показатели результативности  подпрограммы 2</vt:lpstr>
      <vt:lpstr>ПОДПРОГРАММА 3 «Развитие дополнительного образования»</vt:lpstr>
      <vt:lpstr>Финансовое обеспечение на реализацию  подпрограммы 3</vt:lpstr>
      <vt:lpstr>Целевые индикаторы и показатели результативности  подпрограммы 3</vt:lpstr>
      <vt:lpstr>ПОДПРОГРАММА 4 «Обеспечение реализации муниципальной программы»</vt:lpstr>
      <vt:lpstr>Финансовое обеспечение на реализацию  подпрограммы 4</vt:lpstr>
      <vt:lpstr>Целевые индикаторы и показатели результативности  подпрограммы 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Логотип</dc:title>
  <dc:creator>Admin</dc:creator>
  <cp:lastModifiedBy>Пользователь Windows</cp:lastModifiedBy>
  <cp:revision>55</cp:revision>
  <dcterms:created xsi:type="dcterms:W3CDTF">2011-12-13T19:04:59Z</dcterms:created>
  <dcterms:modified xsi:type="dcterms:W3CDTF">2022-02-25T03:11:54Z</dcterms:modified>
</cp:coreProperties>
</file>