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2" r:id="rId3"/>
    <p:sldId id="281" r:id="rId4"/>
    <p:sldId id="282" r:id="rId5"/>
    <p:sldId id="283" r:id="rId6"/>
    <p:sldId id="284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BA22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989A2-8541-41D2-9C17-FC23A6029B2D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95E7C-882D-44E2-9BD3-F0EEA07795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67997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04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3CDA27-C7B6-4CE5-B93F-D38DD46714A8}" type="slidenum">
              <a:rPr lang="ru-RU" smtClean="0"/>
              <a:pPr/>
              <a:t>1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2366672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абаканская"/>
          <p:cNvPicPr>
            <a:picLocks noChangeAspect="1" noChangeArrowheads="1"/>
          </p:cNvPicPr>
          <p:nvPr/>
        </p:nvPicPr>
        <p:blipFill>
          <a:blip r:embed="rId3" cstate="print">
            <a:lum bright="60000" contras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19050" y="565150"/>
            <a:ext cx="6553200" cy="254000"/>
          </a:xfrm>
          <a:prstGeom prst="rect">
            <a:avLst/>
          </a:prstGeom>
          <a:solidFill>
            <a:srgbClr val="FFCC00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6610350" y="0"/>
            <a:ext cx="2533650" cy="1862138"/>
            <a:chOff x="6629400" y="0"/>
            <a:chExt cx="2514600" cy="1862138"/>
          </a:xfrm>
        </p:grpSpPr>
        <p:pic>
          <p:nvPicPr>
            <p:cNvPr id="21513" name="Picture 4" descr="2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29400" y="0"/>
              <a:ext cx="2514600" cy="1862138"/>
            </a:xfrm>
            <a:prstGeom prst="rect">
              <a:avLst/>
            </a:prstGeom>
            <a:blipFill dpi="0" rotWithShape="1">
              <a:blip r:embed="rId4" cstate="print">
                <a:alphaModFix amt="27000"/>
              </a:blip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6629400" y="0"/>
              <a:ext cx="914400" cy="1143000"/>
              <a:chOff x="4368" y="1872"/>
              <a:chExt cx="256" cy="384"/>
            </a:xfrm>
          </p:grpSpPr>
          <p:sp>
            <p:nvSpPr>
              <p:cNvPr id="21515" name="Rectangle 7"/>
              <p:cNvSpPr>
                <a:spLocks noChangeArrowheads="1"/>
              </p:cNvSpPr>
              <p:nvPr/>
            </p:nvSpPr>
            <p:spPr bwMode="auto">
              <a:xfrm>
                <a:off x="4368" y="1872"/>
                <a:ext cx="256" cy="384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FFCC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pic>
            <p:nvPicPr>
              <p:cNvPr id="21516" name="Picture 8" descr="герб Минусинска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416" y="1920"/>
                <a:ext cx="158" cy="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053" name="Rectangle 10"/>
          <p:cNvSpPr>
            <a:spLocks noChangeArrowheads="1"/>
          </p:cNvSpPr>
          <p:nvPr/>
        </p:nvSpPr>
        <p:spPr bwMode="auto">
          <a:xfrm>
            <a:off x="247650" y="2165350"/>
            <a:ext cx="85344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sz="5400" b="1" dirty="0" smtClean="0"/>
              <a:t>Отчет</a:t>
            </a:r>
          </a:p>
          <a:p>
            <a:pPr algn="ctr">
              <a:defRPr/>
            </a:pPr>
            <a:r>
              <a:rPr lang="ru-RU" sz="4000" b="1" dirty="0" smtClean="0"/>
              <a:t>по исполнению бюджетных обязательств за 2015 году по МКУ «Управление городского хозяйства»</a:t>
            </a:r>
            <a:endParaRPr lang="ru-RU" sz="4000" b="1" dirty="0"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-476250" y="381000"/>
            <a:ext cx="470535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990085" y="133351"/>
            <a:ext cx="4800086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 Black" pitchFamily="34" charset="0"/>
              </a:rPr>
              <a:t>город Минусинск</a:t>
            </a:r>
            <a:endParaRPr lang="ru-RU" sz="2000" b="1" cap="all" dirty="0">
              <a:ln/>
              <a:solidFill>
                <a:schemeClr val="accent1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</p:txBody>
      </p:sp>
      <p:sp>
        <p:nvSpPr>
          <p:cNvPr id="21512" name="TextBox 11"/>
          <p:cNvSpPr txBox="1">
            <a:spLocks noChangeArrowheads="1"/>
          </p:cNvSpPr>
          <p:nvPr/>
        </p:nvSpPr>
        <p:spPr bwMode="auto">
          <a:xfrm>
            <a:off x="342900" y="5562600"/>
            <a:ext cx="859155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 b="1" dirty="0" smtClean="0"/>
              <a:t>Пономарева Татьяна Ивановна, </a:t>
            </a:r>
            <a:endParaRPr lang="ru-RU" sz="1400" b="1" dirty="0"/>
          </a:p>
          <a:p>
            <a:pPr algn="r"/>
            <a:r>
              <a:rPr lang="ru-RU" sz="1400" b="1" dirty="0" smtClean="0"/>
              <a:t>Директор муниципального казенного учреждения «Управление </a:t>
            </a:r>
            <a:endParaRPr lang="ru-RU" sz="1400" b="1" dirty="0"/>
          </a:p>
          <a:p>
            <a:pPr algn="r"/>
            <a:r>
              <a:rPr lang="ru-RU" sz="1400" b="1" dirty="0" smtClean="0"/>
              <a:t>Городского хозяйства» администрации </a:t>
            </a:r>
            <a:r>
              <a:rPr lang="ru-RU" sz="1400" b="1" dirty="0"/>
              <a:t>города Минусинска</a:t>
            </a:r>
          </a:p>
          <a:p>
            <a:pPr algn="r"/>
            <a:r>
              <a:rPr lang="en-US" sz="1400" b="1" dirty="0"/>
              <a:t>e-mail: </a:t>
            </a:r>
            <a:r>
              <a:rPr lang="en-US" sz="1400" b="1" dirty="0" smtClean="0"/>
              <a:t>edinzakaz@mail.ru, </a:t>
            </a:r>
            <a:endParaRPr lang="ru-RU" sz="1400" b="1" dirty="0"/>
          </a:p>
          <a:p>
            <a:pPr algn="r"/>
            <a:r>
              <a:rPr lang="en-US" sz="1400" b="1" dirty="0"/>
              <a:t>http:</a:t>
            </a:r>
            <a:r>
              <a:rPr lang="ru-RU" sz="1400" b="1" dirty="0" smtClean="0"/>
              <a:t>//</a:t>
            </a:r>
            <a:r>
              <a:rPr lang="en-US" sz="1400" b="1" dirty="0" smtClean="0"/>
              <a:t>ez.minusinsk.info</a:t>
            </a:r>
            <a:r>
              <a:rPr lang="ru-RU" sz="1400" b="1" dirty="0" smtClean="0"/>
              <a:t> </a:t>
            </a:r>
            <a:endParaRPr lang="ru-RU" sz="1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9000"/>
                    </a14:imgEffect>
                    <a14:imgEffect>
                      <a14:saturation sat="33000"/>
                    </a14:imgEffect>
                    <a14:imgEffect>
                      <a14:brightnessContrast bright="30000" contrast="-6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3" y="0"/>
            <a:ext cx="91345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>
              <a:schemeClr val="accent1"/>
            </a:glow>
            <a:softEdge rad="1270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14282" y="357166"/>
            <a:ext cx="869405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just">
              <a:defRPr/>
            </a:pPr>
            <a:r>
              <a:rPr lang="ru-RU" sz="3200" b="1" dirty="0"/>
              <a:t>      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Муниципальная программа «Реформирование и модернизация жилищно-коммунального хозяйства и повышение  энергетической эффективности муниципального образования город Минусинск»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520142"/>
              </p:ext>
            </p:extLst>
          </p:nvPr>
        </p:nvGraphicFramePr>
        <p:xfrm>
          <a:off x="457200" y="1052734"/>
          <a:ext cx="8451140" cy="51845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08413"/>
                <a:gridCol w="2512165"/>
                <a:gridCol w="1428547"/>
                <a:gridCol w="1209189"/>
                <a:gridCol w="1209189"/>
                <a:gridCol w="883637"/>
              </a:tblGrid>
              <a:tr h="1062292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ГРБС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Раздел, подраздел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бюджетных ассигнований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рублей)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540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40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62292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казенное учреждение «Управление городского хозяйства»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03 09, 05 01,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05 02, 05 05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65 109,13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59 717,29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91,72%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52048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08196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краевого бюджета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05 02, 05 05,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46 161,37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41 377,04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89,64%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08196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городского бюджета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03 09, 05 01,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05 02, 05 05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18 947,76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18 340,25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96,79%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83359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65 109,13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59 717,29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91,72%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9000"/>
                    </a14:imgEffect>
                    <a14:imgEffect>
                      <a14:saturation sat="33000"/>
                    </a14:imgEffect>
                    <a14:imgEffect>
                      <a14:brightnessContrast bright="30000" contrast="-6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3" y="0"/>
            <a:ext cx="91345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>
              <a:schemeClr val="accent1"/>
            </a:glow>
            <a:softEdge rad="1270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14282" y="357166"/>
            <a:ext cx="869405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just">
              <a:defRPr/>
            </a:pPr>
            <a:r>
              <a:rPr lang="ru-RU" sz="3200" b="1" dirty="0"/>
              <a:t>      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1 «Модернизация, реконструкция и капитальный ремонт объектов коммунальной инфраструктуры и жилищного фонда  муниципального образования город Минусинск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4725379"/>
              </p:ext>
            </p:extLst>
          </p:nvPr>
        </p:nvGraphicFramePr>
        <p:xfrm>
          <a:off x="539553" y="1075626"/>
          <a:ext cx="8147247" cy="20589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0920"/>
                <a:gridCol w="2600829"/>
                <a:gridCol w="941998"/>
                <a:gridCol w="1150920"/>
                <a:gridCol w="1150920"/>
                <a:gridCol w="1151660"/>
              </a:tblGrid>
              <a:tr h="528059">
                <a:tc rowSpan="3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ГРБС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Раздел, подраздел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бюджетных ассигнований (тыс. рублей)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исполнения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520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2015 год	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60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казенное учреждение «Управление городского хозяйства»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05 01, 05 02, 05 05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21 861,51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21 814,47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99,78%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83568" y="3105835"/>
            <a:ext cx="8003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Bef>
                <a:spcPts val="600"/>
              </a:spcBef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реализации данной подпрограммы были достигнуты следующие показатели: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64758378"/>
              </p:ext>
            </p:extLst>
          </p:nvPr>
        </p:nvGraphicFramePr>
        <p:xfrm>
          <a:off x="539553" y="3752166"/>
          <a:ext cx="8147248" cy="24736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49061"/>
                <a:gridCol w="1099879"/>
                <a:gridCol w="971152"/>
                <a:gridCol w="927156"/>
              </a:tblGrid>
              <a:tr h="28752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148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7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Снижение интегрального показателя аварийности инженерных сетей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87525">
                <a:tc>
                  <a:txBody>
                    <a:bodyPr/>
                    <a:lstStyle/>
                    <a:p>
                      <a:pPr marL="270510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теплоснабжение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87525">
                <a:tc>
                  <a:txBody>
                    <a:bodyPr/>
                    <a:lstStyle/>
                    <a:p>
                      <a:pPr marL="270510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водоснабжение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6,36,6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87525">
                <a:tc>
                  <a:txBody>
                    <a:bodyPr/>
                    <a:lstStyle/>
                    <a:p>
                      <a:pPr marL="270510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водоотведение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524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потерь энергоресурсов в инженерных сетях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601177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9000"/>
                    </a14:imgEffect>
                    <a14:imgEffect>
                      <a14:saturation sat="33000"/>
                    </a14:imgEffect>
                    <a14:imgEffect>
                      <a14:brightnessContrast bright="30000" contrast="-6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3" y="0"/>
            <a:ext cx="91345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>
              <a:schemeClr val="accent1"/>
            </a:glow>
            <a:softEdge rad="1270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14282" y="357166"/>
            <a:ext cx="869405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just">
              <a:defRPr/>
            </a:pPr>
            <a:r>
              <a:rPr lang="ru-RU" sz="3200" b="1" dirty="0"/>
              <a:t>      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r>
              <a:rPr lang="ru-RU" sz="1800" b="1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2 «Строительство, реконструкция и капитальный ремонт сетей уличного освещения муниципального образования город Минусинск»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42861807"/>
              </p:ext>
            </p:extLst>
          </p:nvPr>
        </p:nvGraphicFramePr>
        <p:xfrm>
          <a:off x="539553" y="1075626"/>
          <a:ext cx="8147247" cy="20589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0920"/>
                <a:gridCol w="2600829"/>
                <a:gridCol w="941998"/>
                <a:gridCol w="1150920"/>
                <a:gridCol w="1150920"/>
                <a:gridCol w="1151660"/>
              </a:tblGrid>
              <a:tr h="528059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Наименование ГРБС</a:t>
                      </a: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Раздел, подраздел</a:t>
                      </a: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Объем бюджетных ассигнований (тыс. рублей)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Процент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исполнения</a:t>
                      </a:r>
                    </a:p>
                  </a:txBody>
                  <a:tcPr marL="68580" marR="68580" marT="0" marB="0" anchor="ctr"/>
                </a:tc>
              </a:tr>
              <a:tr h="3520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	2015 год	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60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Муниципальное казенное учреждение «Управление городского хозяйства»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05 02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615,56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198,56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32,26%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83568" y="3105835"/>
            <a:ext cx="8003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Bef>
                <a:spcPts val="600"/>
              </a:spcBef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реализации данной подпрограммы были достигнуты следующие показатели: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48221945"/>
              </p:ext>
            </p:extLst>
          </p:nvPr>
        </p:nvGraphicFramePr>
        <p:xfrm>
          <a:off x="611560" y="3933056"/>
          <a:ext cx="7992889" cy="24288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04879"/>
                <a:gridCol w="1385980"/>
                <a:gridCol w="1158662"/>
                <a:gridCol w="1043368"/>
              </a:tblGrid>
              <a:tr h="33946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9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39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Увеличение протяженности освещенных улиц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км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789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протяженности построенных сетей уличного освещения к запланированной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789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Уменьшение доли эксплуатационных затрат на текущее содержание сетей уличного освещения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76160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9000"/>
                    </a14:imgEffect>
                    <a14:imgEffect>
                      <a14:saturation sat="33000"/>
                    </a14:imgEffect>
                    <a14:imgEffect>
                      <a14:brightnessContrast bright="30000" contrast="-6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3" y="0"/>
            <a:ext cx="91345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>
              <a:schemeClr val="accent1"/>
            </a:glow>
            <a:softEdge rad="1270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14282" y="357166"/>
            <a:ext cx="869405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just">
              <a:defRPr/>
            </a:pPr>
            <a:r>
              <a:rPr lang="ru-RU" sz="3200" b="1" dirty="0"/>
              <a:t>      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r>
              <a:rPr lang="ru-RU" sz="1800" b="1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4 «Обеспечение реализации муниципальной программы и прочие мероприятия»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22612859"/>
              </p:ext>
            </p:extLst>
          </p:nvPr>
        </p:nvGraphicFramePr>
        <p:xfrm>
          <a:off x="539553" y="941941"/>
          <a:ext cx="8147247" cy="20589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0920"/>
                <a:gridCol w="2600829"/>
                <a:gridCol w="941998"/>
                <a:gridCol w="1150920"/>
                <a:gridCol w="1150920"/>
                <a:gridCol w="1151660"/>
              </a:tblGrid>
              <a:tr h="528059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Наименование ГРБС</a:t>
                      </a: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Раздел, подраздел</a:t>
                      </a: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Объем бюджетных ассигнований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(тыс. рублей)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Процент исполнения</a:t>
                      </a:r>
                    </a:p>
                  </a:txBody>
                  <a:tcPr marL="68580" marR="68580" marT="0" marB="0" anchor="ctr"/>
                </a:tc>
              </a:tr>
              <a:tr h="3520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60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Муниципальное казенное учреждение «Управление городского хозяйства»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03 09, 05 05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17 683,48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17 492,97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98,92%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50464" y="2985871"/>
            <a:ext cx="8003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Bef>
                <a:spcPts val="600"/>
              </a:spcBef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реализации данной подпрограммы были достигнуты следующие показатели: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19614363"/>
              </p:ext>
            </p:extLst>
          </p:nvPr>
        </p:nvGraphicFramePr>
        <p:xfrm>
          <a:off x="572667" y="3632202"/>
          <a:ext cx="8158825" cy="2987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93908"/>
                <a:gridCol w="1067174"/>
                <a:gridCol w="949687"/>
                <a:gridCol w="948056"/>
              </a:tblGrid>
              <a:tr h="18478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4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81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исполненных бюджетных ассигнований, предусмотренных подпрограммой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9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проведенных контрольных и проверочных мероприятий по отношению к запланированным проверкам организаций, которые управляют многоквартирными домами, на период проведения проверки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651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устраненных недостатков от общего числа выявленных при обследовании жилищного фонда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9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своевременно утвержденных планов финансово-хозяйственной деятельности учреждений и государственных предприятий на текущий финансовый год и плановый период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830775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9000"/>
                    </a14:imgEffect>
                    <a14:imgEffect>
                      <a14:saturation sat="33000"/>
                    </a14:imgEffect>
                    <a14:imgEffect>
                      <a14:brightnessContrast bright="30000" contrast="-6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3" y="0"/>
            <a:ext cx="91345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>
              <a:schemeClr val="accent1"/>
            </a:glow>
            <a:softEdge rad="1270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14282" y="357166"/>
            <a:ext cx="869405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just">
              <a:defRPr/>
            </a:pPr>
            <a:r>
              <a:rPr lang="ru-RU" sz="3200" b="1" dirty="0"/>
              <a:t>      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/>
          </a:bodyPr>
          <a:lstStyle/>
          <a:p>
            <a:r>
              <a:rPr lang="ru-RU" sz="1800" b="1" cap="sm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мероприятия</a:t>
            </a:r>
            <a:endParaRPr lang="ru-RU" sz="1800" b="1" cap="sm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200" y="476672"/>
            <a:ext cx="8177735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3050" algn="just">
              <a:spcBef>
                <a:spcPts val="600"/>
              </a:spcBef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Мероприятие </a:t>
            </a:r>
            <a:r>
              <a:rPr lang="ru-RU" sz="1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</a:p>
          <a:p>
            <a:pPr indent="273050" algn="just">
              <a:spcBef>
                <a:spcPts val="600"/>
              </a:spcBef>
              <a:spcAft>
                <a:spcPts val="0"/>
              </a:spcAft>
            </a:pPr>
            <a:r>
              <a:rPr lang="ru-RU" sz="1400" b="1" cap="small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субвенция бюджетам муниципальных образований на реализацию Закона края от 01 декабря 2014 года № 7-2839 «О наделении органов местного самоуправления городских округов и муниципальных районов края отдельными государственными полномочиями по реализацию по обеспечению ограничения платы за коммунальные услуги» в сумме  20 026,35 тыс. рублей или 80,87% от плановых назначений (24 763,63 тыс. рублей).</a:t>
            </a:r>
          </a:p>
          <a:p>
            <a:pPr marL="0" lvl="1" indent="273050" algn="just">
              <a:spcBef>
                <a:spcPts val="600"/>
              </a:spcBef>
              <a:spcAft>
                <a:spcPts val="0"/>
              </a:spcAft>
              <a:tabLst>
                <a:tab pos="906780" algn="l"/>
              </a:tabLs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</a:p>
          <a:p>
            <a:pPr lvl="0" indent="273050" algn="just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возврат средств Фонда содействия реформированию жилищно-коммунального хозяйства и краевого бюджета, использованных в 2008 году на капитальный ремонт кровли жилого дома по   ул. Калинина, д.88 в сумме 67,60 тыс. рублей или 100,00% от плановых бюджетных назначений (67,60 тыс. рублей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0" indent="273050" algn="just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3. </a:t>
            </a:r>
          </a:p>
          <a:p>
            <a:pPr lvl="0" indent="273050" algn="just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связанные с уплатой государственной пошлины, обжалованием судебных актов и исполнением судебных актов по искам к казенным учреждениям муниципального образования город Минусинск в сумме 117,34 тыс. рублей или 100,00% от плановых назначений.</a:t>
            </a:r>
          </a:p>
          <a:p>
            <a:pPr marL="742950" lvl="1" indent="-2857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06780" algn="l"/>
              </a:tabLst>
            </a:pPr>
            <a:endParaRPr lang="ru-RU" sz="1400" b="1" cap="small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5335" y="3923769"/>
            <a:ext cx="81777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Bef>
                <a:spcPts val="600"/>
              </a:spcBef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реализации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отдельных мероприятий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были достигнуты следующие показатели: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29113466"/>
              </p:ext>
            </p:extLst>
          </p:nvPr>
        </p:nvGraphicFramePr>
        <p:xfrm>
          <a:off x="673107" y="4588480"/>
          <a:ext cx="7931224" cy="19849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83561"/>
                <a:gridCol w="1014756"/>
                <a:gridCol w="1022740"/>
                <a:gridCol w="910167"/>
              </a:tblGrid>
              <a:tr h="27318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31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</a:tr>
              <a:tr h="632433">
                <a:tc>
                  <a:txBody>
                    <a:bodyPr/>
                    <a:lstStyle/>
                    <a:p>
                      <a:pPr marL="93345" algn="l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возмещения населением затрат на предоставление жилищно-коммунальных услуг по установленным для населения тарифам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</a:tr>
              <a:tr h="632433">
                <a:tc>
                  <a:txBody>
                    <a:bodyPr/>
                    <a:lstStyle/>
                    <a:p>
                      <a:pPr marL="93345" algn="l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Фактическая оплата населением за жилищно-коммунальные </a:t>
                      </a:r>
                    </a:p>
                    <a:p>
                      <a:pPr marL="93345" algn="l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от начисленных платежей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7625" marB="47625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935219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521</Words>
  <Application>Microsoft Office PowerPoint</Application>
  <PresentationFormat>Экран (4:3)</PresentationFormat>
  <Paragraphs>191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Муниципальная программа «Реформирование и модернизация жилищно-коммунального хозяйства и повышение  энергетической эффективности муниципального образования город Минусинск»</vt:lpstr>
      <vt:lpstr>Подпрограмма 1 «Модернизация, реконструкция и капитальный ремонт объектов коммунальной инфраструктуры и жилищного фонда  муниципального образования город Минусинск»</vt:lpstr>
      <vt:lpstr>Подпрограмма 2 «Строительство, реконструкция и капитальный ремонт сетей уличного освещения муниципального образования город Минусинск»</vt:lpstr>
      <vt:lpstr>Подпрограмма 4 «Обеспечение реализации муниципальной программы и прочие мероприятия»</vt:lpstr>
      <vt:lpstr>Отдельные мероприятия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nata</cp:lastModifiedBy>
  <cp:revision>79</cp:revision>
  <cp:lastPrinted>2014-12-02T03:27:39Z</cp:lastPrinted>
  <dcterms:modified xsi:type="dcterms:W3CDTF">2016-04-04T01:43:20Z</dcterms:modified>
</cp:coreProperties>
</file>