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10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4.2023\&#1044;&#1086;&#1093;&#1086;&#1076;&#1099;%20&#1085;&#1072;&#1083;&#1086;&#1075;+&#1085;&#1077;&#1085;&#1072;&#1083;&#1086;&#1075;%20&#1085;&#1072;%2001.04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4.2023\&#1060;&#1077;&#1074;&#1088;&#1072;&#1083;&#1100;\&#1076;&#1083;&#1103;%20&#1089;&#1072;&#1081;&#1090;&#1072;%20&#1085;&#1072;%2001.04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9623350673454587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1550</c:v>
                </c:pt>
                <c:pt idx="2">
                  <c:v>4320.8</c:v>
                </c:pt>
                <c:pt idx="3" formatCode="#,##0.0">
                  <c:v>2018.0912599999999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51541</c:v>
                </c:pt>
                <c:pt idx="2">
                  <c:v>60831.75</c:v>
                </c:pt>
                <c:pt idx="3" formatCode="#,##0.0">
                  <c:v>108034.04524000001</c:v>
                </c:pt>
              </c:numCache>
            </c:numRef>
          </c:val>
        </c:ser>
        <c:ser>
          <c:idx val="2"/>
          <c:order val="2"/>
          <c:tx>
            <c:strRef>
              <c:f>Лист1!$G$30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23200</c:v>
                </c:pt>
                <c:pt idx="2">
                  <c:v>20327.86</c:v>
                </c:pt>
                <c:pt idx="3">
                  <c:v>24687.845930000003</c:v>
                </c:pt>
              </c:numCache>
            </c:numRef>
          </c:val>
        </c:ser>
        <c:ser>
          <c:idx val="3"/>
          <c:order val="3"/>
          <c:tx>
            <c:strRef>
              <c:f>Лист1!$G$31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42454.6</c:v>
                </c:pt>
                <c:pt idx="1">
                  <c:v>4200</c:v>
                </c:pt>
                <c:pt idx="2">
                  <c:v>3821.58</c:v>
                </c:pt>
                <c:pt idx="3">
                  <c:v>4871.5987500000001</c:v>
                </c:pt>
              </c:numCache>
            </c:numRef>
          </c:val>
        </c:ser>
        <c:ser>
          <c:idx val="4"/>
          <c:order val="4"/>
          <c:tx>
            <c:strRef>
              <c:f>Лист1!$G$32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15600</c:v>
                </c:pt>
                <c:pt idx="1">
                  <c:v>3005</c:v>
                </c:pt>
                <c:pt idx="2">
                  <c:v>4200.49</c:v>
                </c:pt>
                <c:pt idx="3">
                  <c:v>3688.8829700000001</c:v>
                </c:pt>
              </c:numCache>
            </c:numRef>
          </c:val>
        </c:ser>
        <c:ser>
          <c:idx val="5"/>
          <c:order val="5"/>
          <c:tx>
            <c:strRef>
              <c:f>Лист1!$G$33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59089.46</c:v>
                </c:pt>
                <c:pt idx="1">
                  <c:v>12210</c:v>
                </c:pt>
                <c:pt idx="2">
                  <c:v>15886.64</c:v>
                </c:pt>
                <c:pt idx="3">
                  <c:v>14336.207300000002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15185.04</c:v>
                </c:pt>
                <c:pt idx="2">
                  <c:v>12052.5</c:v>
                </c:pt>
                <c:pt idx="3">
                  <c:v>10853.763940000001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163</c:v>
                </c:pt>
                <c:pt idx="2">
                  <c:v>362.91</c:v>
                </c:pt>
                <c:pt idx="3">
                  <c:v>292.03798999999998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158.56</c:v>
                </c:pt>
                <c:pt idx="2">
                  <c:v>273.2</c:v>
                </c:pt>
                <c:pt idx="3">
                  <c:v>188.74264000000002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23400</c:v>
                </c:pt>
                <c:pt idx="1">
                  <c:v>0</c:v>
                </c:pt>
                <c:pt idx="2">
                  <c:v>1139.19</c:v>
                </c:pt>
                <c:pt idx="3">
                  <c:v>657.21264999999994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-4354.8100000000004</c:v>
                </c:pt>
                <c:pt idx="2">
                  <c:v>961.58</c:v>
                </c:pt>
                <c:pt idx="3">
                  <c:v>626.99354000000005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-1097.51</c:v>
                </c:pt>
                <c:pt idx="2" formatCode="#,##0.0">
                  <c:v>-1095.93</c:v>
                </c:pt>
                <c:pt idx="3">
                  <c:v>0.2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565077</c:v>
                </c:pt>
                <c:pt idx="1">
                  <c:v>174315.6</c:v>
                </c:pt>
                <c:pt idx="2">
                  <c:v>217199</c:v>
                </c:pt>
                <c:pt idx="3">
                  <c:v>106361.3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1404831.96</c:v>
                </c:pt>
                <c:pt idx="1">
                  <c:v>376321.33</c:v>
                </c:pt>
                <c:pt idx="2" formatCode="#,##0.0">
                  <c:v>198359.65</c:v>
                </c:pt>
                <c:pt idx="3" formatCode="#,##0.0">
                  <c:v>16207.49797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</c:formatCode>
                <c:ptCount val="4"/>
                <c:pt idx="0">
                  <c:v>1246629.8999999999</c:v>
                </c:pt>
                <c:pt idx="1">
                  <c:v>255995.95</c:v>
                </c:pt>
                <c:pt idx="2">
                  <c:v>237754.93</c:v>
                </c:pt>
                <c:pt idx="3">
                  <c:v>187890.32236000002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56883.54</c:v>
                </c:pt>
                <c:pt idx="1">
                  <c:v>8644.5</c:v>
                </c:pt>
                <c:pt idx="2">
                  <c:v>9698.85</c:v>
                </c:pt>
                <c:pt idx="3">
                  <c:v>8090.6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3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</c:formatCode>
                <c:ptCount val="4"/>
                <c:pt idx="0" formatCode="#,##0.00">
                  <c:v>-8380.25</c:v>
                </c:pt>
                <c:pt idx="1">
                  <c:v>-8380.25</c:v>
                </c:pt>
                <c:pt idx="2" formatCode="#,##0.00">
                  <c:v>-8380.25</c:v>
                </c:pt>
                <c:pt idx="3" formatCode="#,##0.00">
                  <c:v>-18372.932059999999</c:v>
                </c:pt>
              </c:numCache>
            </c:numRef>
          </c:val>
        </c:ser>
        <c:shape val="box"/>
        <c:axId val="57487360"/>
        <c:axId val="57489280"/>
        <c:axId val="0"/>
      </c:bar3DChart>
      <c:catAx>
        <c:axId val="57487360"/>
        <c:scaling>
          <c:orientation val="minMax"/>
        </c:scaling>
        <c:axPos val="b"/>
        <c:numFmt formatCode="General" sourceLinked="1"/>
        <c:tickLblPos val="nextTo"/>
        <c:spPr>
          <a:solidFill>
            <a:schemeClr val="bg1"/>
          </a:solidFill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7489280"/>
        <c:crosses val="autoZero"/>
        <c:auto val="1"/>
        <c:lblAlgn val="ctr"/>
        <c:lblOffset val="100"/>
      </c:catAx>
      <c:valAx>
        <c:axId val="5748928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7487360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4.0874339125718057E-2"/>
          <c:y val="0.62148141599290219"/>
          <c:w val="0.8912564941727964"/>
          <c:h val="0.37841648940801842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>
        <c:manualLayout>
          <c:layoutTarget val="inner"/>
          <c:xMode val="edge"/>
          <c:yMode val="edge"/>
          <c:x val="0.17879031784945396"/>
          <c:y val="2.8100698720938112E-2"/>
          <c:w val="0.79016518251588008"/>
          <c:h val="0.44372605993933523"/>
        </c:manualLayout>
      </c:layout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443081.2</c:v>
                </c:pt>
                <c:pt idx="1">
                  <c:v>76883.899999999994</c:v>
                </c:pt>
                <c:pt idx="2">
                  <c:v>13857.27002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133.30000000000001</c:v>
                </c:pt>
                <c:pt idx="2">
                  <c:v>41.599179999999997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11358.1</c:v>
                </c:pt>
                <c:pt idx="1">
                  <c:v>2624.6</c:v>
                </c:pt>
                <c:pt idx="2">
                  <c:v>510.76890999999995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596302.30000000005</c:v>
                </c:pt>
                <c:pt idx="1">
                  <c:v>34112.1</c:v>
                </c:pt>
                <c:pt idx="2">
                  <c:v>5082.763539999999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415762.3</c:v>
                </c:pt>
                <c:pt idx="1">
                  <c:v>14232.2</c:v>
                </c:pt>
                <c:pt idx="2">
                  <c:v>7258.8365700000013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14079.5</c:v>
                </c:pt>
                <c:pt idx="1">
                  <c:v>595.9</c:v>
                </c:pt>
                <c:pt idx="2">
                  <c:v>0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1856562.8</c:v>
                </c:pt>
                <c:pt idx="1">
                  <c:v>372875.4</c:v>
                </c:pt>
                <c:pt idx="2">
                  <c:v>182186.99302999998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307737.40000000002</c:v>
                </c:pt>
                <c:pt idx="1">
                  <c:v>51405.9</c:v>
                </c:pt>
                <c:pt idx="2">
                  <c:v>14619.80097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163.5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161154.20000000001</c:v>
                </c:pt>
                <c:pt idx="1">
                  <c:v>26849.9</c:v>
                </c:pt>
                <c:pt idx="2">
                  <c:v>8758.9527600000001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351596</c:v>
                </c:pt>
                <c:pt idx="1">
                  <c:v>44725.7</c:v>
                </c:pt>
                <c:pt idx="2">
                  <c:v>10623.72898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100</c:v>
                </c:pt>
                <c:pt idx="1">
                  <c:v>5.8</c:v>
                </c:pt>
                <c:pt idx="2">
                  <c:v>2.0138400000000001</c:v>
                </c:pt>
              </c:numCache>
            </c:numRef>
          </c:val>
        </c:ser>
        <c:shape val="box"/>
        <c:axId val="60850560"/>
        <c:axId val="60852864"/>
        <c:axId val="0"/>
      </c:bar3DChart>
      <c:catAx>
        <c:axId val="608505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0852864"/>
        <c:crosses val="autoZero"/>
        <c:auto val="1"/>
        <c:lblAlgn val="ctr"/>
        <c:lblOffset val="100"/>
      </c:catAx>
      <c:valAx>
        <c:axId val="6085286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608505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13313090334382816"/>
          <c:y val="0.67599556772570923"/>
          <c:w val="0.84662728289294742"/>
          <c:h val="0.32400443227429088"/>
        </c:manualLayout>
      </c:layout>
      <c:txPr>
        <a:bodyPr/>
        <a:lstStyle/>
        <a:p>
          <a:pPr>
            <a:defRPr sz="70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март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7729534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10.04.2023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00051" y="217207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1214414" y="217207"/>
          <a:ext cx="7729535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2641476"/>
          <a:ext cx="8856984" cy="2194560"/>
        </p:xfrm>
        <a:graphic>
          <a:graphicData uri="http://schemas.openxmlformats.org/drawingml/2006/table">
            <a:tbl>
              <a:tblPr/>
              <a:tblGrid>
                <a:gridCol w="2016225"/>
                <a:gridCol w="1695132"/>
                <a:gridCol w="1715209"/>
                <a:gridCol w="1715209"/>
                <a:gridCol w="1715209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8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План  на 3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3 987 420,35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912 657,41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777 706,65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470 432,41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4 158 425,07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626 268,75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624 444,70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421 365,95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  /</a:t>
                      </a:r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286 388,66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153 261,95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49 066,46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март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07504" y="409228"/>
          <a:ext cx="4320479" cy="5228162"/>
        </p:xfrm>
        <a:graphic>
          <a:graphicData uri="http://schemas.openxmlformats.org/drawingml/2006/table">
            <a:tbl>
              <a:tblPr/>
              <a:tblGrid>
                <a:gridCol w="1642382"/>
                <a:gridCol w="682788"/>
                <a:gridCol w="682788"/>
                <a:gridCol w="682788"/>
                <a:gridCol w="629733"/>
              </a:tblGrid>
              <a:tr h="4873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3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95 706,00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109 381,01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157 636,67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0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1 550,00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4 320,80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2 018,09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51 541,00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60 831,75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108 034,05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20 327,86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24 687,85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568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3 821,58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4 871,60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9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4 200,49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3 688,88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9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12 210,00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15 886,64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14 336,21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549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6778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80 447,23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10 054,28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13 693,46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12 618,95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536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15 185,04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12 052,50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10 853,76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362,91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292,04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188,74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23 400,00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1 139,19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657,21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-4 354,81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961,58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626,99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-1 097,51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-1 095,93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3 265 042,15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806 897,13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654 632,18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300 176,79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565 077,00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174 315,60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217 199,00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106 361,30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1 404 831,96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376 321,33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198 359,65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16 207,50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1 246 629,90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255 995,95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237 754,93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187 890,32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56 883,54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8 644,50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9 698,85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8 090,60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155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613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980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3 976 920,33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912 657,42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777 706,65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470 432,41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572000" y="481237"/>
          <a:ext cx="4896544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март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697260"/>
          <a:ext cx="4499992" cy="5017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23928" y="769268"/>
          <a:ext cx="5016500" cy="3924300"/>
        </p:xfrm>
        <a:graphic>
          <a:graphicData uri="http://schemas.openxmlformats.org/drawingml/2006/table">
            <a:tbl>
              <a:tblPr/>
              <a:tblGrid>
                <a:gridCol w="2105535"/>
                <a:gridCol w="903731"/>
                <a:gridCol w="903731"/>
                <a:gridCol w="1103503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4 158 425,1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624 444,7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242 942,7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443 081,2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76 883,9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13 857,3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11 358,1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2 624,6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596 302,3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34 112,1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5 082,8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415 762,3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14 232,2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7 258,8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14 079,5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2 677 213,9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495 862,7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216 189,5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1 856 562,8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372 875,4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182 187,0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307 737,4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51 405,9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14 619,8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161 154,2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26 849,9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8 759,0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351 596,0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44 725,7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10 623,7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2916</TotalTime>
  <Words>546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394</cp:revision>
  <dcterms:modified xsi:type="dcterms:W3CDTF">2023-04-10T07:09:24Z</dcterms:modified>
</cp:coreProperties>
</file>