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19%20&#1075;&#1086;&#1076;\&#1089;&#1072;&#1081;&#1090;\&#1043;&#1054;&#1058;&#1054;&#1042;&#1054;\&#1044;&#1086;&#1093;&#1086;&#1076;&#1099;%20&#1085;&#1072;%2001.01.2020\&#1044;&#1086;&#1093;&#1086;&#1076;&#1099;%20&#1085;&#1072;&#1083;&#1086;&#1075;+&#1085;&#1077;&#1085;&#1072;&#1083;&#1086;&#1075;%20&#1085;&#1072;%2001.01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19%20&#1075;&#1086;&#1076;\&#1089;&#1072;&#1081;&#1090;\&#1043;&#1054;&#1058;&#1054;&#1042;&#1054;\&#1088;&#1072;&#1089;&#1093;&#1086;&#1076;&#1099;%20&#1085;&#1072;%2001.01.2020\&#1076;&#1077;&#1082;&#1072;&#1073;&#1088;&#1100;\&#1076;&#1083;&#1103;%20&#1089;&#1072;&#1081;&#1090;&#1072;%20&#1085;&#1072;%2001.01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2"/>
                <c:pt idx="0">
                  <c:v>2790</c:v>
                </c:pt>
                <c:pt idx="1">
                  <c:v>2851.0099999999998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2"/>
                <c:pt idx="0">
                  <c:v>264306.71000000002</c:v>
                </c:pt>
                <c:pt idx="1">
                  <c:v>265619.48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2"/>
                <c:pt idx="0">
                  <c:v>34187.61</c:v>
                </c:pt>
                <c:pt idx="1">
                  <c:v>33496.349999999991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2"/>
                <c:pt idx="0">
                  <c:v>31856.03</c:v>
                </c:pt>
                <c:pt idx="1">
                  <c:v>30451.06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2"/>
                <c:pt idx="0">
                  <c:v>16056.2</c:v>
                </c:pt>
                <c:pt idx="1">
                  <c:v>16030.77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2"/>
                <c:pt idx="0">
                  <c:v>23200.82</c:v>
                </c:pt>
                <c:pt idx="1">
                  <c:v>23121.809999999998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2"/>
                <c:pt idx="0">
                  <c:v>44854.67</c:v>
                </c:pt>
                <c:pt idx="1">
                  <c:v>46403.210000000006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2"/>
                <c:pt idx="0">
                  <c:v>643.1</c:v>
                </c:pt>
                <c:pt idx="1">
                  <c:v>486.57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2"/>
                <c:pt idx="0">
                  <c:v>2212.44</c:v>
                </c:pt>
                <c:pt idx="1">
                  <c:v>2456.73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2"/>
                <c:pt idx="0">
                  <c:v>2801.03</c:v>
                </c:pt>
                <c:pt idx="1">
                  <c:v>2801.58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2"/>
                <c:pt idx="0">
                  <c:v>10353.040000000001</c:v>
                </c:pt>
                <c:pt idx="1">
                  <c:v>10648.79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2"/>
                <c:pt idx="0">
                  <c:v>109.55</c:v>
                </c:pt>
                <c:pt idx="1">
                  <c:v>197.20000000000002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2"/>
                <c:pt idx="0">
                  <c:v>366513.7</c:v>
                </c:pt>
                <c:pt idx="1">
                  <c:v>366513.67999999993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2"/>
                <c:pt idx="0">
                  <c:v>674615.73</c:v>
                </c:pt>
                <c:pt idx="1">
                  <c:v>667468.77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2"/>
                <c:pt idx="0">
                  <c:v>1056343.17</c:v>
                </c:pt>
                <c:pt idx="1">
                  <c:v>1051528.98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2"/>
                <c:pt idx="0">
                  <c:v>849.12</c:v>
                </c:pt>
                <c:pt idx="1">
                  <c:v>849.13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2"/>
                <c:pt idx="0">
                  <c:v>-990.88</c:v>
                </c:pt>
                <c:pt idx="1">
                  <c:v>-1001.0799999999999</c:v>
                </c:pt>
              </c:numCache>
            </c:numRef>
          </c:val>
        </c:ser>
        <c:shape val="box"/>
        <c:axId val="128811392"/>
        <c:axId val="168706816"/>
        <c:axId val="0"/>
      </c:bar3DChart>
      <c:catAx>
        <c:axId val="1288113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706816"/>
        <c:crosses val="autoZero"/>
        <c:auto val="1"/>
        <c:lblAlgn val="ctr"/>
        <c:lblOffset val="100"/>
      </c:catAx>
      <c:valAx>
        <c:axId val="16870681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8811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113928.8</c:v>
                </c:pt>
                <c:pt idx="1">
                  <c:v>113424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346.8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4137.5</c:v>
                </c:pt>
                <c:pt idx="1">
                  <c:v>4061.6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205134.5</c:v>
                </c:pt>
                <c:pt idx="1">
                  <c:v>204007.7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439907.3</c:v>
                </c:pt>
                <c:pt idx="1">
                  <c:v>419153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1399717.2</c:v>
                </c:pt>
                <c:pt idx="1">
                  <c:v>1399644.8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123909.7</c:v>
                </c:pt>
                <c:pt idx="1">
                  <c:v>123908.9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193179.6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84976.7</c:v>
                </c:pt>
                <c:pt idx="1">
                  <c:v>81976.800000000003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hape val="box"/>
        <c:axId val="55849728"/>
        <c:axId val="56486144"/>
        <c:axId val="0"/>
      </c:bar3DChart>
      <c:catAx>
        <c:axId val="558497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486144"/>
        <c:crosses val="autoZero"/>
        <c:auto val="1"/>
        <c:lblAlgn val="ctr"/>
        <c:lblOffset val="100"/>
      </c:catAx>
      <c:valAx>
        <c:axId val="564861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58497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2020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2020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83568" y="3212976"/>
          <a:ext cx="7560841" cy="2520280"/>
        </p:xfrm>
        <a:graphic>
          <a:graphicData uri="http://schemas.openxmlformats.org/drawingml/2006/table">
            <a:tbl>
              <a:tblPr/>
              <a:tblGrid>
                <a:gridCol w="3467222"/>
                <a:gridCol w="2098582"/>
                <a:gridCol w="1995037"/>
              </a:tblGrid>
              <a:tr h="853919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Факт исполнения                                        на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отчетную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8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2 557 552,79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2 546 774,81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92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2 566 216,52</a:t>
                      </a:r>
                      <a:endParaRPr lang="ru-RU" sz="14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2 539 745,72</a:t>
                      </a:r>
                      <a:endParaRPr lang="ru-RU" sz="14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85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Arial" pitchFamily="34" charset="0"/>
                          <a:cs typeface="Arial" pitchFamily="34" charset="0"/>
                        </a:rPr>
                        <a:t>-8 663,73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Arial" pitchFamily="34" charset="0"/>
                          <a:cs typeface="Arial" pitchFamily="34" charset="0"/>
                        </a:rPr>
                        <a:t>7 029,09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декабрь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764704"/>
          <a:ext cx="4248472" cy="5327066"/>
        </p:xfrm>
        <a:graphic>
          <a:graphicData uri="http://schemas.openxmlformats.org/drawingml/2006/table">
            <a:tbl>
              <a:tblPr/>
              <a:tblGrid>
                <a:gridCol w="2319718"/>
                <a:gridCol w="964377"/>
                <a:gridCol w="964377"/>
              </a:tblGrid>
              <a:tr h="54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70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372 397,37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371 570,48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2 790,00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2 851,01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265 619,48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34 187,61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33 496,35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31 856,03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30 451,06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5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16 056,20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16 030,77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5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23 200,82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23 121,81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0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60 973,83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62 994,08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44 854,67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46 403,21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486,57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2 212,44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2 456,73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2 801,03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2 801,58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10 648,79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9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2 124 181,59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2 112 210,25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674 615,73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667 468,77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1 056 343,17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1 051 528,98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9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26 850,75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26 850,77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9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4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-990,88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-1 001,08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5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2 557 552,79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2 546 774,81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657725" y="332656"/>
          <a:ext cx="4486275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декабрь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3" y="836712"/>
          <a:ext cx="4248472" cy="4164848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5825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2 566 216,5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2 539 745,7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056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113 928,8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113 424,0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056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4 137,5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4 061,6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056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205 134,5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204 007,7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056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439 907,3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419 153,0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1 802 761,6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1 798 752,6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1 399 717,2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1 399 644,8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123 909,7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123 908,9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194 115,5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193 179,6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84 976,7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81 976,8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47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72000" y="548680"/>
          <a:ext cx="4896544" cy="5852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2489</TotalTime>
  <Words>378</Words>
  <Application>Microsoft Office PowerPoint</Application>
  <PresentationFormat>Экран (4:3)</PresentationFormat>
  <Paragraphs>131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330</cp:revision>
  <dcterms:modified xsi:type="dcterms:W3CDTF">2020-01-21T04:10:46Z</dcterms:modified>
</cp:coreProperties>
</file>