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diagrams/colors1.xml" ContentType="application/vnd.openxmlformats-officedocument.drawingml.diagramColors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2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notesMasterIdLst>
    <p:notesMasterId r:id="rId5"/>
  </p:notesMasterIdLst>
  <p:sldIdLst>
    <p:sldId id="261" r:id="rId2"/>
    <p:sldId id="269" r:id="rId3"/>
    <p:sldId id="268" r:id="rId4"/>
  </p:sldIdLst>
  <p:sldSz cx="9144000" cy="6858000" type="screen4x3"/>
  <p:notesSz cx="6781800" cy="98806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2ED7E4"/>
    <a:srgbClr val="3099E0"/>
    <a:srgbClr val="0000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 autoAdjust="0"/>
    <p:restoredTop sz="84143" autoAdjust="0"/>
  </p:normalViewPr>
  <p:slideViewPr>
    <p:cSldViewPr>
      <p:cViewPr varScale="1">
        <p:scale>
          <a:sx n="91" d="100"/>
          <a:sy n="91" d="100"/>
        </p:scale>
        <p:origin x="-1578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708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Nas1fdd59\bux\2021%20&#1075;&#1086;&#1076;\&#1057;&#1072;&#1081;&#1090;\&#1043;&#1054;&#1058;&#1054;&#1042;&#1054;\&#1076;&#1086;&#1093;&#1086;&#1076;&#1099;%20&#1085;&#1072;%2001.07.2021\&#1044;&#1086;&#1093;&#1086;&#1076;&#1099;%20&#1085;&#1072;&#1083;&#1086;&#1075;+&#1085;&#1077;&#1085;&#1072;&#1083;&#1086;&#1075;%20&#1085;&#1072;%2001.07.21.xls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\\Nas1fdd59\bux\2021%20&#1075;&#1086;&#1076;\&#1057;&#1072;&#1081;&#1090;\&#1043;&#1054;&#1058;&#1054;&#1042;&#1054;\&#1088;&#1072;&#1089;&#1093;&#1086;&#1076;&#1099;%20&#1085;&#1072;%2001.07.2021\&#1080;&#1102;&#1085;&#1100;\&#1076;&#1083;&#1103;%20&#1089;&#1072;&#1081;&#1090;&#1072;%20&#1085;&#1072;%2001.07.2021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view3D>
      <c:depthPercent val="100"/>
      <c:rAngAx val="1"/>
    </c:view3D>
    <c:plotArea>
      <c:layout/>
      <c:bar3DChart>
        <c:barDir val="col"/>
        <c:grouping val="stacked"/>
        <c:ser>
          <c:idx val="0"/>
          <c:order val="0"/>
          <c:tx>
            <c:strRef>
              <c:f>Лист1!$F$27</c:f>
              <c:strCache>
                <c:ptCount val="1"/>
                <c:pt idx="0">
                  <c:v>Налог на прибыль организаций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на 6 мес. 2021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Лист1!$G$27:$I$27</c:f>
              <c:numCache>
                <c:formatCode>#,##0.00</c:formatCode>
                <c:ptCount val="3"/>
                <c:pt idx="0">
                  <c:v>12689.9</c:v>
                </c:pt>
                <c:pt idx="1">
                  <c:v>5080</c:v>
                </c:pt>
                <c:pt idx="2">
                  <c:v>5681.1299999999992</c:v>
                </c:pt>
              </c:numCache>
            </c:numRef>
          </c:val>
        </c:ser>
        <c:ser>
          <c:idx val="1"/>
          <c:order val="1"/>
          <c:tx>
            <c:strRef>
              <c:f>Лист1!$F$28</c:f>
              <c:strCache>
                <c:ptCount val="1"/>
                <c:pt idx="0">
                  <c:v>Налог на доходы физических лиц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на 6 мес. 2021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Лист1!$G$28:$I$28</c:f>
              <c:numCache>
                <c:formatCode>#,##0.00</c:formatCode>
                <c:ptCount val="3"/>
                <c:pt idx="0">
                  <c:v>309123.12</c:v>
                </c:pt>
                <c:pt idx="1">
                  <c:v>133888</c:v>
                </c:pt>
                <c:pt idx="2">
                  <c:v>128459.04000000001</c:v>
                </c:pt>
              </c:numCache>
            </c:numRef>
          </c:val>
        </c:ser>
        <c:ser>
          <c:idx val="2"/>
          <c:order val="2"/>
          <c:tx>
            <c:strRef>
              <c:f>Лист1!$F$29</c:f>
              <c:strCache>
                <c:ptCount val="1"/>
                <c:pt idx="0">
                  <c:v>Налог на совокупный доход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на 6 мес. 2021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Лист1!$G$29:$I$29</c:f>
              <c:numCache>
                <c:formatCode>#,##0.00</c:formatCode>
                <c:ptCount val="3"/>
                <c:pt idx="0">
                  <c:v>90850.739999999991</c:v>
                </c:pt>
                <c:pt idx="1">
                  <c:v>59671.74</c:v>
                </c:pt>
                <c:pt idx="2">
                  <c:v>70165.679999999993</c:v>
                </c:pt>
              </c:numCache>
            </c:numRef>
          </c:val>
        </c:ser>
        <c:ser>
          <c:idx val="3"/>
          <c:order val="3"/>
          <c:tx>
            <c:strRef>
              <c:f>Лист1!$F$30</c:f>
              <c:strCache>
                <c:ptCount val="1"/>
                <c:pt idx="0">
                  <c:v>Налоги на имущество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на 6 мес. 2021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Лист1!$G$30:$I$30</c:f>
              <c:numCache>
                <c:formatCode>#,##0.00</c:formatCode>
                <c:ptCount val="3"/>
                <c:pt idx="0">
                  <c:v>41308.6</c:v>
                </c:pt>
                <c:pt idx="1">
                  <c:v>8312</c:v>
                </c:pt>
                <c:pt idx="2">
                  <c:v>7412.9100000000008</c:v>
                </c:pt>
              </c:numCache>
            </c:numRef>
          </c:val>
        </c:ser>
        <c:ser>
          <c:idx val="4"/>
          <c:order val="4"/>
          <c:tx>
            <c:strRef>
              <c:f>Лист1!$F$31</c:f>
              <c:strCache>
                <c:ptCount val="1"/>
                <c:pt idx="0">
                  <c:v>Государственная пошлина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на 6 мес. 2021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Лист1!$G$31:$I$31</c:f>
              <c:numCache>
                <c:formatCode>#,##0.00</c:formatCode>
                <c:ptCount val="3"/>
                <c:pt idx="0">
                  <c:v>16099.099999999997</c:v>
                </c:pt>
                <c:pt idx="1">
                  <c:v>6447.1999999999989</c:v>
                </c:pt>
                <c:pt idx="2">
                  <c:v>7437.05</c:v>
                </c:pt>
              </c:numCache>
            </c:numRef>
          </c:val>
        </c:ser>
        <c:ser>
          <c:idx val="5"/>
          <c:order val="5"/>
          <c:tx>
            <c:strRef>
              <c:f>Лист1!$F$32</c:f>
              <c:strCache>
                <c:ptCount val="1"/>
                <c:pt idx="0">
                  <c:v>Налоги на товары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на 6 мес. 2021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Лист1!$G$32:$I$32</c:f>
              <c:numCache>
                <c:formatCode>#,##0.00</c:formatCode>
                <c:ptCount val="3"/>
                <c:pt idx="0">
                  <c:v>24101.599999999999</c:v>
                </c:pt>
                <c:pt idx="1">
                  <c:v>11116</c:v>
                </c:pt>
                <c:pt idx="2">
                  <c:v>11338.32</c:v>
                </c:pt>
              </c:numCache>
            </c:numRef>
          </c:val>
        </c:ser>
        <c:ser>
          <c:idx val="6"/>
          <c:order val="6"/>
          <c:tx>
            <c:strRef>
              <c:f>Лист1!$F$33</c:f>
              <c:strCache>
                <c:ptCount val="1"/>
                <c:pt idx="0">
                  <c:v>Доходы от использования имущества, находящегося в государственной и муниципальной собственности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на 6 мес. 2021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Лист1!$G$33:$I$33</c:f>
              <c:numCache>
                <c:formatCode>#,##0.00</c:formatCode>
                <c:ptCount val="3"/>
                <c:pt idx="0">
                  <c:v>59289.279999999999</c:v>
                </c:pt>
                <c:pt idx="1">
                  <c:v>31087.499999999996</c:v>
                </c:pt>
                <c:pt idx="2">
                  <c:v>32111.329999999998</c:v>
                </c:pt>
              </c:numCache>
            </c:numRef>
          </c:val>
        </c:ser>
        <c:ser>
          <c:idx val="7"/>
          <c:order val="7"/>
          <c:tx>
            <c:strRef>
              <c:f>Лист1!$F$34</c:f>
              <c:strCache>
                <c:ptCount val="1"/>
                <c:pt idx="0">
                  <c:v>Платежи при пользовании природными ресурсами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на 6 мес. 2021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Лист1!$G$34:$I$34</c:f>
              <c:numCache>
                <c:formatCode>#,##0.00</c:formatCode>
                <c:ptCount val="3"/>
                <c:pt idx="0">
                  <c:v>973.2</c:v>
                </c:pt>
                <c:pt idx="1">
                  <c:v>322</c:v>
                </c:pt>
                <c:pt idx="2">
                  <c:v>360.58000000000004</c:v>
                </c:pt>
              </c:numCache>
            </c:numRef>
          </c:val>
        </c:ser>
        <c:ser>
          <c:idx val="8"/>
          <c:order val="8"/>
          <c:tx>
            <c:strRef>
              <c:f>Лист1!$F$35</c:f>
              <c:strCache>
                <c:ptCount val="1"/>
                <c:pt idx="0">
                  <c:v>Доходы от оказания платных услуг и компенсации затрат государства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на 6 мес. 2021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Лист1!$G$35:$I$35</c:f>
              <c:numCache>
                <c:formatCode>#,##0.00</c:formatCode>
                <c:ptCount val="3"/>
                <c:pt idx="0">
                  <c:v>722.24000000000012</c:v>
                </c:pt>
                <c:pt idx="1">
                  <c:v>375.04000000000008</c:v>
                </c:pt>
                <c:pt idx="2">
                  <c:v>739.72</c:v>
                </c:pt>
              </c:numCache>
            </c:numRef>
          </c:val>
        </c:ser>
        <c:ser>
          <c:idx val="9"/>
          <c:order val="9"/>
          <c:tx>
            <c:strRef>
              <c:f>Лист1!$F$36</c:f>
              <c:strCache>
                <c:ptCount val="1"/>
                <c:pt idx="0">
                  <c:v>Доходы от продажи материальных и нематериальных активов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на 6 мес. 2021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Лист1!$G$36:$I$36</c:f>
              <c:numCache>
                <c:formatCode>#,##0.00</c:formatCode>
                <c:ptCount val="3"/>
                <c:pt idx="0">
                  <c:v>3714</c:v>
                </c:pt>
                <c:pt idx="1">
                  <c:v>2914</c:v>
                </c:pt>
                <c:pt idx="2">
                  <c:v>678.19</c:v>
                </c:pt>
              </c:numCache>
            </c:numRef>
          </c:val>
        </c:ser>
        <c:ser>
          <c:idx val="10"/>
          <c:order val="10"/>
          <c:tx>
            <c:strRef>
              <c:f>Лист1!$F$37</c:f>
              <c:strCache>
                <c:ptCount val="1"/>
                <c:pt idx="0">
                  <c:v>Штрафы, санкции, возмещение ущерба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на 6 мес. 2021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Лист1!$G$37:$I$37</c:f>
              <c:numCache>
                <c:formatCode>#,##0.00</c:formatCode>
                <c:ptCount val="3"/>
                <c:pt idx="0">
                  <c:v>5380.8999999999987</c:v>
                </c:pt>
                <c:pt idx="1">
                  <c:v>4726.8999999999996</c:v>
                </c:pt>
                <c:pt idx="2">
                  <c:v>6211.71</c:v>
                </c:pt>
              </c:numCache>
            </c:numRef>
          </c:val>
        </c:ser>
        <c:ser>
          <c:idx val="11"/>
          <c:order val="11"/>
          <c:tx>
            <c:strRef>
              <c:f>Лист1!$F$38</c:f>
              <c:strCache>
                <c:ptCount val="1"/>
                <c:pt idx="0">
                  <c:v>прочие неналоговые доходы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на 6 мес. 2021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Лист1!$G$38:$I$38</c:f>
              <c:numCache>
                <c:formatCode>#,##0.00</c:formatCode>
                <c:ptCount val="3"/>
                <c:pt idx="0">
                  <c:v>223.07</c:v>
                </c:pt>
                <c:pt idx="1">
                  <c:v>120</c:v>
                </c:pt>
                <c:pt idx="2">
                  <c:v>24.43</c:v>
                </c:pt>
              </c:numCache>
            </c:numRef>
          </c:val>
        </c:ser>
        <c:ser>
          <c:idx val="12"/>
          <c:order val="12"/>
          <c:tx>
            <c:strRef>
              <c:f>Лист1!$F$39</c:f>
              <c:strCache>
                <c:ptCount val="1"/>
                <c:pt idx="0">
                  <c:v>Дотации бюджетам субъектов Российской Федерации и муниципальных образований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на 6 мес. 2021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Лист1!$G$39:$I$39</c:f>
              <c:numCache>
                <c:formatCode>#,##0.00</c:formatCode>
                <c:ptCount val="3"/>
                <c:pt idx="0">
                  <c:v>485647.99999999994</c:v>
                </c:pt>
                <c:pt idx="1">
                  <c:v>223063.8</c:v>
                </c:pt>
                <c:pt idx="2">
                  <c:v>223063.81</c:v>
                </c:pt>
              </c:numCache>
            </c:numRef>
          </c:val>
        </c:ser>
        <c:ser>
          <c:idx val="13"/>
          <c:order val="13"/>
          <c:tx>
            <c:strRef>
              <c:f>Лист1!$F$40</c:f>
              <c:strCache>
                <c:ptCount val="1"/>
                <c:pt idx="0">
                  <c:v>Субсидии  бюджетам субъектов Российской Федерации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на 6 мес. 2021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Лист1!$G$40:$I$40</c:f>
              <c:numCache>
                <c:formatCode>#,##0.00</c:formatCode>
                <c:ptCount val="3"/>
                <c:pt idx="0">
                  <c:v>903875.22000000009</c:v>
                </c:pt>
                <c:pt idx="1">
                  <c:v>98542.680000000008</c:v>
                </c:pt>
                <c:pt idx="2">
                  <c:v>107330.07</c:v>
                </c:pt>
              </c:numCache>
            </c:numRef>
          </c:val>
        </c:ser>
        <c:ser>
          <c:idx val="14"/>
          <c:order val="14"/>
          <c:tx>
            <c:strRef>
              <c:f>Лист1!$F$41</c:f>
              <c:strCache>
                <c:ptCount val="1"/>
                <c:pt idx="0">
                  <c:v>Субвенции бюджетам субъектов Российской Федерации 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на 6 мес. 2021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Лист1!$G$41:$I$41</c:f>
              <c:numCache>
                <c:formatCode>#,##0.00</c:formatCode>
                <c:ptCount val="3"/>
                <c:pt idx="0">
                  <c:v>1028783.49</c:v>
                </c:pt>
                <c:pt idx="1">
                  <c:v>525918.09000000008</c:v>
                </c:pt>
                <c:pt idx="2">
                  <c:v>525918.09000000008</c:v>
                </c:pt>
              </c:numCache>
            </c:numRef>
          </c:val>
        </c:ser>
        <c:ser>
          <c:idx val="15"/>
          <c:order val="15"/>
          <c:tx>
            <c:strRef>
              <c:f>Лист1!$F$43</c:f>
              <c:strCache>
                <c:ptCount val="1"/>
                <c:pt idx="0">
                  <c:v>Прочие безвозмездные поступления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на 6 мес. 2021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Лист1!$G$43:$I$43</c:f>
              <c:numCache>
                <c:formatCode>#,##0.00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</c:ser>
        <c:ser>
          <c:idx val="16"/>
          <c:order val="16"/>
          <c:tx>
            <c:strRef>
              <c:f>Лист1!$F$44</c:f>
              <c:strCache>
                <c:ptCount val="1"/>
                <c:pt idx="0">
                  <c:v>возврат остатков субсидий и субвенций прошлых лет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на 6 мес. 2021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Лист1!$G$44:$I$44</c:f>
              <c:numCache>
                <c:formatCode>#,##0.00</c:formatCode>
                <c:ptCount val="3"/>
                <c:pt idx="0">
                  <c:v>-2844.3</c:v>
                </c:pt>
                <c:pt idx="1">
                  <c:v>-2844.3</c:v>
                </c:pt>
                <c:pt idx="2">
                  <c:v>-2845.2999999999993</c:v>
                </c:pt>
              </c:numCache>
            </c:numRef>
          </c:val>
        </c:ser>
        <c:shape val="box"/>
        <c:axId val="88805376"/>
        <c:axId val="88806912"/>
        <c:axId val="0"/>
      </c:bar3DChart>
      <c:catAx>
        <c:axId val="88805376"/>
        <c:scaling>
          <c:orientation val="minMax"/>
        </c:scaling>
        <c:axPos val="b"/>
        <c:numFmt formatCode="General" sourceLinked="1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88806912"/>
        <c:crosses val="autoZero"/>
        <c:auto val="1"/>
        <c:lblAlgn val="ctr"/>
        <c:lblOffset val="100"/>
      </c:catAx>
      <c:valAx>
        <c:axId val="88806912"/>
        <c:scaling>
          <c:orientation val="minMax"/>
        </c:scaling>
        <c:axPos val="l"/>
        <c:majorGridlines/>
        <c:numFmt formatCode="#,##0.00" sourceLinked="1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88805376"/>
        <c:crosses val="autoZero"/>
        <c:crossBetween val="between"/>
      </c:valAx>
      <c:spPr>
        <a:noFill/>
        <a:ln w="25400">
          <a:noFill/>
        </a:ln>
      </c:spPr>
    </c:plotArea>
    <c:legend>
      <c:legendPos val="b"/>
      <c:layout/>
      <c:txPr>
        <a:bodyPr/>
        <a:lstStyle/>
        <a:p>
          <a:pPr>
            <a:defRPr sz="710" b="0" i="0" u="none" strike="noStrike" baseline="0">
              <a:solidFill>
                <a:srgbClr val="000000"/>
              </a:solidFill>
              <a:latin typeface="Calibri"/>
              <a:ea typeface="Calibri"/>
              <a:cs typeface="Calibri"/>
            </a:defRPr>
          </a:pPr>
          <a:endParaRPr lang="ru-RU"/>
        </a:p>
      </c:txPr>
    </c:legend>
    <c:plotVisOnly val="1"/>
    <c:dispBlanksAs val="gap"/>
  </c:chart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view3D>
      <c:depthPercent val="100"/>
      <c:rAngAx val="1"/>
    </c:view3D>
    <c:plotArea>
      <c:layout/>
      <c:bar3DChart>
        <c:barDir val="col"/>
        <c:grouping val="stacked"/>
        <c:ser>
          <c:idx val="0"/>
          <c:order val="0"/>
          <c:tx>
            <c:strRef>
              <c:f>расходы!$A$19</c:f>
              <c:strCache>
                <c:ptCount val="1"/>
                <c:pt idx="0">
                  <c:v>Общегосударственные вопросы (аппарат управления)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расходы!$B$19:$C$19</c:f>
              <c:numCache>
                <c:formatCode>#,##0.0</c:formatCode>
                <c:ptCount val="2"/>
                <c:pt idx="0">
                  <c:v>218986.8</c:v>
                </c:pt>
                <c:pt idx="1">
                  <c:v>61308.800000000003</c:v>
                </c:pt>
              </c:numCache>
            </c:numRef>
          </c:val>
        </c:ser>
        <c:ser>
          <c:idx val="1"/>
          <c:order val="1"/>
          <c:tx>
            <c:strRef>
              <c:f>расходы!$A$20</c:f>
              <c:strCache>
                <c:ptCount val="1"/>
                <c:pt idx="0">
                  <c:v>Национальная оборона (ВУС)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расходы!$B$20:$C$20</c:f>
              <c:numCache>
                <c:formatCode>#,##0.0</c:formatCode>
                <c:ptCount val="2"/>
                <c:pt idx="0">
                  <c:v>413.8</c:v>
                </c:pt>
                <c:pt idx="1">
                  <c:v>199.5</c:v>
                </c:pt>
              </c:numCache>
            </c:numRef>
          </c:val>
        </c:ser>
        <c:ser>
          <c:idx val="2"/>
          <c:order val="2"/>
          <c:tx>
            <c:strRef>
              <c:f>расходы!$A$21</c:f>
              <c:strCache>
                <c:ptCount val="1"/>
                <c:pt idx="0">
                  <c:v>Национальная безопасности и правоохранительная деятельность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расходы!$B$21:$C$21</c:f>
              <c:numCache>
                <c:formatCode>#,##0.0</c:formatCode>
                <c:ptCount val="2"/>
                <c:pt idx="0">
                  <c:v>8296</c:v>
                </c:pt>
                <c:pt idx="1">
                  <c:v>2087.3000000000002</c:v>
                </c:pt>
              </c:numCache>
            </c:numRef>
          </c:val>
        </c:ser>
        <c:ser>
          <c:idx val="3"/>
          <c:order val="3"/>
          <c:tx>
            <c:strRef>
              <c:f>расходы!$A$22</c:f>
              <c:strCache>
                <c:ptCount val="1"/>
                <c:pt idx="0">
                  <c:v>Национальная экономика (транспорт, дорожный фонд)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расходы!$B$22:$C$22</c:f>
              <c:numCache>
                <c:formatCode>#,##0.0</c:formatCode>
                <c:ptCount val="2"/>
                <c:pt idx="0">
                  <c:v>344854</c:v>
                </c:pt>
                <c:pt idx="1">
                  <c:v>38307.699999999997</c:v>
                </c:pt>
              </c:numCache>
            </c:numRef>
          </c:val>
        </c:ser>
        <c:ser>
          <c:idx val="4"/>
          <c:order val="4"/>
          <c:tx>
            <c:strRef>
              <c:f>расходы!$A$23</c:f>
              <c:strCache>
                <c:ptCount val="1"/>
                <c:pt idx="0">
                  <c:v>ЖКХ (благоустройство, дороги города, кап. Ремонт жилого фонда)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расходы!$B$23:$C$23</c:f>
              <c:numCache>
                <c:formatCode>#,##0.0</c:formatCode>
                <c:ptCount val="2"/>
                <c:pt idx="0">
                  <c:v>388433.1</c:v>
                </c:pt>
                <c:pt idx="1">
                  <c:v>94202.8</c:v>
                </c:pt>
              </c:numCache>
            </c:numRef>
          </c:val>
        </c:ser>
        <c:ser>
          <c:idx val="5"/>
          <c:order val="5"/>
          <c:tx>
            <c:strRef>
              <c:f>расходы!$A$24</c:f>
              <c:strCache>
                <c:ptCount val="1"/>
                <c:pt idx="0">
                  <c:v>Охрана окружающей среды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расходы!$B$24:$C$24</c:f>
              <c:numCache>
                <c:formatCode>#,##0.0</c:formatCode>
                <c:ptCount val="2"/>
                <c:pt idx="0">
                  <c:v>1882.5</c:v>
                </c:pt>
                <c:pt idx="1">
                  <c:v>136.6</c:v>
                </c:pt>
              </c:numCache>
            </c:numRef>
          </c:val>
        </c:ser>
        <c:ser>
          <c:idx val="6"/>
          <c:order val="6"/>
          <c:tx>
            <c:strRef>
              <c:f>расходы!$A$25</c:f>
              <c:strCache>
                <c:ptCount val="1"/>
                <c:pt idx="0">
                  <c:v>Образование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расходы!$B$25:$C$25</c:f>
              <c:numCache>
                <c:formatCode>#,##0.0</c:formatCode>
                <c:ptCount val="2"/>
                <c:pt idx="0">
                  <c:v>1603320.6</c:v>
                </c:pt>
                <c:pt idx="1">
                  <c:v>794780</c:v>
                </c:pt>
              </c:numCache>
            </c:numRef>
          </c:val>
        </c:ser>
        <c:ser>
          <c:idx val="7"/>
          <c:order val="7"/>
          <c:tx>
            <c:strRef>
              <c:f>расходы!$A$26</c:f>
              <c:strCache>
                <c:ptCount val="1"/>
                <c:pt idx="0">
                  <c:v>Культура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расходы!$B$26:$C$26</c:f>
              <c:numCache>
                <c:formatCode>#,##0.0</c:formatCode>
                <c:ptCount val="2"/>
                <c:pt idx="0">
                  <c:v>270544.09999999998</c:v>
                </c:pt>
                <c:pt idx="1">
                  <c:v>69918.899999999994</c:v>
                </c:pt>
              </c:numCache>
            </c:numRef>
          </c:val>
        </c:ser>
        <c:ser>
          <c:idx val="8"/>
          <c:order val="8"/>
          <c:tx>
            <c:strRef>
              <c:f>расходы!$A$27</c:f>
              <c:strCache>
                <c:ptCount val="1"/>
                <c:pt idx="0">
                  <c:v>Здравоохранение 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расходы!$B$27:$C$27</c:f>
              <c:numCache>
                <c:formatCode>#,##0.0</c:formatCode>
                <c:ptCount val="2"/>
                <c:pt idx="0">
                  <c:v>43.8</c:v>
                </c:pt>
                <c:pt idx="1">
                  <c:v>42.5</c:v>
                </c:pt>
              </c:numCache>
            </c:numRef>
          </c:val>
        </c:ser>
        <c:ser>
          <c:idx val="9"/>
          <c:order val="9"/>
          <c:tx>
            <c:strRef>
              <c:f>расходы!$A$28</c:f>
              <c:strCache>
                <c:ptCount val="1"/>
                <c:pt idx="0">
                  <c:v>Социальная политика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расходы!$B$28:$C$28</c:f>
              <c:numCache>
                <c:formatCode>#,##0.0</c:formatCode>
                <c:ptCount val="2"/>
                <c:pt idx="0">
                  <c:v>147542.6</c:v>
                </c:pt>
                <c:pt idx="1">
                  <c:v>40109.4</c:v>
                </c:pt>
              </c:numCache>
            </c:numRef>
          </c:val>
        </c:ser>
        <c:ser>
          <c:idx val="10"/>
          <c:order val="10"/>
          <c:tx>
            <c:strRef>
              <c:f>расходы!$A$29</c:f>
              <c:strCache>
                <c:ptCount val="1"/>
                <c:pt idx="0">
                  <c:v>Физическая культура и спорт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расходы!$B$29:$C$29</c:f>
              <c:numCache>
                <c:formatCode>#,##0.0</c:formatCode>
                <c:ptCount val="2"/>
                <c:pt idx="0">
                  <c:v>86826.4</c:v>
                </c:pt>
                <c:pt idx="1">
                  <c:v>39324.800000000003</c:v>
                </c:pt>
              </c:numCache>
            </c:numRef>
          </c:val>
        </c:ser>
        <c:ser>
          <c:idx val="11"/>
          <c:order val="11"/>
          <c:tx>
            <c:strRef>
              <c:f>расходы!$A$30</c:f>
              <c:strCache>
                <c:ptCount val="1"/>
                <c:pt idx="0">
                  <c:v>ОБСЛУЖИВАНИЕ МУНИЦИПАЛЬНОГО ДОЛГА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расходы!$B$30:$C$30</c:f>
              <c:numCache>
                <c:formatCode>#,##0.0</c:formatCode>
                <c:ptCount val="2"/>
                <c:pt idx="0">
                  <c:v>100</c:v>
                </c:pt>
                <c:pt idx="1">
                  <c:v>0</c:v>
                </c:pt>
              </c:numCache>
            </c:numRef>
          </c:val>
        </c:ser>
        <c:shape val="box"/>
        <c:axId val="121985280"/>
        <c:axId val="122249216"/>
        <c:axId val="0"/>
      </c:bar3DChart>
      <c:catAx>
        <c:axId val="121985280"/>
        <c:scaling>
          <c:orientation val="minMax"/>
        </c:scaling>
        <c:axPos val="b"/>
        <c:numFmt formatCode="General" sourceLinked="1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122249216"/>
        <c:crosses val="autoZero"/>
        <c:auto val="1"/>
        <c:lblAlgn val="ctr"/>
        <c:lblOffset val="100"/>
      </c:catAx>
      <c:valAx>
        <c:axId val="122249216"/>
        <c:scaling>
          <c:orientation val="minMax"/>
        </c:scaling>
        <c:axPos val="l"/>
        <c:majorGridlines/>
        <c:numFmt formatCode="#,##0.0" sourceLinked="1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121985280"/>
        <c:crosses val="autoZero"/>
        <c:crossBetween val="between"/>
      </c:valAx>
      <c:spPr>
        <a:noFill/>
        <a:ln w="25400">
          <a:noFill/>
        </a:ln>
      </c:spPr>
    </c:plotArea>
    <c:legend>
      <c:legendPos val="b"/>
      <c:layout/>
      <c:txPr>
        <a:bodyPr/>
        <a:lstStyle/>
        <a:p>
          <a:pPr>
            <a:defRPr sz="650" b="0" i="0" u="none" strike="noStrike" baseline="0">
              <a:solidFill>
                <a:srgbClr val="000000"/>
              </a:solidFill>
              <a:latin typeface="Calibri"/>
              <a:ea typeface="Calibri"/>
              <a:cs typeface="Calibri"/>
            </a:defRPr>
          </a:pPr>
          <a:endParaRPr lang="ru-RU"/>
        </a:p>
      </c:txPr>
    </c:legend>
    <c:plotVisOnly val="1"/>
    <c:dispBlanksAs val="gap"/>
  </c:chart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1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A132B50-5A60-46CE-B29D-0BC70264D67E}" type="doc">
      <dgm:prSet loTypeId="urn:microsoft.com/office/officeart/2005/8/layout/vList2" loCatId="list" qsTypeId="urn:microsoft.com/office/officeart/2005/8/quickstyle/3d2#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0EA9BA2-0E64-4F17-9598-2C4CBCC2093E}">
      <dgm:prSet/>
      <dgm:spPr/>
      <dgm:t>
        <a:bodyPr/>
        <a:lstStyle/>
        <a:p>
          <a:pPr algn="ctr" rtl="0"/>
          <a:r>
            <a:rPr lang="ru-RU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Исполнение бюджета города за </a:t>
          </a:r>
          <a:r>
            <a:rPr lang="ru-RU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июнь  </a:t>
          </a:r>
          <a:r>
            <a:rPr lang="ru-RU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2021 года</a:t>
          </a:r>
        </a:p>
      </dgm:t>
    </dgm:pt>
    <dgm:pt modelId="{27E14F3A-E140-4310-9D78-C7B0958DF102}" type="parTrans" cxnId="{007DA5F4-D1AD-484E-920B-D731E7D8608A}">
      <dgm:prSet/>
      <dgm:spPr/>
      <dgm:t>
        <a:bodyPr/>
        <a:lstStyle/>
        <a:p>
          <a:endParaRPr lang="ru-RU"/>
        </a:p>
      </dgm:t>
    </dgm:pt>
    <dgm:pt modelId="{EB99F040-2988-4EF8-9A9B-31DBCA683CD9}" type="sibTrans" cxnId="{007DA5F4-D1AD-484E-920B-D731E7D8608A}">
      <dgm:prSet/>
      <dgm:spPr/>
      <dgm:t>
        <a:bodyPr/>
        <a:lstStyle/>
        <a:p>
          <a:endParaRPr lang="ru-RU"/>
        </a:p>
      </dgm:t>
    </dgm:pt>
    <dgm:pt modelId="{4BE7FD2E-877B-4E5D-8E15-C326610DAEDD}" type="pres">
      <dgm:prSet presAssocID="{0A132B50-5A60-46CE-B29D-0BC70264D67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B6B35A9-2E54-47E8-82AD-054A02153DE4}" type="pres">
      <dgm:prSet presAssocID="{80EA9BA2-0E64-4F17-9598-2C4CBCC2093E}" presName="parentText" presStyleLbl="node1" presStyleIdx="0" presStyleCnt="1" custLinFactNeighborX="2773" custLinFactNeighborY="-772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B14F694-0E92-4BA3-80CA-91163BCBB9B6}" type="presOf" srcId="{80EA9BA2-0E64-4F17-9598-2C4CBCC2093E}" destId="{EB6B35A9-2E54-47E8-82AD-054A02153DE4}" srcOrd="0" destOrd="0" presId="urn:microsoft.com/office/officeart/2005/8/layout/vList2"/>
    <dgm:cxn modelId="{0568A8E1-88F8-4010-8704-2A92680DF4E3}" type="presOf" srcId="{0A132B50-5A60-46CE-B29D-0BC70264D67E}" destId="{4BE7FD2E-877B-4E5D-8E15-C326610DAEDD}" srcOrd="0" destOrd="0" presId="urn:microsoft.com/office/officeart/2005/8/layout/vList2"/>
    <dgm:cxn modelId="{007DA5F4-D1AD-484E-920B-D731E7D8608A}" srcId="{0A132B50-5A60-46CE-B29D-0BC70264D67E}" destId="{80EA9BA2-0E64-4F17-9598-2C4CBCC2093E}" srcOrd="0" destOrd="0" parTransId="{27E14F3A-E140-4310-9D78-C7B0958DF102}" sibTransId="{EB99F040-2988-4EF8-9A9B-31DBCA683CD9}"/>
    <dgm:cxn modelId="{67168CBB-B7CE-4829-9969-68A48D000D6F}" type="presParOf" srcId="{4BE7FD2E-877B-4E5D-8E15-C326610DAEDD}" destId="{EB6B35A9-2E54-47E8-82AD-054A02153DE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A132B50-5A60-46CE-B29D-0BC70264D67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0EA9BA2-0E64-4F17-9598-2C4CBCC2093E}">
      <dgm:prSet custT="1"/>
      <dgm:spPr/>
      <dgm:t>
        <a:bodyPr/>
        <a:lstStyle/>
        <a:p>
          <a:pPr algn="ctr" rtl="0"/>
          <a:r>
            <a:rPr lang="ru-RU" sz="1800" b="1" i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тыс.руб.</a:t>
          </a:r>
        </a:p>
      </dgm:t>
    </dgm:pt>
    <dgm:pt modelId="{27E14F3A-E140-4310-9D78-C7B0958DF102}" type="parTrans" cxnId="{007DA5F4-D1AD-484E-920B-D731E7D8608A}">
      <dgm:prSet/>
      <dgm:spPr/>
      <dgm:t>
        <a:bodyPr/>
        <a:lstStyle/>
        <a:p>
          <a:endParaRPr lang="ru-RU"/>
        </a:p>
      </dgm:t>
    </dgm:pt>
    <dgm:pt modelId="{EB99F040-2988-4EF8-9A9B-31DBCA683CD9}" type="sibTrans" cxnId="{007DA5F4-D1AD-484E-920B-D731E7D8608A}">
      <dgm:prSet/>
      <dgm:spPr/>
      <dgm:t>
        <a:bodyPr/>
        <a:lstStyle/>
        <a:p>
          <a:endParaRPr lang="ru-RU"/>
        </a:p>
      </dgm:t>
    </dgm:pt>
    <dgm:pt modelId="{4BE7FD2E-877B-4E5D-8E15-C326610DAEDD}" type="pres">
      <dgm:prSet presAssocID="{0A132B50-5A60-46CE-B29D-0BC70264D67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B6B35A9-2E54-47E8-82AD-054A02153DE4}" type="pres">
      <dgm:prSet presAssocID="{80EA9BA2-0E64-4F17-9598-2C4CBCC2093E}" presName="parentText" presStyleLbl="node1" presStyleIdx="0" presStyleCnt="1" custLinFactNeighborX="117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9ACE3F1-A0E0-43EE-91D1-B412317E2A64}" type="presOf" srcId="{80EA9BA2-0E64-4F17-9598-2C4CBCC2093E}" destId="{EB6B35A9-2E54-47E8-82AD-054A02153DE4}" srcOrd="0" destOrd="0" presId="urn:microsoft.com/office/officeart/2005/8/layout/vList2"/>
    <dgm:cxn modelId="{5CB20DCE-6DB8-4512-828B-719F080F08EC}" type="presOf" srcId="{0A132B50-5A60-46CE-B29D-0BC70264D67E}" destId="{4BE7FD2E-877B-4E5D-8E15-C326610DAEDD}" srcOrd="0" destOrd="0" presId="urn:microsoft.com/office/officeart/2005/8/layout/vList2"/>
    <dgm:cxn modelId="{007DA5F4-D1AD-484E-920B-D731E7D8608A}" srcId="{0A132B50-5A60-46CE-B29D-0BC70264D67E}" destId="{80EA9BA2-0E64-4F17-9598-2C4CBCC2093E}" srcOrd="0" destOrd="0" parTransId="{27E14F3A-E140-4310-9D78-C7B0958DF102}" sibTransId="{EB99F040-2988-4EF8-9A9B-31DBCA683CD9}"/>
    <dgm:cxn modelId="{352FA973-F7ED-47DA-A0DA-49E270F5B7FC}" type="presParOf" srcId="{4BE7FD2E-877B-4E5D-8E15-C326610DAEDD}" destId="{EB6B35A9-2E54-47E8-82AD-054A02153DE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1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B6B35A9-2E54-47E8-82AD-054A02153DE4}">
      <dsp:nvSpPr>
        <dsp:cNvPr id="0" name=""/>
        <dsp:cNvSpPr/>
      </dsp:nvSpPr>
      <dsp:spPr>
        <a:xfrm>
          <a:off x="0" y="0"/>
          <a:ext cx="7729534" cy="151164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2000"/>
                <a:satMod val="170000"/>
              </a:schemeClr>
            </a:gs>
            <a:gs pos="15000">
              <a:schemeClr val="accent1">
                <a:hueOff val="0"/>
                <a:satOff val="0"/>
                <a:lumOff val="0"/>
                <a:alphaOff val="0"/>
                <a:tint val="92000"/>
                <a:shade val="99000"/>
                <a:satMod val="170000"/>
              </a:schemeClr>
            </a:gs>
            <a:gs pos="62000">
              <a:schemeClr val="accent1">
                <a:hueOff val="0"/>
                <a:satOff val="0"/>
                <a:lumOff val="0"/>
                <a:alphaOff val="0"/>
                <a:tint val="96000"/>
                <a:shade val="80000"/>
                <a:satMod val="170000"/>
              </a:schemeClr>
            </a:gs>
            <a:gs pos="97000">
              <a:schemeClr val="accent1">
                <a:hueOff val="0"/>
                <a:satOff val="0"/>
                <a:lumOff val="0"/>
                <a:alphaOff val="0"/>
                <a:tint val="98000"/>
                <a:shade val="63000"/>
                <a:satMod val="17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lvl="0" algn="ctr" defTabSz="1689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800" b="1" i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Исполнение бюджета города за </a:t>
          </a:r>
          <a:r>
            <a:rPr lang="ru-RU" sz="3800" b="1" i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июнь  </a:t>
          </a:r>
          <a:r>
            <a:rPr lang="ru-RU" sz="3800" b="1" i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2021 года</a:t>
          </a:r>
        </a:p>
      </dsp:txBody>
      <dsp:txXfrm>
        <a:off x="0" y="0"/>
        <a:ext cx="7729534" cy="1511640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B6B35A9-2E54-47E8-82AD-054A02153DE4}">
      <dsp:nvSpPr>
        <dsp:cNvPr id="0" name=""/>
        <dsp:cNvSpPr/>
      </dsp:nvSpPr>
      <dsp:spPr>
        <a:xfrm>
          <a:off x="0" y="192"/>
          <a:ext cx="1623993" cy="35680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i="0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тыс.руб.</a:t>
          </a:r>
        </a:p>
      </dsp:txBody>
      <dsp:txXfrm>
        <a:off x="0" y="192"/>
        <a:ext cx="1623993" cy="35680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#1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1451" y="0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BEDE95-FF0A-4A33-9AD2-26BCC23B6FF2}" type="datetimeFigureOut">
              <a:rPr lang="ru-RU" smtClean="0"/>
              <a:pPr/>
              <a:t>12.07.2021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1363"/>
            <a:ext cx="4940300" cy="37052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8180" y="4693285"/>
            <a:ext cx="5425440" cy="44462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84855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1451" y="9384855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4D0E6D-062B-4F61-A93D-9F0BC4031EE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032147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12.07.2021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12.07.2021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12.07.2021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12.07.2021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12.07.2021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12.07.2021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12.07.2021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12.07.2021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12.07.2021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/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12.07.2021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12.07.2021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alphaModFix amt="80000"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12.07.2021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microsoft.com/office/2007/relationships/diagramDrawing" Target="../diagrams/drawing2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11" Type="http://schemas.openxmlformats.org/officeDocument/2006/relationships/diagramColors" Target="../diagrams/colors2.xml"/><Relationship Id="rId5" Type="http://schemas.openxmlformats.org/officeDocument/2006/relationships/diagramQuickStyle" Target="../diagrams/quickStyle1.xml"/><Relationship Id="rId10" Type="http://schemas.openxmlformats.org/officeDocument/2006/relationships/diagramQuickStyle" Target="../diagrams/quickStyle2.xml"/><Relationship Id="rId4" Type="http://schemas.openxmlformats.org/officeDocument/2006/relationships/diagramLayout" Target="../diagrams/layout1.xml"/><Relationship Id="rId9" Type="http://schemas.openxmlformats.org/officeDocument/2006/relationships/diagramLayout" Target="../diagrams/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0051" y="260648"/>
            <a:ext cx="8828087" cy="6010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xmlns="" val="3135325359"/>
              </p:ext>
            </p:extLst>
          </p:nvPr>
        </p:nvGraphicFramePr>
        <p:xfrm>
          <a:off x="1214414" y="260648"/>
          <a:ext cx="7729535" cy="15252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6" name="Схема 5"/>
          <p:cNvGraphicFramePr/>
          <p:nvPr/>
        </p:nvGraphicFramePr>
        <p:xfrm>
          <a:off x="7162849" y="2143116"/>
          <a:ext cx="1623994" cy="3571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xmlns="" id="{17D30F73-4236-4C88-98CE-03FB5E7F25C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895696311"/>
              </p:ext>
            </p:extLst>
          </p:nvPr>
        </p:nvGraphicFramePr>
        <p:xfrm>
          <a:off x="395536" y="2857504"/>
          <a:ext cx="8280920" cy="2697795"/>
        </p:xfrm>
        <a:graphic>
          <a:graphicData uri="http://schemas.openxmlformats.org/drawingml/2006/table">
            <a:tbl>
              <a:tblPr/>
              <a:tblGrid>
                <a:gridCol w="2314541">
                  <a:extLst>
                    <a:ext uri="{9D8B030D-6E8A-4147-A177-3AD203B41FA5}">
                      <a16:colId xmlns:a16="http://schemas.microsoft.com/office/drawing/2014/main" xmlns="" val="1079388102"/>
                    </a:ext>
                  </a:extLst>
                </a:gridCol>
                <a:gridCol w="1988793">
                  <a:extLst>
                    <a:ext uri="{9D8B030D-6E8A-4147-A177-3AD203B41FA5}">
                      <a16:colId xmlns:a16="http://schemas.microsoft.com/office/drawing/2014/main" xmlns="" val="1213749816"/>
                    </a:ext>
                  </a:extLst>
                </a:gridCol>
                <a:gridCol w="1988793">
                  <a:extLst>
                    <a:ext uri="{9D8B030D-6E8A-4147-A177-3AD203B41FA5}">
                      <a16:colId xmlns:a16="http://schemas.microsoft.com/office/drawing/2014/main" xmlns="" val="1309980444"/>
                    </a:ext>
                  </a:extLst>
                </a:gridCol>
                <a:gridCol w="1988793">
                  <a:extLst>
                    <a:ext uri="{9D8B030D-6E8A-4147-A177-3AD203B41FA5}">
                      <a16:colId xmlns:a16="http://schemas.microsoft.com/office/drawing/2014/main" xmlns="" val="1988461188"/>
                    </a:ext>
                  </a:extLst>
                </a:gridCol>
              </a:tblGrid>
              <a:tr h="779466">
                <a:tc>
                  <a:txBody>
                    <a:bodyPr/>
                    <a:lstStyle/>
                    <a:p>
                      <a:pPr algn="ctr" rtl="0" fontAlgn="t"/>
                      <a:endParaRPr lang="ru-RU" sz="1400" b="1" i="0" u="none" strike="noStrike" dirty="0">
                        <a:solidFill>
                          <a:srgbClr val="FFFFFF"/>
                        </a:solidFill>
                        <a:effectLst>
                          <a:outerShdw blurRad="38100" dist="38100" dir="2700000" algn="tl" rotWithShape="0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</a:endParaRPr>
                    </a:p>
                    <a:p>
                      <a:pPr algn="ctr" rtl="0" fontAlgn="t"/>
                      <a:r>
                        <a:rPr lang="ru-RU" sz="1400" b="1" i="0" u="none" strike="noStrike" dirty="0">
                          <a:solidFill>
                            <a:srgbClr val="FFFFFF"/>
                          </a:solidFill>
                          <a:effectLst>
                            <a:outerShdw blurRad="38100" dist="38100" dir="2700000" algn="tl" rotWithShape="0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</a:rPr>
                        <a:t>Наименование показателя 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</a:rPr>
                        <a:t>План                                         на 2021 год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</a:rPr>
                        <a:t>План                                       за </a:t>
                      </a:r>
                      <a:r>
                        <a:rPr lang="ru-RU" sz="1400" b="1" i="0" u="none" strike="noStrike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</a:rPr>
                        <a:t>6 </a:t>
                      </a:r>
                      <a:r>
                        <a:rPr lang="ru-RU" sz="1400" b="1" i="0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</a:rPr>
                        <a:t>мес. 2021 г.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</a:rPr>
                        <a:t>Факт исполнения                                        на отчетную дату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181870121"/>
                  </a:ext>
                </a:extLst>
              </a:tr>
              <a:tr h="512110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Times New Roman" panose="02020603050405020304" pitchFamily="18" charset="0"/>
                        </a:rPr>
                        <a:t>Доходы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3 030 416,45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1 136 812,54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1 152 158,65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002513542"/>
                  </a:ext>
                </a:extLst>
              </a:tr>
              <a:tr h="474042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Times New Roman" panose="02020603050405020304" pitchFamily="18" charset="0"/>
                        </a:rPr>
                        <a:t>Расходы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3 071 243,77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1 194 127,42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1 140 418,33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415636894"/>
                  </a:ext>
                </a:extLst>
              </a:tr>
              <a:tr h="932177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Times New Roman" panose="02020603050405020304" pitchFamily="18" charset="0"/>
                        </a:rPr>
                        <a:t>дефицит (-)/ профицит (+)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-40 827,32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-57 314,88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11 740,32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633681480"/>
                  </a:ext>
                </a:extLst>
              </a:tr>
            </a:tbl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714348" y="-99392"/>
            <a:ext cx="907262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                            ИСПОЛНЕНИЕ ДОХОДОВ ЗА  </a:t>
            </a:r>
            <a:r>
              <a:rPr lang="ru-RU" b="1" dirty="0" smtClean="0"/>
              <a:t>июнь </a:t>
            </a:r>
            <a:r>
              <a:rPr lang="ru-RU" sz="3200" b="1" dirty="0"/>
              <a:t>2021 </a:t>
            </a:r>
            <a:r>
              <a:rPr lang="ru-RU" b="1" dirty="0"/>
              <a:t>ГОДА </a:t>
            </a:r>
            <a:r>
              <a:rPr lang="ru-RU" dirty="0"/>
              <a:t>(тыс.руб.) 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107504" y="404664"/>
          <a:ext cx="4320480" cy="6291292"/>
        </p:xfrm>
        <a:graphic>
          <a:graphicData uri="http://schemas.openxmlformats.org/drawingml/2006/table">
            <a:tbl>
              <a:tblPr/>
              <a:tblGrid>
                <a:gridCol w="1922613"/>
                <a:gridCol w="799289"/>
                <a:gridCol w="799289"/>
                <a:gridCol w="799289"/>
              </a:tblGrid>
              <a:tr h="367433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НАЛОГОВЫЕ И НЕНАЛОГОВЫЕ ДОХОДЫ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latin typeface="Times New Roman"/>
                        </a:rPr>
                        <a:t>План на год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latin typeface="Times New Roman"/>
                        </a:rPr>
                        <a:t>План на 6 мес. 2021 г.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latin typeface="Times New Roman"/>
                        </a:rPr>
                        <a:t>Факт исполнения на отчет дату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</a:tr>
              <a:tr h="209961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НАЛОГОВЫЕ 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494 173,06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224 514,94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230 494,13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7468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 на прибыль организаций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 dirty="0">
                          <a:latin typeface="Times New Roman"/>
                        </a:rPr>
                        <a:t>12 689,90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latin typeface="Times New Roman"/>
                        </a:rPr>
                        <a:t>5 080,00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latin typeface="Times New Roman"/>
                        </a:rPr>
                        <a:t>5 681,13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329939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 на доходы физических лиц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 dirty="0">
                          <a:latin typeface="Times New Roman"/>
                        </a:rPr>
                        <a:t>309 123,12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 dirty="0">
                          <a:latin typeface="Times New Roman"/>
                        </a:rPr>
                        <a:t>133 888,00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latin typeface="Times New Roman"/>
                        </a:rPr>
                        <a:t>128 459,04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7468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 на совокупный доход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90 850,74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59 671,74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70 165,68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7468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Налоги на имущество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41 308,60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8 312,00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7 412,91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7468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Государственная пошлина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16 099,10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6 447,20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7 437,05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7468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Налоги на товары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24 101,60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11 116,00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11 338,32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8746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НЕНАЛОГОВЫЕ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70 302,69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39 545,44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40 125,96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524041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Доходы от использования имущества, находящегося в государственной и муниципальной собственности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59 289,28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31 087,50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32 111,33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349361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Платежи при пользовании природными ресурсами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973,20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322,00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360,58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349361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Доходы от оказания платных услуг и компенсации затрат государства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722,24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375,04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739,72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349361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Доходы от продажи материальных и нематериальных активов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3 714,00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2 914,00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678,19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24958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Штрафы, санкции, возмещение ущерба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5 380,90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4 726,90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6 211,71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7468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прочие неналоговые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223,07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120,00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24,43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24958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БЕЗВОЗМЕЗДНЫЕ ПОСТУПЛЕНИЯ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2 465 940,70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872 752,16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881 538,56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349361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Дотации бюджетам субъектов Российской Федерации и муниципальных образований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485 648,00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223 063,80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223 063,81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349361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Субсидии  бюджетам субъектов Российской Федерации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903 875,22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98 542,68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107 330,07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349361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Субвенции бюджетам субъектов Российской Федерации 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1 028 783,49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525 918,09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525 918,09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7468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Иные межбюджетные трансферты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50 478,29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28 071,89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28 071,89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7468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Прочие безвозмездные поступления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349361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возврат остатков субсидий и субвенций прошлых лет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-2 844,30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-2 844,30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-2 845,30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7468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ВСЕГО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9795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3 030 416,45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1 136 812,54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1 152 158,65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7" name="Диаграмма 6"/>
          <p:cNvGraphicFramePr>
            <a:graphicFrameLocks/>
          </p:cNvGraphicFramePr>
          <p:nvPr/>
        </p:nvGraphicFramePr>
        <p:xfrm>
          <a:off x="4427984" y="332656"/>
          <a:ext cx="5112568" cy="62579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27584" y="116632"/>
            <a:ext cx="70723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ИСПОЛНЕНИЕ РАСХОДОВ ЗА </a:t>
            </a:r>
            <a:r>
              <a:rPr lang="ru-RU" b="1" dirty="0" smtClean="0"/>
              <a:t>июнь </a:t>
            </a:r>
            <a:r>
              <a:rPr lang="ru-RU" sz="3200" b="1" dirty="0" smtClean="0"/>
              <a:t>2021 </a:t>
            </a:r>
            <a:r>
              <a:rPr lang="ru-RU" b="1" dirty="0"/>
              <a:t>ГОДА </a:t>
            </a:r>
            <a:r>
              <a:rPr lang="ru-RU" dirty="0"/>
              <a:t>(тыс.руб.)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A271026D-361E-4DB4-9EDE-02E773FFC95C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510811" y="4981883"/>
            <a:ext cx="1593000" cy="1782000"/>
          </a:xfrm>
          <a:prstGeom prst="rect">
            <a:avLst/>
          </a:prstGeom>
        </p:spPr>
      </p:pic>
      <p:graphicFrame>
        <p:nvGraphicFramePr>
          <p:cNvPr id="9" name="Диаграмма 8"/>
          <p:cNvGraphicFramePr>
            <a:graphicFrameLocks/>
          </p:cNvGraphicFramePr>
          <p:nvPr/>
        </p:nvGraphicFramePr>
        <p:xfrm>
          <a:off x="0" y="404664"/>
          <a:ext cx="5724128" cy="62007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5076056" y="764704"/>
          <a:ext cx="3911599" cy="3924300"/>
        </p:xfrm>
        <a:graphic>
          <a:graphicData uri="http://schemas.openxmlformats.org/drawingml/2006/table">
            <a:tbl>
              <a:tblPr/>
              <a:tblGrid>
                <a:gridCol w="2104783"/>
                <a:gridCol w="903408"/>
                <a:gridCol w="903408"/>
              </a:tblGrid>
              <a:tr h="581025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dirty="0">
                          <a:solidFill>
                            <a:srgbClr val="FFFFFF"/>
                          </a:solidFill>
                          <a:latin typeface="Times New Roman"/>
                        </a:rPr>
                        <a:t>Наименование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FFFFFF"/>
                          </a:solidFill>
                          <a:latin typeface="Times New Roman"/>
                        </a:rPr>
                        <a:t>План на год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FFFFFF"/>
                          </a:solidFill>
                          <a:latin typeface="Times New Roman"/>
                        </a:rPr>
                        <a:t>Факт исполнения на отчетную дату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ВСЕГО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3 071 243,7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1 140 418,3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Общегосударственные вопросы (аппарат управления)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218 986,8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61 308,8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оборона (ВУС)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413,8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199,5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безопасности и правоохранительная деятельность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8 296,0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2 087,3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экономика (транспорт, дорожный фонд)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344 854,0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38 307,7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ЖКХ (благоустройство, дороги города, кап. Ремонт жилого фонда)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388 433,1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94 202,8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Охрана окружающей среды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1 882,5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136,6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ВСЕГО СОЦСФЕРА 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2 108 277,5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944 175,6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Образование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1 603 320,6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794 780,0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Культура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270 544,1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69 918,9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Здравоохранение 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43,8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42,5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Социальная политика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147 542,6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40 109,4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Физическая культура и спорт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86 826,4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39 324,8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32385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ОБСЛУЖИВАНИЕ МУНИЦИПАЛЬНОГО ДОЛГА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100,0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2686</TotalTime>
  <Words>443</Words>
  <Application>Microsoft Office PowerPoint</Application>
  <PresentationFormat>Экран (4:3)</PresentationFormat>
  <Paragraphs>158</Paragraphs>
  <Slides>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Солнцестояние</vt:lpstr>
      <vt:lpstr>Слайд 1</vt:lpstr>
      <vt:lpstr>Слайд 2</vt:lpstr>
      <vt:lpstr>Слайд 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никита</dc:creator>
  <cp:lastModifiedBy>user11</cp:lastModifiedBy>
  <cp:revision>365</cp:revision>
  <dcterms:modified xsi:type="dcterms:W3CDTF">2021-07-12T09:25:24Z</dcterms:modified>
</cp:coreProperties>
</file>