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04" autoAdjust="0"/>
  </p:normalViewPr>
  <p:slideViewPr>
    <p:cSldViewPr>
      <p:cViewPr>
        <p:scale>
          <a:sx n="95" d="100"/>
          <a:sy n="95" d="100"/>
        </p:scale>
        <p:origin x="-1458" y="-3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9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22413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Управление муниципальными финансами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1700808"/>
            <a:ext cx="4104456" cy="3937992"/>
          </a:xfrm>
          <a:solidFill>
            <a:schemeClr val="accent4">
              <a:lumMod val="20000"/>
              <a:lumOff val="80000"/>
              <a:alpha val="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муниципальной программе муниципального образования город Минусинск «Управление муниципальными финансами»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расходы исполнены в сумме 31 448,10 тыс. рублей или 99,8% от уточненной бюджетной росписи           (31 506,74 тыс. рублей).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772816"/>
            <a:ext cx="1837354" cy="1224136"/>
          </a:xfrm>
          <a:prstGeom prst="rect">
            <a:avLst/>
          </a:prstGeom>
        </p:spPr>
      </p:pic>
      <p:pic>
        <p:nvPicPr>
          <p:cNvPr id="6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212976"/>
            <a:ext cx="1869489" cy="1247358"/>
          </a:xfrm>
          <a:prstGeom prst="rect">
            <a:avLst/>
          </a:prstGeom>
        </p:spPr>
      </p:pic>
      <p:pic>
        <p:nvPicPr>
          <p:cNvPr id="7" name="Содержимое 4" descr="1449057152general_pages_02_December_2015_i18464_prinyat_budjet_saratovskoi_oblasti_na_2016_go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725144"/>
            <a:ext cx="1901668" cy="1224136"/>
          </a:xfrm>
          <a:prstGeom prst="rect">
            <a:avLst/>
          </a:prstGeom>
        </p:spPr>
      </p:pic>
      <p:pic>
        <p:nvPicPr>
          <p:cNvPr id="8" name="Picture 3" descr="C:\Users\User\Desktop\6192528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8264" y="1772816"/>
            <a:ext cx="1872207" cy="1224136"/>
          </a:xfrm>
          <a:prstGeom prst="rect">
            <a:avLst/>
          </a:prstGeom>
          <a:noFill/>
        </p:spPr>
      </p:pic>
      <p:pic>
        <p:nvPicPr>
          <p:cNvPr id="9" name="Picture 4" descr="C:\Users\User\Desktop\3899dfe821816fbcb3db3e3b23f81585_X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3356993"/>
            <a:ext cx="1800200" cy="1152128"/>
          </a:xfrm>
          <a:prstGeom prst="rect">
            <a:avLst/>
          </a:prstGeom>
          <a:noFill/>
        </p:spPr>
      </p:pic>
      <p:pic>
        <p:nvPicPr>
          <p:cNvPr id="10" name="Picture 5" descr="C:\Users\User\Desktop\krasnoyarskie-kommunisty-ostavili-minusinsk-bez-perspektiv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20272" y="4797153"/>
            <a:ext cx="1789972" cy="1224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700" dirty="0" smtClean="0"/>
              <a:t>Бюджетные ассигнования на реализацию Программы распределены следующим образом:</a:t>
            </a:r>
            <a:br>
              <a:rPr lang="ru-RU" sz="2700" dirty="0" smtClean="0"/>
            </a:br>
            <a:endParaRPr lang="ru-RU" sz="27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30271547"/>
              </p:ext>
            </p:extLst>
          </p:nvPr>
        </p:nvGraphicFramePr>
        <p:xfrm>
          <a:off x="457200" y="802125"/>
          <a:ext cx="8229600" cy="2842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440"/>
                <a:gridCol w="2417400"/>
                <a:gridCol w="1183000"/>
                <a:gridCol w="1285880"/>
                <a:gridCol w="1090384"/>
                <a:gridCol w="1378496"/>
              </a:tblGrid>
              <a:tr h="648072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№ </a:t>
                      </a:r>
                      <a:r>
                        <a:rPr lang="ru-RU" sz="1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/</a:t>
                      </a:r>
                      <a:r>
                        <a:rPr lang="ru-RU" sz="140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/>
                      <a:endParaRPr lang="ru-RU" sz="1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ГРБС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Раздел, подраздел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 бюджетных ассигнований 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рублей)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kern="1200" dirty="0" smtClean="0">
                        <a:solidFill>
                          <a:schemeClr val="lt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 исполнения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045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78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18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Финансовое управление администрации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01 06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9 126,28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9 087,06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99,57%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787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Администрация города Минусинска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01 13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23 721,36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23 715,50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99,98%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0212"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Всего: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32 847,64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32 802,56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99,86%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539552" y="3501008"/>
            <a:ext cx="8229600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1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000" b="1" i="1" dirty="0" smtClean="0">
                <a:latin typeface="+mj-lt"/>
                <a:ea typeface="+mj-ea"/>
                <a:cs typeface="+mj-cs"/>
              </a:rPr>
              <a:t>"Создание условий для эффективного и ответственного управления муниципальными финансами, повышения устойчивости бюджета муниципального образования город Минусинск"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467544" y="4869160"/>
          <a:ext cx="8229600" cy="184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48"/>
                <a:gridCol w="2345392"/>
                <a:gridCol w="1645920"/>
                <a:gridCol w="822960"/>
                <a:gridCol w="822960"/>
                <a:gridCol w="1645920"/>
              </a:tblGrid>
              <a:tr h="41639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исполнения</a:t>
                      </a:r>
                      <a:endParaRPr lang="ru-RU" sz="1200" dirty="0"/>
                    </a:p>
                  </a:txBody>
                  <a:tcPr/>
                </a:tc>
              </a:tr>
              <a:tr h="281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500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1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Финансовое управление администрации города Минусинска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01 06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9 126,28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9 087,06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99,57%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400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Всего: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9 126,28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9 087,06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99,57%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000" b="1" u="sng" dirty="0" smtClean="0"/>
              <a:t>Подпрограмма 2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i="1" dirty="0" smtClean="0"/>
              <a:t>"Организация централизованной системы учёта и отчетности"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75328267"/>
              </p:ext>
            </p:extLst>
          </p:nvPr>
        </p:nvGraphicFramePr>
        <p:xfrm>
          <a:off x="467544" y="908720"/>
          <a:ext cx="82296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48"/>
                <a:gridCol w="2345392"/>
                <a:gridCol w="1645920"/>
                <a:gridCol w="822960"/>
                <a:gridCol w="822960"/>
                <a:gridCol w="1645920"/>
              </a:tblGrid>
              <a:tr h="37084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Администрация города Минусинска (МКУ «Централизованная бухгалтерия»)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01 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18 468,47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18 468,47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Всего: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18 468,47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18 468,47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323528" y="3212976"/>
            <a:ext cx="8424936" cy="7647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Подпрограмма 3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000" b="1" i="1" dirty="0" smtClean="0">
                <a:latin typeface="+mj-lt"/>
                <a:ea typeface="+mj-ea"/>
                <a:cs typeface="+mj-cs"/>
              </a:rPr>
              <a:t> "Совершенствование механизмов осуществления </a:t>
            </a:r>
          </a:p>
          <a:p>
            <a:pPr lvl="0" algn="ctr">
              <a:spcBef>
                <a:spcPct val="0"/>
              </a:spcBef>
            </a:pPr>
            <a:r>
              <a:rPr lang="ru-RU" sz="2000" b="1" i="1" dirty="0" smtClean="0">
                <a:latin typeface="+mj-lt"/>
                <a:ea typeface="+mj-ea"/>
                <a:cs typeface="+mj-cs"/>
              </a:rPr>
              <a:t>муниципальных закупок»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07253756"/>
              </p:ext>
            </p:extLst>
          </p:nvPr>
        </p:nvGraphicFramePr>
        <p:xfrm>
          <a:off x="539552" y="4293096"/>
          <a:ext cx="8229600" cy="2066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48"/>
                <a:gridCol w="2345392"/>
                <a:gridCol w="1645920"/>
                <a:gridCol w="822960"/>
                <a:gridCol w="822960"/>
                <a:gridCol w="1645920"/>
              </a:tblGrid>
              <a:tr h="45149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ГРБС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Раздел, подраздел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Объем бюджетных ассигнований (тыс. рублей)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Процент исполнения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051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2018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051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план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факт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019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Администрация города Минусинска (МКУ «Управление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муниципальных закупок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»)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01 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5 252,89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5 247,03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99,9%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051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Всего: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5 252,89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5 247,03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99,9%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221</Words>
  <Application>Microsoft Office PowerPoint</Application>
  <PresentationFormat>Экран (4:3)</PresentationFormat>
  <Paragraphs>104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Управление муниципальными финансами</vt:lpstr>
      <vt:lpstr> Бюджетные ассигнования на реализацию Программы распределены следующим образом: </vt:lpstr>
      <vt:lpstr> Подпрограмма 2  "Организация централизованной системы учёта и отчетности"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муниципальными финансами</dc:title>
  <dc:creator>User</dc:creator>
  <cp:lastModifiedBy>Пользователь Windows</cp:lastModifiedBy>
  <cp:revision>19</cp:revision>
  <dcterms:created xsi:type="dcterms:W3CDTF">2016-03-25T08:02:32Z</dcterms:created>
  <dcterms:modified xsi:type="dcterms:W3CDTF">2019-03-18T08:58:05Z</dcterms:modified>
</cp:coreProperties>
</file>