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62" r:id="rId3"/>
    <p:sldId id="260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66FF"/>
    <a:srgbClr val="0099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8" autoAdjust="0"/>
  </p:normalViewPr>
  <p:slideViewPr>
    <p:cSldViewPr>
      <p:cViewPr>
        <p:scale>
          <a:sx n="90" d="100"/>
          <a:sy n="90" d="100"/>
        </p:scale>
        <p:origin x="-222" y="-3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>
        <c:manualLayout>
          <c:layoutTarget val="inner"/>
          <c:xMode val="edge"/>
          <c:yMode val="edge"/>
          <c:x val="0.17696526476992624"/>
          <c:y val="6.820978040668714E-2"/>
          <c:w val="0.8214848779694871"/>
          <c:h val="0.77712340543492808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dLbl>
              <c:idx val="0"/>
              <c:layout>
                <c:manualLayout>
                  <c:x val="0.1364387330696849"/>
                  <c:y val="2.5814737851723949E-2"/>
                </c:manualLayout>
              </c:layout>
              <c:showVal val="1"/>
            </c:dLbl>
            <c:dLbl>
              <c:idx val="1"/>
              <c:layout>
                <c:manualLayout>
                  <c:x val="0.14719588943604953"/>
                  <c:y val="3.2163444459112907E-2"/>
                </c:manualLayout>
              </c:layout>
              <c:showVal val="1"/>
            </c:dLbl>
            <c:showVal val="1"/>
          </c:dLbls>
          <c:cat>
            <c:strRef>
              <c:f>Лист1!$A$2:$A$3</c:f>
              <c:strCache>
                <c:ptCount val="2"/>
                <c:pt idx="0">
                  <c:v>план на 2018 год</c:v>
                </c:pt>
                <c:pt idx="1">
                  <c:v>исполнение за 2018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66327.209999999992</c:v>
                </c:pt>
                <c:pt idx="1">
                  <c:v>66326.59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план на 2018 год</c:v>
                </c:pt>
                <c:pt idx="1">
                  <c:v>исполнение за 2018 год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план на 2018 год</c:v>
                </c:pt>
                <c:pt idx="1">
                  <c:v>исполнение за 2018 год</c:v>
                </c:pt>
              </c:strCache>
            </c:strRef>
          </c:cat>
          <c:val>
            <c:numRef>
              <c:f>Лист1!$D$2:$D$3</c:f>
            </c:numRef>
          </c:val>
        </c:ser>
        <c:shape val="box"/>
        <c:axId val="118709248"/>
        <c:axId val="127592320"/>
        <c:axId val="0"/>
      </c:bar3DChart>
      <c:catAx>
        <c:axId val="118709248"/>
        <c:scaling>
          <c:orientation val="minMax"/>
        </c:scaling>
        <c:axPos val="b"/>
        <c:tickLblPos val="nextTo"/>
        <c:crossAx val="127592320"/>
        <c:crosses val="autoZero"/>
        <c:auto val="1"/>
        <c:lblAlgn val="ctr"/>
        <c:lblOffset val="100"/>
      </c:catAx>
      <c:valAx>
        <c:axId val="127592320"/>
        <c:scaling>
          <c:logBase val="50"/>
          <c:orientation val="minMax"/>
        </c:scaling>
        <c:axPos val="l"/>
        <c:majorGridlines>
          <c:spPr>
            <a:effectLst>
              <a:outerShdw blurRad="50800" dist="50800" dir="5400000" algn="ctr" rotWithShape="0">
                <a:srgbClr val="000000"/>
              </a:outerShdw>
            </a:effectLst>
          </c:spPr>
        </c:majorGridlines>
        <c:minorGridlines/>
        <c:numFmt formatCode="General" sourceLinked="1"/>
        <c:tickLblPos val="nextTo"/>
        <c:crossAx val="11870924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92D050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404664"/>
            <a:ext cx="8458200" cy="648072"/>
          </a:xfrm>
        </p:spPr>
        <p:txBody>
          <a:bodyPr>
            <a:normAutofit fontScale="77500" lnSpcReduction="20000"/>
          </a:bodyPr>
          <a:lstStyle/>
          <a:p>
            <a:r>
              <a:rPr lang="ru-RU" sz="4000" b="1" dirty="0" smtClean="0">
                <a:solidFill>
                  <a:srgbClr val="0070C0"/>
                </a:solidFill>
              </a:rPr>
              <a:t>Муниципальная программа </a:t>
            </a:r>
            <a:endParaRPr lang="ru-RU" sz="4000" dirty="0" smtClean="0">
              <a:solidFill>
                <a:srgbClr val="0070C0"/>
              </a:solidFill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620688"/>
            <a:ext cx="8458200" cy="1512168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66FF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600" b="1" dirty="0" smtClean="0">
                <a:solidFill>
                  <a:srgbClr val="0066FF"/>
                </a:solidFill>
                <a:latin typeface="Times New Roman" pitchFamily="18" charset="0"/>
                <a:cs typeface="Times New Roman" pitchFamily="18" charset="0"/>
              </a:rPr>
              <a:t>Эффективное управление муниципальным имуществом города Минусинска</a:t>
            </a:r>
            <a:r>
              <a:rPr lang="ru-RU" sz="3600" b="1" dirty="0" smtClean="0">
                <a:solidFill>
                  <a:srgbClr val="0066FF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b="1" dirty="0">
              <a:solidFill>
                <a:srgbClr val="0066FF"/>
              </a:solidFill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395536" y="1628800"/>
            <a:ext cx="8352928" cy="4680520"/>
          </a:xfrm>
          <a:prstGeom prst="rect">
            <a:avLst/>
          </a:prstGeom>
          <a:noFill/>
          <a:effectLst>
            <a:innerShdw blurRad="736600" dist="25400" dir="13500000">
              <a:prstClr val="black">
                <a:alpha val="50000"/>
              </a:prstClr>
            </a:innerShdw>
          </a:effectLst>
        </p:spPr>
        <p:txBody>
          <a:bodyPr vert="horz">
            <a:normAutofit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 целом по муниципальной  программе  расходы исполнены в сумме  </a:t>
            </a: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tabLst/>
              <a:defRPr/>
            </a:pPr>
            <a:r>
              <a:rPr lang="ru-RU" sz="3200" noProof="0" dirty="0" smtClean="0">
                <a:solidFill>
                  <a:schemeClr val="accent1">
                    <a:lumMod val="75000"/>
                  </a:schemeClr>
                </a:solidFill>
              </a:rPr>
              <a:t>66 326,59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тыс. рублей, что составляет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99,99%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от уточненной бюджетной росписи в сумме 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66 327,21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тыс. рублей, в том числе :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за счет средств 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краевого 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бюджета в сумме 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64568,30 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рублей</a:t>
            </a:r>
            <a:r>
              <a:rPr kumimoji="0" lang="ru-RU" sz="32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или 100%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89614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Факт исполнения муниципальной программы на </a:t>
            </a:r>
            <a:r>
              <a:rPr lang="ru-RU" b="1" dirty="0" smtClean="0">
                <a:solidFill>
                  <a:srgbClr val="FF0000"/>
                </a:solidFill>
              </a:rPr>
              <a:t>31.12.2018 </a:t>
            </a:r>
            <a:r>
              <a:rPr lang="ru-RU" b="1" dirty="0" smtClean="0">
                <a:solidFill>
                  <a:srgbClr val="FF0000"/>
                </a:solidFill>
              </a:rPr>
              <a:t>год</a:t>
            </a:r>
            <a:endParaRPr lang="ru-RU" b="1" dirty="0">
              <a:solidFill>
                <a:srgbClr val="FF0000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4800081"/>
              </p:ext>
            </p:extLst>
          </p:nvPr>
        </p:nvGraphicFramePr>
        <p:xfrm>
          <a:off x="357158" y="1785925"/>
          <a:ext cx="8607331" cy="1679029"/>
        </p:xfrm>
        <a:graphic>
          <a:graphicData uri="http://schemas.openxmlformats.org/drawingml/2006/table">
            <a:tbl>
              <a:tblPr/>
              <a:tblGrid>
                <a:gridCol w="4212097"/>
                <a:gridCol w="1098808"/>
                <a:gridCol w="1648213"/>
                <a:gridCol w="1648213"/>
              </a:tblGrid>
              <a:tr h="2995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ГРБС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КФСР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Исполнение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5514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Администрация города Минусинка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0113</a:t>
                      </a:r>
                    </a:p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1001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66 289,50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66 288,88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5285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Управление социальной защиты населения администрации города Минусинска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1003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37,71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37,71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2995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66 327,21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66326,59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143768" y="1428736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Тыс. рублей</a:t>
            </a:r>
            <a:endParaRPr lang="ru-RU" dirty="0"/>
          </a:p>
        </p:txBody>
      </p:sp>
      <p:graphicFrame>
        <p:nvGraphicFramePr>
          <p:cNvPr id="8" name="Объект 10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2350395658"/>
              </p:ext>
            </p:extLst>
          </p:nvPr>
        </p:nvGraphicFramePr>
        <p:xfrm>
          <a:off x="251521" y="3501007"/>
          <a:ext cx="8554342" cy="32403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116632"/>
            <a:ext cx="8534400" cy="792088"/>
          </a:xfrm>
        </p:spPr>
        <p:txBody>
          <a:bodyPr anchor="ctr">
            <a:normAutofit/>
          </a:bodyPr>
          <a:lstStyle/>
          <a:p>
            <a:r>
              <a:rPr lang="ru-RU" sz="4400" dirty="0" smtClean="0">
                <a:solidFill>
                  <a:srgbClr val="0066FF"/>
                </a:solidFill>
              </a:rPr>
              <a:t>Показатели результативности </a:t>
            </a:r>
            <a:endParaRPr lang="ru-RU" sz="4400" dirty="0">
              <a:solidFill>
                <a:srgbClr val="0066FF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3170010971"/>
              </p:ext>
            </p:extLst>
          </p:nvPr>
        </p:nvGraphicFramePr>
        <p:xfrm>
          <a:off x="179512" y="908721"/>
          <a:ext cx="8821643" cy="20826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28792"/>
                <a:gridCol w="864096"/>
                <a:gridCol w="828755"/>
              </a:tblGrid>
              <a:tr h="576063">
                <a:tc gridSpan="3"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Подпрограмма </a:t>
                      </a:r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1 </a:t>
                      </a:r>
                      <a:r>
                        <a:rPr kumimoji="0" lang="ru-RU" sz="1800" b="1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«Обеспечение эффективного учета, управления и использования муниципального имущества»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409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5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Показатели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Ед. </a:t>
                      </a:r>
                      <a:r>
                        <a:rPr lang="ru-RU" sz="1400" kern="5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изм</a:t>
                      </a:r>
                      <a:r>
                        <a:rPr lang="ru-RU" sz="14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</a:t>
                      </a:r>
                      <a:endParaRPr lang="ru-RU" sz="14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2018 год</a:t>
                      </a:r>
                      <a:endParaRPr lang="ru-RU" sz="14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96808"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Количество объектов недвижимо­сти  муниципальной собственно­сти города Минусинска, в отношении которых получены   технические и кадастровые   паспорта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Единиц</a:t>
                      </a:r>
                      <a:endParaRPr lang="ru-RU" sz="14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04781"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Количество приобретенных в муниципальную собственность города Минусинска жилых помещений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Единиц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4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45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5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914538822"/>
              </p:ext>
            </p:extLst>
          </p:nvPr>
        </p:nvGraphicFramePr>
        <p:xfrm>
          <a:off x="179512" y="2996952"/>
          <a:ext cx="8856984" cy="2520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28792"/>
                <a:gridCol w="936104"/>
                <a:gridCol w="792088"/>
              </a:tblGrid>
              <a:tr h="400879">
                <a:tc gridSpan="3"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Подпрограмма 2 </a:t>
                      </a:r>
                      <a:r>
                        <a:rPr kumimoji="0" lang="ru-RU" sz="1800" b="1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«Обеспечение пожизненного содержания с иждивением»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935385"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Уровень удовлетворенности граждан качественным и своевременным  выполнением обязательств по договору пожизненного содержания с иждивением МБУСО «Комплексный центр социального обслуживания населения муниципального образования город Минусинск»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  <a:endParaRPr lang="ru-RU" sz="14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100</a:t>
                      </a:r>
                      <a:endParaRPr lang="ru-RU" sz="14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184015"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Удельный вес обоснованных жалоб на качественное и своевременное  выполнение обязательств по договору пожизненного содержания с иждивением МБУСО «Комплексный центр социального обслуживания населения муниципального образования город Минусинск» к общему количеству граждан, заключивших договор пожизненного содержания с иждивением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%</a:t>
                      </a:r>
                      <a:endParaRPr lang="ru-RU" sz="14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5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400" kern="5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6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170010971"/>
              </p:ext>
            </p:extLst>
          </p:nvPr>
        </p:nvGraphicFramePr>
        <p:xfrm>
          <a:off x="179512" y="5554027"/>
          <a:ext cx="8821643" cy="10433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28792"/>
                <a:gridCol w="864096"/>
                <a:gridCol w="828755"/>
              </a:tblGrid>
              <a:tr h="604867">
                <a:tc gridSpan="3">
                  <a:txBody>
                    <a:bodyPr/>
                    <a:lstStyle/>
                    <a:p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Подпрограмма </a:t>
                      </a:r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3 </a:t>
                      </a:r>
                      <a:r>
                        <a:rPr kumimoji="0" lang="ru-RU" sz="1800" b="1" kern="1200" baseline="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kern="1200" dirty="0" smtClean="0">
                          <a:solidFill>
                            <a:schemeClr val="lt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«Развитие инфраструктуры муниципального образования город Минусинск»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03245">
                <a:tc>
                  <a:txBody>
                    <a:bodyPr/>
                    <a:lstStyle/>
                    <a:p>
                      <a:pPr indent="457200" algn="ctr">
                        <a:spcAft>
                          <a:spcPts val="0"/>
                        </a:spcAft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Оснащение машинами и механизмами 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50" dirty="0" smtClean="0">
                          <a:latin typeface="Times New Roman"/>
                          <a:ea typeface="Times New Roman"/>
                          <a:cs typeface="Times New Roman"/>
                        </a:rPr>
                        <a:t>Единиц</a:t>
                      </a:r>
                      <a:endParaRPr lang="ru-RU" sz="1400" kern="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279</TotalTime>
  <Words>206</Words>
  <Application>Microsoft Office PowerPoint</Application>
  <PresentationFormat>Экран (4:3)</PresentationFormat>
  <Paragraphs>48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Официальная</vt:lpstr>
      <vt:lpstr>«Эффективное управление муниципальным имуществом города Минусинска»</vt:lpstr>
      <vt:lpstr>Факт исполнения муниципальной программы на 31.12.2018 год</vt:lpstr>
      <vt:lpstr>Показатели результативности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«Эффективное управление муниципальным имуществом города Минусинска»</dc:title>
  <dc:creator>User</dc:creator>
  <cp:lastModifiedBy>kab12_1</cp:lastModifiedBy>
  <cp:revision>32</cp:revision>
  <dcterms:created xsi:type="dcterms:W3CDTF">2016-04-08T05:14:21Z</dcterms:created>
  <dcterms:modified xsi:type="dcterms:W3CDTF">2019-02-13T09:57:37Z</dcterms:modified>
</cp:coreProperties>
</file>