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6" d="100"/>
          <a:sy n="96" d="100"/>
        </p:scale>
        <p:origin x="20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6017.6</c:v>
                </c:pt>
                <c:pt idx="1">
                  <c:v>3699</c:v>
                </c:pt>
                <c:pt idx="2">
                  <c:v>7024.34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53-409E-9FEC-E307197EB3AE}"/>
            </c:ext>
          </c:extLst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270015.63999999996</c:v>
                </c:pt>
                <c:pt idx="1">
                  <c:v>142120</c:v>
                </c:pt>
                <c:pt idx="2">
                  <c:v>148198.65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53-409E-9FEC-E307197EB3AE}"/>
            </c:ext>
          </c:extLst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34616.199999999997</c:v>
                </c:pt>
                <c:pt idx="1">
                  <c:v>23666.129999999997</c:v>
                </c:pt>
                <c:pt idx="2">
                  <c:v>19425.669999999998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53-409E-9FEC-E307197EB3AE}"/>
            </c:ext>
          </c:extLst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36295.600000000006</c:v>
                </c:pt>
                <c:pt idx="1">
                  <c:v>10199.58</c:v>
                </c:pt>
                <c:pt idx="2">
                  <c:v>9396.1299999999992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53-409E-9FEC-E307197EB3AE}"/>
            </c:ext>
          </c:extLst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14814.9</c:v>
                </c:pt>
                <c:pt idx="1">
                  <c:v>7880.6</c:v>
                </c:pt>
                <c:pt idx="2">
                  <c:v>7713.5300000000007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53-409E-9FEC-E307197EB3AE}"/>
            </c:ext>
          </c:extLst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23711.999999999996</c:v>
                </c:pt>
                <c:pt idx="1">
                  <c:v>12999.21</c:v>
                </c:pt>
                <c:pt idx="2">
                  <c:v>11448.599999999999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53-409E-9FEC-E307197EB3AE}"/>
            </c:ext>
          </c:extLst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50872.7</c:v>
                </c:pt>
                <c:pt idx="1">
                  <c:v>28221.360000000001</c:v>
                </c:pt>
                <c:pt idx="2">
                  <c:v>23930.689999999995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53-409E-9FEC-E307197EB3AE}"/>
            </c:ext>
          </c:extLst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515</c:v>
                </c:pt>
                <c:pt idx="1">
                  <c:v>366.98</c:v>
                </c:pt>
                <c:pt idx="2">
                  <c:v>1264.1199999999999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653-409E-9FEC-E307197EB3AE}"/>
            </c:ext>
          </c:extLst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1829.1899999999998</c:v>
                </c:pt>
                <c:pt idx="1">
                  <c:v>1032.5999999999999</c:v>
                </c:pt>
                <c:pt idx="2">
                  <c:v>1714.9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653-409E-9FEC-E307197EB3AE}"/>
            </c:ext>
          </c:extLst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1497.5</c:v>
                </c:pt>
                <c:pt idx="1">
                  <c:v>825.4</c:v>
                </c:pt>
                <c:pt idx="2">
                  <c:v>1806.8400000000001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653-409E-9FEC-E307197EB3AE}"/>
            </c:ext>
          </c:extLst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1972.8000000000002</c:v>
                </c:pt>
                <c:pt idx="1">
                  <c:v>1489.27</c:v>
                </c:pt>
                <c:pt idx="2">
                  <c:v>1780.46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653-409E-9FEC-E307197EB3AE}"/>
            </c:ext>
          </c:extLst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160.35</c:v>
                </c:pt>
                <c:pt idx="1">
                  <c:v>80</c:v>
                </c:pt>
                <c:pt idx="2">
                  <c:v>-15.759999999999991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653-409E-9FEC-E307197EB3AE}"/>
            </c:ext>
          </c:extLst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473017.90000000008</c:v>
                </c:pt>
                <c:pt idx="1">
                  <c:v>266768.40000000002</c:v>
                </c:pt>
                <c:pt idx="2">
                  <c:v>266768.40000000002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653-409E-9FEC-E307197EB3AE}"/>
            </c:ext>
          </c:extLst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628015.87</c:v>
                </c:pt>
                <c:pt idx="1">
                  <c:v>85443.62</c:v>
                </c:pt>
                <c:pt idx="2">
                  <c:v>85443.640000000014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653-409E-9FEC-E307197EB3AE}"/>
            </c:ext>
          </c:extLst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1010727.1500000001</c:v>
                </c:pt>
                <c:pt idx="1">
                  <c:v>554362.81000000006</c:v>
                </c:pt>
                <c:pt idx="2">
                  <c:v>554362.83000000007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653-409E-9FEC-E307197EB3AE}"/>
            </c:ext>
          </c:extLst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653-409E-9FEC-E307197EB3AE}"/>
            </c:ext>
          </c:extLst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invertIfNegative val="0"/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7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-2269.1999999999998</c:v>
                </c:pt>
                <c:pt idx="1">
                  <c:v>-2269.1999999999998</c:v>
                </c:pt>
                <c:pt idx="2">
                  <c:v>-2677.8099999999995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653-409E-9FEC-E307197EB3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5820440"/>
        <c:axId val="1"/>
        <c:axId val="0"/>
      </c:bar3DChart>
      <c:catAx>
        <c:axId val="455820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558204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134754.20000000001</c:v>
                </c:pt>
                <c:pt idx="1">
                  <c:v>60565.3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C1-4B1F-91E3-C8761C2FD568}"/>
            </c:ext>
          </c:extLst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400.4</c:v>
                </c:pt>
                <c:pt idx="1">
                  <c:v>198.5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C1-4B1F-91E3-C8761C2FD568}"/>
            </c:ext>
          </c:extLst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4849.7</c:v>
                </c:pt>
                <c:pt idx="1">
                  <c:v>2089.6999999999998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C1-4B1F-91E3-C8761C2FD568}"/>
            </c:ext>
          </c:extLst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301986.90000000002</c:v>
                </c:pt>
                <c:pt idx="1">
                  <c:v>41427.5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C1-4B1F-91E3-C8761C2FD568}"/>
            </c:ext>
          </c:extLst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182387.4</c:v>
                </c:pt>
                <c:pt idx="1">
                  <c:v>28224.7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C1-4B1F-91E3-C8761C2FD568}"/>
            </c:ext>
          </c:extLst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1776.3</c:v>
                </c:pt>
                <c:pt idx="1">
                  <c:v>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3C1-4B1F-91E3-C8761C2FD568}"/>
            </c:ext>
          </c:extLst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1579717.7</c:v>
                </c:pt>
                <c:pt idx="1">
                  <c:v>808990.2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C1-4B1F-91E3-C8761C2FD568}"/>
            </c:ext>
          </c:extLst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199955.6</c:v>
                </c:pt>
                <c:pt idx="1">
                  <c:v>63251.8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3C1-4B1F-91E3-C8761C2FD568}"/>
            </c:ext>
          </c:extLst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3C1-4B1F-91E3-C8761C2FD568}"/>
            </c:ext>
          </c:extLst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129137.1</c:v>
                </c:pt>
                <c:pt idx="1">
                  <c:v>52875.3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3C1-4B1F-91E3-C8761C2FD568}"/>
            </c:ext>
          </c:extLst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70207.399999999994</c:v>
                </c:pt>
                <c:pt idx="1">
                  <c:v>34995.699999999997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3C1-4B1F-91E3-C8761C2FD568}"/>
            </c:ext>
          </c:extLst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invertIfNegative val="0"/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187.7</c:v>
                </c:pt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3C1-4B1F-91E3-C8761C2FD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9129216"/>
        <c:axId val="1"/>
        <c:axId val="0"/>
      </c:bar3DChart>
      <c:catAx>
        <c:axId val="419129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191292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июль 2020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</dgm:pt>
  </dgm:ptLst>
  <dgm:cxnLst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5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июль 2020 года</a:t>
          </a:r>
        </a:p>
      </dsp:txBody>
      <dsp:txXfrm>
        <a:off x="73792" y="73792"/>
        <a:ext cx="7581951" cy="1364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17418" y="17610"/>
        <a:ext cx="1589158" cy="321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14.08.2020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63865436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93C99C0-7211-4AE7-AABC-D7026D723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365796"/>
              </p:ext>
            </p:extLst>
          </p:nvPr>
        </p:nvGraphicFramePr>
        <p:xfrm>
          <a:off x="611559" y="3140968"/>
          <a:ext cx="7992889" cy="2520280"/>
        </p:xfrm>
        <a:graphic>
          <a:graphicData uri="http://schemas.openxmlformats.org/drawingml/2006/table">
            <a:tbl>
              <a:tblPr/>
              <a:tblGrid>
                <a:gridCol w="2611538">
                  <a:extLst>
                    <a:ext uri="{9D8B030D-6E8A-4147-A177-3AD203B41FA5}">
                      <a16:colId xmlns:a16="http://schemas.microsoft.com/office/drawing/2014/main" val="3038709958"/>
                    </a:ext>
                  </a:extLst>
                </a:gridCol>
                <a:gridCol w="1852959">
                  <a:extLst>
                    <a:ext uri="{9D8B030D-6E8A-4147-A177-3AD203B41FA5}">
                      <a16:colId xmlns:a16="http://schemas.microsoft.com/office/drawing/2014/main" val="617646476"/>
                    </a:ext>
                  </a:extLst>
                </a:gridCol>
                <a:gridCol w="1608774">
                  <a:extLst>
                    <a:ext uri="{9D8B030D-6E8A-4147-A177-3AD203B41FA5}">
                      <a16:colId xmlns:a16="http://schemas.microsoft.com/office/drawing/2014/main" val="1979145105"/>
                    </a:ext>
                  </a:extLst>
                </a:gridCol>
                <a:gridCol w="1919618">
                  <a:extLst>
                    <a:ext uri="{9D8B030D-6E8A-4147-A177-3AD203B41FA5}">
                      <a16:colId xmlns:a16="http://schemas.microsoft.com/office/drawing/2014/main" val="864186949"/>
                    </a:ext>
                  </a:extLst>
                </a:gridCol>
              </a:tblGrid>
              <a:tr h="844690">
                <a:tc>
                  <a:txBody>
                    <a:bodyPr/>
                    <a:lstStyle/>
                    <a:p>
                      <a:pPr algn="ctr" rtl="0" fontAlgn="t"/>
                      <a:endParaRPr lang="ru-RU" sz="18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  на 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за 7 мес. 2020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861530"/>
                  </a:ext>
                </a:extLst>
              </a:tr>
              <a:tr h="4826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2 572 026,31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1 139 837,37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1 140 536,84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519932"/>
                  </a:ext>
                </a:extLst>
              </a:tr>
              <a:tr h="403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2 608 402,87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1 200 128,30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1 092 916,35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59927"/>
                  </a:ext>
                </a:extLst>
              </a:tr>
              <a:tr h="7895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</a:t>
                      </a:r>
                    </a:p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-36 376,56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-60 290,93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47 620,49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171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ИЮЛЬ </a:t>
            </a:r>
            <a:r>
              <a:rPr lang="ru-RU" sz="3200" b="1" dirty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105FA5C-8B72-4F82-B350-845D8ABF24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132662"/>
              </p:ext>
            </p:extLst>
          </p:nvPr>
        </p:nvGraphicFramePr>
        <p:xfrm>
          <a:off x="4716016" y="404664"/>
          <a:ext cx="4294399" cy="6387048"/>
        </p:xfrm>
        <a:graphic>
          <a:graphicData uri="http://schemas.openxmlformats.org/drawingml/2006/table">
            <a:tbl>
              <a:tblPr/>
              <a:tblGrid>
                <a:gridCol w="1911007">
                  <a:extLst>
                    <a:ext uri="{9D8B030D-6E8A-4147-A177-3AD203B41FA5}">
                      <a16:colId xmlns:a16="http://schemas.microsoft.com/office/drawing/2014/main" val="1123486476"/>
                    </a:ext>
                  </a:extLst>
                </a:gridCol>
                <a:gridCol w="794464">
                  <a:extLst>
                    <a:ext uri="{9D8B030D-6E8A-4147-A177-3AD203B41FA5}">
                      <a16:colId xmlns:a16="http://schemas.microsoft.com/office/drawing/2014/main" val="1268177617"/>
                    </a:ext>
                  </a:extLst>
                </a:gridCol>
                <a:gridCol w="794464">
                  <a:extLst>
                    <a:ext uri="{9D8B030D-6E8A-4147-A177-3AD203B41FA5}">
                      <a16:colId xmlns:a16="http://schemas.microsoft.com/office/drawing/2014/main" val="2494569101"/>
                    </a:ext>
                  </a:extLst>
                </a:gridCol>
                <a:gridCol w="794464">
                  <a:extLst>
                    <a:ext uri="{9D8B030D-6E8A-4147-A177-3AD203B41FA5}">
                      <a16:colId xmlns:a16="http://schemas.microsoft.com/office/drawing/2014/main" val="3871815262"/>
                    </a:ext>
                  </a:extLst>
                </a:gridCol>
              </a:tblGrid>
              <a:tr h="3945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План за 7 мес. 2020 г.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Факт исполнения на отчет дату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173502"/>
                  </a:ext>
                </a:extLst>
              </a:tr>
              <a:tr h="2254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 ДОХОДЫ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385 471,94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200 564,52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203 206,92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750178"/>
                  </a:ext>
                </a:extLst>
              </a:tr>
              <a:tr h="144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прибыль организаций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6 017,60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3 699,00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7 024,34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1589237"/>
                  </a:ext>
                </a:extLst>
              </a:tr>
              <a:tr h="144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270 015,64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142 120,00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148 198,65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462437"/>
                  </a:ext>
                </a:extLst>
              </a:tr>
              <a:tr h="144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совокупный доход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34 616,20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23 666,13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19 425,67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28000"/>
                  </a:ext>
                </a:extLst>
              </a:tr>
              <a:tr h="144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36 295,60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10 199,58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9 396,13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281352"/>
                  </a:ext>
                </a:extLst>
              </a:tr>
              <a:tr h="136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14 814,90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7 880,60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7 713,53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915153"/>
                  </a:ext>
                </a:extLst>
              </a:tr>
              <a:tr h="136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товары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23 712,00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12 999,21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11 448,60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195338"/>
                  </a:ext>
                </a:extLst>
              </a:tr>
              <a:tr h="2013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56 847,54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32 015,61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30 481,25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084454"/>
                  </a:ext>
                </a:extLst>
              </a:tr>
              <a:tr h="35589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50 872,70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28 221,36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23 930,69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994738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515,00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366,98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1 264,12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901348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1 829,19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1 032,60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1 714,90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997551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1 497,50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825,40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1 806,84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97039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1 972,80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1 489,27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1 780,46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791723"/>
                  </a:ext>
                </a:extLst>
              </a:tr>
              <a:tr h="1529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160,35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-15,76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42326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2 129 706,83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907 257,24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906 848,67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5751296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473 017,90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266 768,40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266 768,40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737525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628 015,87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85 443,62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85 443,64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266486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1 010 727,15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554 362,81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554 362,83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108352"/>
                  </a:ext>
                </a:extLst>
              </a:tr>
              <a:tr h="1529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20 215,11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2 951,61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2 951,61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150253"/>
                  </a:ext>
                </a:extLst>
              </a:tr>
              <a:tr h="1529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972407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-2 269,20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-2 269,20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-2 677,81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414839"/>
                  </a:ext>
                </a:extLst>
              </a:tr>
              <a:tr h="136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2 572 026,31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1 139 837,37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1 140 536,84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675178"/>
                  </a:ext>
                </a:extLst>
              </a:tr>
            </a:tbl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0CB31D6F-A434-4681-A125-220E379965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412687"/>
              </p:ext>
            </p:extLst>
          </p:nvPr>
        </p:nvGraphicFramePr>
        <p:xfrm>
          <a:off x="-1" y="222388"/>
          <a:ext cx="4860033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ИЮЛЬ </a:t>
            </a:r>
            <a:r>
              <a:rPr lang="ru-RU" sz="3200" b="1" dirty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4DCA025-E9E3-4948-A90A-04A833E5F0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885772"/>
              </p:ext>
            </p:extLst>
          </p:nvPr>
        </p:nvGraphicFramePr>
        <p:xfrm>
          <a:off x="-6086" y="409019"/>
          <a:ext cx="4650094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CF632D9-0A10-45AB-8765-B934867EB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4420252"/>
              </p:ext>
            </p:extLst>
          </p:nvPr>
        </p:nvGraphicFramePr>
        <p:xfrm>
          <a:off x="4788024" y="1037272"/>
          <a:ext cx="3911599" cy="4783455"/>
        </p:xfrm>
        <a:graphic>
          <a:graphicData uri="http://schemas.openxmlformats.org/drawingml/2006/table">
            <a:tbl>
              <a:tblPr/>
              <a:tblGrid>
                <a:gridCol w="2104783">
                  <a:extLst>
                    <a:ext uri="{9D8B030D-6E8A-4147-A177-3AD203B41FA5}">
                      <a16:colId xmlns:a16="http://schemas.microsoft.com/office/drawing/2014/main" val="1838477266"/>
                    </a:ext>
                  </a:extLst>
                </a:gridCol>
                <a:gridCol w="903408">
                  <a:extLst>
                    <a:ext uri="{9D8B030D-6E8A-4147-A177-3AD203B41FA5}">
                      <a16:colId xmlns:a16="http://schemas.microsoft.com/office/drawing/2014/main" val="2558409232"/>
                    </a:ext>
                  </a:extLst>
                </a:gridCol>
                <a:gridCol w="903408">
                  <a:extLst>
                    <a:ext uri="{9D8B030D-6E8A-4147-A177-3AD203B41FA5}">
                      <a16:colId xmlns:a16="http://schemas.microsoft.com/office/drawing/2014/main" val="3317463607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исполнения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28455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2 605 402,9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1 092 916,4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37392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134 754,2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60 565,3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035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 (ВУС)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53045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4 849,7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2 089,7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38927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301 986,9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41 427,5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490964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182 387,4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28 224,7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13472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1 776,3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18512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СОЦСФЕРА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1 979 060,3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960 155,5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23605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1 579 717,7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808 990,2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709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199 955,6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63 251,8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92819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23149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129 137,1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52 875,3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48823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70 207,4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34 995,7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8539256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МУНИЦИПАЛЬНОГО ДОЛГА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55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2576</TotalTime>
  <Words>454</Words>
  <Application>Microsoft Office PowerPoint</Application>
  <PresentationFormat>Экран (4:3)</PresentationFormat>
  <Paragraphs>159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</cp:lastModifiedBy>
  <cp:revision>345</cp:revision>
  <dcterms:modified xsi:type="dcterms:W3CDTF">2020-08-14T04:48:38Z</dcterms:modified>
</cp:coreProperties>
</file>