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989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28.03.2016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28.03.2016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28.03.2016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28.03.2016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28.03.2016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28.03.2016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7239000" cy="1988840"/>
          </a:xfrm>
        </p:spPr>
        <p:txBody>
          <a:bodyPr>
            <a:noAutofit/>
          </a:bodyPr>
          <a:lstStyle/>
          <a:p>
            <a:r>
              <a:rPr lang="ru-RU" sz="2800" i="1" dirty="0" smtClean="0">
                <a:solidFill>
                  <a:srgbClr val="FF0000"/>
                </a:solidFill>
              </a:rPr>
              <a:t/>
            </a:r>
            <a:br>
              <a:rPr lang="ru-RU" sz="2800" i="1" dirty="0" smtClean="0">
                <a:solidFill>
                  <a:srgbClr val="FF0000"/>
                </a:solidFill>
              </a:rPr>
            </a:br>
            <a:r>
              <a:rPr lang="ru-RU" sz="2800" i="1" dirty="0" smtClean="0">
                <a:solidFill>
                  <a:srgbClr val="FF0000"/>
                </a:solidFill>
              </a:rPr>
              <a:t/>
            </a:r>
            <a:br>
              <a:rPr lang="ru-RU" sz="2800" i="1" dirty="0" smtClean="0">
                <a:solidFill>
                  <a:srgbClr val="FF0000"/>
                </a:solidFill>
              </a:rPr>
            </a:br>
            <a:r>
              <a:rPr lang="ru-RU" sz="2800" i="1" dirty="0" smtClean="0">
                <a:solidFill>
                  <a:srgbClr val="FF0000"/>
                </a:solidFill>
              </a:rPr>
              <a:t/>
            </a:r>
            <a:br>
              <a:rPr lang="ru-RU" sz="2800" i="1" dirty="0" smtClean="0">
                <a:solidFill>
                  <a:srgbClr val="FF0000"/>
                </a:solidFill>
              </a:rPr>
            </a:br>
            <a:r>
              <a:rPr lang="ru-RU" sz="2800" i="1" dirty="0" smtClean="0">
                <a:solidFill>
                  <a:srgbClr val="FF0000"/>
                </a:solidFill>
              </a:rPr>
              <a:t/>
            </a:r>
            <a:br>
              <a:rPr lang="ru-RU" sz="2800" i="1" dirty="0" smtClean="0">
                <a:solidFill>
                  <a:srgbClr val="FF0000"/>
                </a:solidFill>
              </a:rPr>
            </a:br>
            <a:r>
              <a:rPr lang="ru-RU" sz="2800" i="1" dirty="0" smtClean="0">
                <a:solidFill>
                  <a:srgbClr val="FF0000"/>
                </a:solidFill>
              </a:rPr>
              <a:t/>
            </a:r>
            <a:br>
              <a:rPr lang="ru-RU" sz="2800" i="1" dirty="0" smtClean="0">
                <a:solidFill>
                  <a:srgbClr val="FF0000"/>
                </a:solidFill>
              </a:rPr>
            </a:br>
            <a:r>
              <a:rPr lang="ru-RU" sz="2800" i="1" dirty="0" smtClean="0">
                <a:solidFill>
                  <a:srgbClr val="FF0000"/>
                </a:solidFill>
              </a:rPr>
              <a:t/>
            </a:r>
            <a:br>
              <a:rPr lang="ru-RU" sz="2800" i="1" dirty="0" smtClean="0">
                <a:solidFill>
                  <a:srgbClr val="FF0000"/>
                </a:solidFill>
              </a:rPr>
            </a:br>
            <a:r>
              <a:rPr lang="ru-RU" sz="2800" i="1" dirty="0" smtClean="0">
                <a:solidFill>
                  <a:srgbClr val="FF0000"/>
                </a:solidFill>
              </a:rPr>
              <a:t>Эффективное </a:t>
            </a:r>
            <a:r>
              <a:rPr lang="ru-RU" sz="2800" i="1" dirty="0" smtClean="0">
                <a:solidFill>
                  <a:srgbClr val="FF0000"/>
                </a:solidFill>
              </a:rPr>
              <a:t>управление муниципальным </a:t>
            </a:r>
            <a:br>
              <a:rPr lang="ru-RU" sz="2800" i="1" dirty="0" smtClean="0">
                <a:solidFill>
                  <a:srgbClr val="FF0000"/>
                </a:solidFill>
              </a:rPr>
            </a:br>
            <a:r>
              <a:rPr lang="ru-RU" sz="2800" i="1" dirty="0" smtClean="0">
                <a:solidFill>
                  <a:srgbClr val="FF0000"/>
                </a:solidFill>
              </a:rPr>
              <a:t>имуществом города Минусинска</a:t>
            </a:r>
            <a:br>
              <a:rPr lang="ru-RU" sz="2800" i="1" dirty="0" smtClean="0">
                <a:solidFill>
                  <a:srgbClr val="FF0000"/>
                </a:solidFill>
              </a:rPr>
            </a:br>
            <a:endParaRPr lang="ru-RU" sz="2800" i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2200" dirty="0" smtClean="0"/>
              <a:t>   По </a:t>
            </a:r>
            <a:r>
              <a:rPr lang="ru-RU" sz="2200" dirty="0" smtClean="0"/>
              <a:t>муниципальной программе муниципального образования город Минусинск «Эффективное управление муниципальным имуществом города Минусинска» (далее – Программа) расходы исполнены в сумме 37 239,40 тыс. рублей или 97,2% от уточненной бюджетной росписи (38 318,30 тыс.рублей), из них за счет средств федерального бюджета – 10 318,40 тыс.рублей или 100,0% от уточненной бюджетной росписи (10 318,40 тыс.рублей), за счет средств краевого бюджета – 20 842,35 тыс. рублей или 96,0% от уточненной бюджетной росписи (21 698,30 тыс. рублей).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308760"/>
          </a:xfrm>
        </p:spPr>
        <p:txBody>
          <a:bodyPr>
            <a:normAutofit fontScale="90000"/>
          </a:bodyPr>
          <a:lstStyle/>
          <a:p>
            <a:r>
              <a:rPr lang="ru-RU" sz="2400" dirty="0" smtClean="0"/>
              <a:t>Бюджетные ассигнования на реализацию Программы распределены между ГРБС следующим образом:</a:t>
            </a:r>
            <a:br>
              <a:rPr lang="ru-RU" sz="2400" dirty="0" smtClean="0"/>
            </a:br>
            <a:endParaRPr lang="ru-RU" sz="24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9725"/>
          <a:ext cx="7239000" cy="38862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42392"/>
                <a:gridCol w="2736304"/>
                <a:gridCol w="1080120"/>
                <a:gridCol w="1008112"/>
                <a:gridCol w="1008112"/>
                <a:gridCol w="963960"/>
              </a:tblGrid>
              <a:tr h="370840">
                <a:tc rowSpan="3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№</a:t>
                      </a:r>
                      <a:endParaRPr lang="ru-RU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Наименование ГРБС</a:t>
                      </a:r>
                      <a:endParaRPr lang="ru-RU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Раздел, подраздел</a:t>
                      </a:r>
                      <a:endParaRPr lang="ru-RU" sz="12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0" lang="ru-RU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Объем бюджетных ассигнований (тыс.руб.)</a:t>
                      </a:r>
                      <a:endParaRPr lang="ru-RU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kumimoji="0" lang="ru-RU" sz="15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Процент исполнения</a:t>
                      </a:r>
                      <a:endParaRPr lang="ru-RU" sz="1500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2015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план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факт</a:t>
                      </a:r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Комитет по управлению муниципальным имуществом города Минусинска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01 13;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10 04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38 280,59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37 201,75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97,2%</a:t>
                      </a: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Управление социальной защиты населения Администрации города Минусинска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10 03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37,71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37,64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99,8%</a:t>
                      </a: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Итого: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38 318,30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37 239,39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97,2%</a:t>
                      </a: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236752"/>
          </a:xfrm>
        </p:spPr>
        <p:txBody>
          <a:bodyPr>
            <a:noAutofit/>
          </a:bodyPr>
          <a:lstStyle/>
          <a:p>
            <a:r>
              <a:rPr lang="ru-RU" sz="2000" dirty="0" smtClean="0"/>
              <a:t>Подпрограмма 1 «Обеспечение эффективного учета, управления и использования муниципального имущества»</a:t>
            </a:r>
            <a:br>
              <a:rPr lang="ru-RU" sz="2000" dirty="0" smtClean="0"/>
            </a:br>
            <a:endParaRPr lang="ru-RU" sz="20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9725"/>
          <a:ext cx="7239000" cy="3642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392"/>
                <a:gridCol w="2736304"/>
                <a:gridCol w="1224136"/>
                <a:gridCol w="936104"/>
                <a:gridCol w="936104"/>
                <a:gridCol w="963960"/>
              </a:tblGrid>
              <a:tr h="370840">
                <a:tc rowSpan="3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№</a:t>
                      </a:r>
                      <a:endParaRPr lang="ru-RU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Наименование ГРБС</a:t>
                      </a:r>
                      <a:endParaRPr lang="ru-RU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Раздел, подраздел</a:t>
                      </a:r>
                      <a:endParaRPr lang="ru-RU" sz="12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0" lang="ru-RU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Объем бюджетных ассигнований (тыс.руб.)</a:t>
                      </a:r>
                      <a:endParaRPr lang="ru-RU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kumimoji="0" lang="ru-RU" sz="15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Процент исполнения</a:t>
                      </a:r>
                      <a:endParaRPr lang="ru-RU" sz="1500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2015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план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факт</a:t>
                      </a:r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Комитет по управлению муниципальным имуществом города Минусинска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01 13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6 263,89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6 041,0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96,4%</a:t>
                      </a: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Комитет по управлению муниципальным имуществом города Минусинска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10 04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32 016,70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31 160,75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97,3%</a:t>
                      </a: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Итого: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38 280,59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37 201,75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97,2%</a:t>
                      </a: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dirty="0" smtClean="0"/>
              <a:t>При реализации данной подпрограммы были достигнуты следующие показатели:</a:t>
            </a:r>
            <a:br>
              <a:rPr lang="ru-RU" sz="2400" dirty="0" smtClean="0"/>
            </a:br>
            <a:endParaRPr lang="ru-RU" sz="24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9725"/>
          <a:ext cx="7239000" cy="49022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394720"/>
                <a:gridCol w="1512168"/>
                <a:gridCol w="1152128"/>
                <a:gridCol w="1179984"/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Показатели</a:t>
                      </a:r>
                      <a:endParaRPr lang="ru-RU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 err="1" smtClean="0"/>
                        <a:t>Ед-ца</a:t>
                      </a:r>
                      <a:r>
                        <a:rPr lang="ru-RU" dirty="0" smtClean="0"/>
                        <a:t> измерения</a:t>
                      </a:r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2015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план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факт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spc="-25" dirty="0"/>
                        <a:t>Количество свидетельств о государственной регистрации права муниципальной собственности города Минусинска </a:t>
                      </a:r>
                      <a:r>
                        <a:rPr lang="ru-RU" sz="1300" spc="-20" dirty="0"/>
                        <a:t>на объекты недвижимости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/>
                        <a:t>единиц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/>
                        <a:t>300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/>
                        <a:t>267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spc="-20" dirty="0"/>
                        <a:t>Количество объектов недвижимости муниципального образования город Минусинск, в отношении которых получены технические и кадастровые паспорта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/>
                        <a:t>единиц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/>
                        <a:t>300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/>
                        <a:t>272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spc="-15"/>
                        <a:t>Количество объектов недвижимости,</a:t>
                      </a:r>
                      <a:r>
                        <a:rPr lang="ru-RU" sz="1300" spc="-20"/>
                        <a:t> находящихся в муниципальной собственности, в отношении которых проведена оценка рыночной стоимости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/>
                        <a:t>единиц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/>
                        <a:t>75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/>
                        <a:t>172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spc="-15"/>
                        <a:t>Количество приобретенных</a:t>
                      </a:r>
                      <a:r>
                        <a:rPr lang="ru-RU" sz="1300" spc="-20"/>
                        <a:t> в муниципальную собственность жилых помещений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/>
                        <a:t>единиц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/>
                        <a:t>28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/>
                        <a:t>28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spc="-15"/>
                        <a:t>Количество жилых и нежилых помещений муниципального жилищного фонда, в отношении которых подлежит оплате взносы на капитальный ремонт общего имущества в многоквартирных домах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/>
                        <a:t>единиц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/>
                        <a:t>764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/>
                        <a:t>775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092736"/>
          </a:xfrm>
        </p:spPr>
        <p:txBody>
          <a:bodyPr>
            <a:normAutofit fontScale="90000"/>
          </a:bodyPr>
          <a:lstStyle/>
          <a:p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В </a:t>
            </a:r>
            <a:r>
              <a:rPr lang="ru-RU" sz="2000" dirty="0" smtClean="0"/>
              <a:t>рамках реализации данной подпрограммы произведены расходы по следующим направлениям: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4744"/>
            <a:ext cx="7239000" cy="5330992"/>
          </a:xfrm>
        </p:spPr>
        <p:txBody>
          <a:bodyPr>
            <a:normAutofit fontScale="70000" lnSpcReduction="20000"/>
          </a:bodyPr>
          <a:lstStyle/>
          <a:p>
            <a:r>
              <a:rPr lang="ru-RU" cap="small" dirty="0" smtClean="0"/>
              <a:t>на обеспечение деятельности аппарата </a:t>
            </a:r>
            <a:r>
              <a:rPr lang="ru-RU" i="1" cap="small" dirty="0" smtClean="0"/>
              <a:t>Комитета по управлению муниципальным имуществом города Минусинска</a:t>
            </a:r>
            <a:r>
              <a:rPr lang="ru-RU" cap="small" dirty="0" smtClean="0"/>
              <a:t> направлено 5 048,89 тыс. рублей или 98,04 процентов от уточненной бюджетной росписи</a:t>
            </a:r>
            <a:r>
              <a:rPr lang="ru-RU" b="1" cap="small" dirty="0" smtClean="0"/>
              <a:t> (</a:t>
            </a:r>
            <a:r>
              <a:rPr lang="ru-RU" cap="small" dirty="0" smtClean="0"/>
              <a:t>5 149,78 тыс. рублей);</a:t>
            </a:r>
            <a:endParaRPr lang="ru-RU" b="1" cap="small" dirty="0" smtClean="0"/>
          </a:p>
          <a:p>
            <a:r>
              <a:rPr lang="ru-RU" cap="small" dirty="0" smtClean="0"/>
              <a:t>на </a:t>
            </a:r>
            <a:r>
              <a:rPr lang="ru-RU" cap="small" dirty="0" smtClean="0"/>
              <a:t>оценку недвижимости и регулирование отношений по муниципальной собственности в рамках подпрограммы "Обеспечение эффективного учета, управления и использования муниципального имущества" за счет средств городского бюджета в сумме 110,00 тыс. рублей или 47,41 процент от уточненной бюджетной росписи (232,00 тыс. рублей); кредиторская задолженность на 01.01.2016 года составила 122 тыс.рублей.</a:t>
            </a:r>
            <a:endParaRPr lang="ru-RU" b="1" cap="small" dirty="0" smtClean="0"/>
          </a:p>
          <a:p>
            <a:r>
              <a:rPr lang="ru-RU" cap="small" dirty="0" smtClean="0"/>
              <a:t>по </a:t>
            </a:r>
            <a:r>
              <a:rPr lang="ru-RU" cap="small" dirty="0" smtClean="0"/>
              <a:t>подготовке технической документации на объекты недвижимости, находящиеся в муниципальной собственности города Минусинска освоены полностью в сумме 8,31 тыс. рублей от уточненного плана; </a:t>
            </a:r>
            <a:endParaRPr lang="ru-RU" b="1" cap="small" dirty="0" smtClean="0"/>
          </a:p>
          <a:p>
            <a:r>
              <a:rPr lang="ru-RU" cap="small" dirty="0" smtClean="0"/>
              <a:t>на </a:t>
            </a:r>
            <a:r>
              <a:rPr lang="ru-RU" cap="small" dirty="0" smtClean="0"/>
              <a:t>оплату Региональному фонду капитального ремонта многоквартирных домов на территории Красноярского края взносов на капитальный ремонт общего имущества в многоквартирных домах в доле муниципальных жилых и нежилых помещений</a:t>
            </a:r>
            <a:r>
              <a:rPr lang="ru-RU" i="1" cap="small" dirty="0" smtClean="0"/>
              <a:t> </a:t>
            </a:r>
            <a:r>
              <a:rPr lang="ru-RU" cap="small" dirty="0" smtClean="0"/>
              <a:t>за счет средств городского бюджета в сумме 873,81 тыс. руб. или 100 процентов от уточненной бюджетной росписи (873,81 тыс.рублей). </a:t>
            </a:r>
            <a:endParaRPr lang="ru-RU" b="1" cap="small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236752"/>
          </a:xfrm>
        </p:spPr>
        <p:txBody>
          <a:bodyPr>
            <a:normAutofit fontScale="90000"/>
          </a:bodyPr>
          <a:lstStyle/>
          <a:p>
            <a:r>
              <a:rPr lang="ru-RU" sz="1800" dirty="0" smtClean="0"/>
              <a:t>На средства федерального и краевого бюджета в 2015 году приобретены 28 квартир в общей сумме 31 160,75 тыс. рублей, что составляет 97,33 процентов от плановых назначений (32 016,70 тыс. рублей), в том числе:</a:t>
            </a:r>
            <a:br>
              <a:rPr lang="ru-RU" sz="1800" dirty="0" smtClean="0"/>
            </a:br>
            <a:endParaRPr lang="ru-RU" sz="1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12776"/>
            <a:ext cx="7239000" cy="5042960"/>
          </a:xfrm>
        </p:spPr>
        <p:txBody>
          <a:bodyPr>
            <a:normAutofit fontScale="62500" lnSpcReduction="20000"/>
          </a:bodyPr>
          <a:lstStyle/>
          <a:p>
            <a:r>
              <a:rPr lang="ru-RU" sz="2700" dirty="0" smtClean="0"/>
              <a:t>по субвенции на обеспечение предоставления жилых помещений детям-сиротам и детям, оставшимся без попечения родителей, лицам из их числа по договорам найма специализированных жилых помещений за счет средств федерального бюджета в рамках подпрограммы "Государственная поддержка детей-сирот, расширение практики применения семейных форм воспитания" государственной программы Красноярского края "Развитие образования" в сумме 10 318,40 тыс. рублей или 100 процентов от уточненной бюджетной росписи (10 318,40 тыс. рублей);</a:t>
            </a:r>
          </a:p>
          <a:p>
            <a:r>
              <a:rPr lang="ru-RU" sz="2700" dirty="0" smtClean="0"/>
              <a:t>- по субвенции на обеспечение жилыми помещениями детей-сирот и детей, оставшихся без попечения родителей, лиц из числа детей-сирот и детей, оставшихся без попечения родителей, за счет средств краевого бюджета государственной программы Красноярского края "Развитие образования"в сумме 20 842,35 тыс. рублей или 96,06 процентов от уточненного плана (21 698,30 тыс. рублей).</a:t>
            </a:r>
          </a:p>
          <a:p>
            <a:pPr>
              <a:buNone/>
            </a:pPr>
            <a:r>
              <a:rPr lang="ru-RU" sz="2900" cap="small" dirty="0" smtClean="0">
                <a:solidFill>
                  <a:schemeClr val="accent1">
                    <a:lumMod val="75000"/>
                  </a:schemeClr>
                </a:solidFill>
              </a:rPr>
              <a:t>Экономия сложилась в процессе приобретения </a:t>
            </a:r>
            <a:endParaRPr lang="ru-RU" sz="2900" cap="small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None/>
            </a:pPr>
            <a:r>
              <a:rPr lang="ru-RU" sz="2900" cap="small" dirty="0" smtClean="0">
                <a:solidFill>
                  <a:schemeClr val="accent1">
                    <a:lumMod val="75000"/>
                  </a:schemeClr>
                </a:solidFill>
              </a:rPr>
              <a:t>квартир </a:t>
            </a:r>
            <a:r>
              <a:rPr lang="ru-RU" sz="2900" cap="small" dirty="0" smtClean="0">
                <a:solidFill>
                  <a:schemeClr val="accent1">
                    <a:lumMod val="75000"/>
                  </a:schemeClr>
                </a:solidFill>
              </a:rPr>
              <a:t>сиротам за счет средств краевого бюджета: </a:t>
            </a:r>
            <a:endParaRPr lang="ru-RU" sz="2900" cap="small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None/>
            </a:pPr>
            <a:r>
              <a:rPr lang="ru-RU" sz="2900" cap="small" dirty="0" smtClean="0">
                <a:solidFill>
                  <a:schemeClr val="accent1">
                    <a:lumMod val="75000"/>
                  </a:schemeClr>
                </a:solidFill>
              </a:rPr>
              <a:t>расчет </a:t>
            </a:r>
            <a:r>
              <a:rPr lang="ru-RU" sz="2900" cap="small" dirty="0" smtClean="0">
                <a:solidFill>
                  <a:schemeClr val="accent1">
                    <a:lumMod val="75000"/>
                  </a:schemeClr>
                </a:solidFill>
              </a:rPr>
              <a:t>сумм производится, исходя из </a:t>
            </a:r>
            <a:r>
              <a:rPr lang="ru-RU" sz="2900" cap="small" dirty="0" smtClean="0">
                <a:solidFill>
                  <a:schemeClr val="accent1">
                    <a:lumMod val="75000"/>
                  </a:schemeClr>
                </a:solidFill>
              </a:rPr>
              <a:t>плановой</a:t>
            </a:r>
          </a:p>
          <a:p>
            <a:pPr>
              <a:buNone/>
            </a:pPr>
            <a:r>
              <a:rPr lang="ru-RU" sz="2900" cap="small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900" cap="small" dirty="0" smtClean="0">
                <a:solidFill>
                  <a:schemeClr val="accent1">
                    <a:lumMod val="75000"/>
                  </a:schemeClr>
                </a:solidFill>
              </a:rPr>
              <a:t>S = 33 кв. м., фактически S нескольких </a:t>
            </a:r>
            <a:r>
              <a:rPr lang="ru-RU" sz="2900" cap="small" dirty="0" smtClean="0">
                <a:solidFill>
                  <a:schemeClr val="accent1">
                    <a:lumMod val="75000"/>
                  </a:schemeClr>
                </a:solidFill>
              </a:rPr>
              <a:t>квартир</a:t>
            </a:r>
          </a:p>
          <a:p>
            <a:pPr>
              <a:buNone/>
            </a:pPr>
            <a:r>
              <a:rPr lang="ru-RU" sz="2900" cap="small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900" cap="small" dirty="0" smtClean="0">
                <a:solidFill>
                  <a:schemeClr val="accent1">
                    <a:lumMod val="75000"/>
                  </a:schemeClr>
                </a:solidFill>
              </a:rPr>
              <a:t>меньше</a:t>
            </a:r>
            <a:r>
              <a:rPr lang="ru-RU" cap="small" dirty="0" smtClean="0"/>
              <a:t>. </a:t>
            </a:r>
            <a:endParaRPr lang="ru-RU" b="1" cap="small" dirty="0" smtClean="0"/>
          </a:p>
          <a:p>
            <a:endParaRPr lang="ru-RU" dirty="0"/>
          </a:p>
        </p:txBody>
      </p:sp>
      <p:pic>
        <p:nvPicPr>
          <p:cNvPr id="4103" name="Picture 7" descr="C:\Users\User\Desktop\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4797152"/>
            <a:ext cx="1714500" cy="14287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380768"/>
          </a:xfrm>
        </p:spPr>
        <p:txBody>
          <a:bodyPr>
            <a:normAutofit fontScale="90000"/>
          </a:bodyPr>
          <a:lstStyle/>
          <a:p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Подпрограмма </a:t>
            </a:r>
            <a:r>
              <a:rPr lang="ru-RU" sz="2400" dirty="0" smtClean="0"/>
              <a:t>2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«</a:t>
            </a:r>
            <a:r>
              <a:rPr lang="ru-RU" sz="2400" dirty="0" smtClean="0"/>
              <a:t>Обеспечение пожизненного содержания с иждивением»</a:t>
            </a:r>
            <a:br>
              <a:rPr lang="ru-RU" sz="2400" dirty="0" smtClean="0"/>
            </a:br>
            <a:endParaRPr lang="ru-RU" sz="24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484313"/>
          <a:ext cx="7239000" cy="358648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42392"/>
                <a:gridCol w="2736304"/>
                <a:gridCol w="1224136"/>
                <a:gridCol w="936104"/>
                <a:gridCol w="936104"/>
                <a:gridCol w="963960"/>
              </a:tblGrid>
              <a:tr h="370840">
                <a:tc rowSpan="3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№</a:t>
                      </a:r>
                      <a:endParaRPr lang="ru-RU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Наименование ГРБС</a:t>
                      </a:r>
                      <a:endParaRPr lang="ru-RU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Раздел, подраздел</a:t>
                      </a:r>
                      <a:endParaRPr lang="ru-RU" sz="14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0" lang="ru-RU" sz="1200" kern="1200" dirty="0" smtClean="0"/>
                        <a:t>Объем бюджетных ассигнований (тыс. рублей)</a:t>
                      </a:r>
                      <a:endParaRPr lang="ru-RU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2015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план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факт</a:t>
                      </a:r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/>
                        <a:t>1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/>
                        <a:t>Управление социальной защиты населения администрации города Минусинска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10 03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37,71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37,64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99,8 %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/>
                        <a:t>Всего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37,71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37,64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99,8 %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/>
                        <a:t>в том числе за счет средств: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/>
                        <a:t>городского бюджета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37,71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/>
                        <a:t>37,64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/>
                        <a:t>99,8 %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308760"/>
          </a:xfrm>
        </p:spPr>
        <p:txBody>
          <a:bodyPr>
            <a:normAutofit/>
          </a:bodyPr>
          <a:lstStyle/>
          <a:p>
            <a:r>
              <a:rPr lang="ru-RU" sz="2200" dirty="0" smtClean="0"/>
              <a:t>При реализации данной подпрограммы были достигнуты следующие показатели: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268413"/>
          <a:ext cx="7239000" cy="500947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258816"/>
                <a:gridCol w="1080120"/>
                <a:gridCol w="936104"/>
                <a:gridCol w="963960"/>
              </a:tblGrid>
              <a:tr h="432395"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Показатели</a:t>
                      </a:r>
                      <a:endParaRPr lang="ru-RU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Единица измерения</a:t>
                      </a:r>
                      <a:endParaRPr lang="ru-RU" sz="12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2015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план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факт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/>
                        <a:t>Доля граждан, заключивших с муниципальным бюджетным учреждением социального обслуживания «Комплексный центр социального обслуживания населения муниципального образования город Минусинск» договор пожизненного содержания с иждивением в общем числе граждан, обратившихся за заключением договора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/>
                        <a:t>%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/>
                        <a:t>100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/>
                        <a:t>100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/>
                        <a:t>Уровень удовлетворенности граждан качественным и своевременным  выполнением обязательств по договору пожизненного содержания с иждивением муниципальным бюджетным учреждением социального обслуживания «Комплексный центр социального обслуживания населения муниципального образования город Минусинск»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/>
                        <a:t>%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/>
                        <a:t>не менее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/>
                        <a:t>100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/>
                        <a:t>100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/>
                        <a:t>Удельный вес обоснованных жалоб на качественное и своевременное  выполнение обязательств по договору пожизненного содержания с иждивением муниципальным бюджетным учреждением социального обслуживания «Комплексный центр социального обслуживания населения муниципального образования город Минусинск» к общему количеству граждан, заключивших договор пожизненного содержания с иждивением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/>
                        <a:t>%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/>
                        <a:t>0</a:t>
                      </a:r>
                      <a:endParaRPr lang="ru-RU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/>
                        <a:t>0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462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                   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2656"/>
            <a:ext cx="7239000" cy="612308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Доля граждан, заключивших с муниципальным бюджетным учреждением социального обслуживания «Комплексный центр социального обслуживания населения муниципального образования город Минусинск» (далее – Учреждение) договор пожизненного содержания с иждивением в общем числе граждан, обратившихся за заключением договора, составила 100 % (с 1 человеком заключен договор пожизненного содержания 26.04.2000, обратившимся за заключением данного договора и являющимся единственным из обратившихся).</a:t>
            </a:r>
          </a:p>
          <a:p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Уровень удовлетворенности граждан качественным и своевременным  выполнением обязательств по договору пожизненного содержания с иждивением муниципальным бюджетным учреждением социального обслуживания «Комплексный центр социального обслуживания населения муниципального образования город Минусинск», составил 100 %</a:t>
            </a:r>
          </a:p>
          <a:p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Удельный вес обоснованных жалоб на качественное и своевременное  выполнение обязательств по договору пожизненного содержания с иждивением муниципальным бюджетным учреждением социального обслуживания «Комплексный центр социального обслуживания населения муниципального образования город Минусинск» к общему количеству граждан, заключивших договор пожизненного содержания с иждивением, составил 0 %, в связи с отсутствием жалоб на качественное и своевременное выполнение обязательств по договору пожизненного содержания. </a:t>
            </a:r>
          </a:p>
          <a:p>
            <a:endParaRPr lang="ru-RU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462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             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04664"/>
            <a:ext cx="7239000" cy="605107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700" dirty="0" smtClean="0"/>
              <a:t>    </a:t>
            </a:r>
            <a:r>
              <a:rPr lang="ru-RU" sz="1700" dirty="0" smtClean="0">
                <a:solidFill>
                  <a:schemeClr val="bg2">
                    <a:lumMod val="25000"/>
                  </a:schemeClr>
                </a:solidFill>
              </a:rPr>
              <a:t>Бюджетные </a:t>
            </a:r>
            <a:r>
              <a:rPr lang="ru-RU" sz="1700" dirty="0" smtClean="0">
                <a:solidFill>
                  <a:schemeClr val="bg2">
                    <a:lumMod val="25000"/>
                  </a:schemeClr>
                </a:solidFill>
              </a:rPr>
              <a:t>ассигнования по субсидиям на цели, не связанные с финансовым обеспечением выполнения муниципального задания на оказание муниципальных услуг (выполнение работ) в соответствии с постановлением Администрации города Минусинска от 05.04.2012 № 546-п «Об осуществлении текущих расходов по договору пожизненного содержания с иждивением» исполнены на 99,8 % за счет средств городского бюджета (37,64 тыс.рублей).  Остаток неиспользованных средств от плана составил 66,04 рубля согласно выставленным счетам за услуги связи за 2015 год, т.е объем выполненных работ и фактические расходы составили 100%.</a:t>
            </a:r>
          </a:p>
          <a:p>
            <a:pPr algn="ctr">
              <a:buNone/>
            </a:pPr>
            <a:r>
              <a:rPr lang="ru-RU" sz="3600" b="1" dirty="0" smtClean="0">
                <a:solidFill>
                  <a:schemeClr val="accent5">
                    <a:lumMod val="75000"/>
                  </a:schemeClr>
                </a:solidFill>
              </a:rPr>
              <a:t>По итогам работы за 2015 год целевые показатели </a:t>
            </a:r>
            <a:r>
              <a:rPr lang="ru-RU" sz="3600" b="1" dirty="0" smtClean="0">
                <a:solidFill>
                  <a:schemeClr val="accent5">
                    <a:lumMod val="75000"/>
                  </a:schemeClr>
                </a:solidFill>
              </a:rPr>
              <a:t>достигнуты</a:t>
            </a:r>
            <a:endParaRPr lang="ru-RU" sz="36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113</TotalTime>
  <Words>815</Words>
  <Application>Microsoft Office PowerPoint</Application>
  <PresentationFormat>Экран (4:3)</PresentationFormat>
  <Paragraphs>141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Изящная</vt:lpstr>
      <vt:lpstr>      Эффективное управление муниципальным  имуществом города Минусинска </vt:lpstr>
      <vt:lpstr>Бюджетные ассигнования на реализацию Программы распределены между ГРБС следующим образом: </vt:lpstr>
      <vt:lpstr>Подпрограмма 1 «Обеспечение эффективного учета, управления и использования муниципального имущества» </vt:lpstr>
      <vt:lpstr>При реализации данной подпрограммы были достигнуты следующие показатели: </vt:lpstr>
      <vt:lpstr>        В рамках реализации данной подпрограммы произведены расходы по следующим направлениям: </vt:lpstr>
      <vt:lpstr>На средства федерального и краевого бюджета в 2015 году приобретены 28 квартир в общей сумме 31 160,75 тыс. рублей, что составляет 97,33 процентов от плановых назначений (32 016,70 тыс. рублей), в том числе: </vt:lpstr>
      <vt:lpstr>     Подпрограмма 2  «Обеспечение пожизненного содержания с иждивением» </vt:lpstr>
      <vt:lpstr>При реализации данной подпрограммы были достигнуты следующие показатели: </vt:lpstr>
      <vt:lpstr>                      </vt:lpstr>
      <vt:lpstr>              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Эффективное управление муниципальным  имуществом города Минусинска </dc:title>
  <dc:creator>User</dc:creator>
  <cp:lastModifiedBy>User</cp:lastModifiedBy>
  <cp:revision>6</cp:revision>
  <dcterms:created xsi:type="dcterms:W3CDTF">2016-03-28T03:37:16Z</dcterms:created>
  <dcterms:modified xsi:type="dcterms:W3CDTF">2016-03-28T05:41:01Z</dcterms:modified>
</cp:coreProperties>
</file>