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4143" autoAdjust="0"/>
  </p:normalViewPr>
  <p:slideViewPr>
    <p:cSldViewPr>
      <p:cViewPr varScale="1">
        <p:scale>
          <a:sx n="91" d="100"/>
          <a:sy n="91" d="100"/>
        </p:scale>
        <p:origin x="-157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1%20&#1075;&#1086;&#1076;\&#1057;&#1072;&#1081;&#1090;\&#1043;&#1054;&#1058;&#1054;&#1042;&#1054;\&#1076;&#1086;&#1093;&#1086;&#1076;&#1099;%20&#1085;&#1072;%2001.10.2021\&#1044;&#1086;&#1093;&#1086;&#1076;&#1099;%20&#1085;&#1072;&#1083;&#1086;&#1075;+&#1085;&#1077;&#1085;&#1072;&#1083;&#1086;&#1075;%20&#1085;&#1072;%2001.10.21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1%20&#1075;&#1086;&#1076;\&#1057;&#1072;&#1081;&#1090;\&#1043;&#1054;&#1058;&#1054;&#1042;&#1054;\&#1088;&#1072;&#1089;&#1093;&#1086;&#1076;&#1099;%20&#1085;&#1072;%2001.10.2021\&#1089;&#1077;&#1085;&#1090;&#1103;&#1073;&#1088;&#1100;\&#1076;&#1083;&#1103;%20&#1089;&#1072;&#1081;&#1090;&#1072;%20&#1085;&#1072;%2001.10.202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Лист1!$F$27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9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3"/>
                <c:pt idx="0">
                  <c:v>12689.9</c:v>
                </c:pt>
                <c:pt idx="1">
                  <c:v>7910</c:v>
                </c:pt>
                <c:pt idx="2">
                  <c:v>7783.69</c:v>
                </c:pt>
              </c:numCache>
            </c:numRef>
          </c:val>
        </c:ser>
        <c:ser>
          <c:idx val="1"/>
          <c:order val="1"/>
          <c:tx>
            <c:strRef>
              <c:f>Лист1!$F$28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9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3"/>
                <c:pt idx="0">
                  <c:v>309123.12</c:v>
                </c:pt>
                <c:pt idx="1">
                  <c:v>205105</c:v>
                </c:pt>
                <c:pt idx="2">
                  <c:v>197153.99</c:v>
                </c:pt>
              </c:numCache>
            </c:numRef>
          </c:val>
        </c:ser>
        <c:ser>
          <c:idx val="2"/>
          <c:order val="2"/>
          <c:tx>
            <c:strRef>
              <c:f>Лист1!$F$29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9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3"/>
                <c:pt idx="0">
                  <c:v>117977.55999999998</c:v>
                </c:pt>
                <c:pt idx="1">
                  <c:v>98117.01</c:v>
                </c:pt>
                <c:pt idx="2">
                  <c:v>98516.14</c:v>
                </c:pt>
              </c:numCache>
            </c:numRef>
          </c:val>
        </c:ser>
        <c:ser>
          <c:idx val="3"/>
          <c:order val="3"/>
          <c:tx>
            <c:strRef>
              <c:f>Лист1!$F$30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9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3"/>
                <c:pt idx="0">
                  <c:v>41308.6</c:v>
                </c:pt>
                <c:pt idx="1">
                  <c:v>12282</c:v>
                </c:pt>
                <c:pt idx="2">
                  <c:v>12893.4</c:v>
                </c:pt>
              </c:numCache>
            </c:numRef>
          </c:val>
        </c:ser>
        <c:ser>
          <c:idx val="4"/>
          <c:order val="4"/>
          <c:tx>
            <c:strRef>
              <c:f>Лист1!$F$31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9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3"/>
                <c:pt idx="0">
                  <c:v>16099.099999999997</c:v>
                </c:pt>
                <c:pt idx="1">
                  <c:v>10981.399999999998</c:v>
                </c:pt>
                <c:pt idx="2">
                  <c:v>11475.65</c:v>
                </c:pt>
              </c:numCache>
            </c:numRef>
          </c:val>
        </c:ser>
        <c:ser>
          <c:idx val="5"/>
          <c:order val="5"/>
          <c:tx>
            <c:strRef>
              <c:f>Лист1!$F$32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9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3"/>
                <c:pt idx="0">
                  <c:v>24101.599999999999</c:v>
                </c:pt>
                <c:pt idx="1">
                  <c:v>17386</c:v>
                </c:pt>
                <c:pt idx="2">
                  <c:v>17872.07</c:v>
                </c:pt>
              </c:numCache>
            </c:numRef>
          </c:val>
        </c:ser>
        <c:ser>
          <c:idx val="6"/>
          <c:order val="6"/>
          <c:tx>
            <c:strRef>
              <c:f>Лист1!$F$33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9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3"/>
                <c:pt idx="0">
                  <c:v>62355.5</c:v>
                </c:pt>
                <c:pt idx="1">
                  <c:v>46701.919999999998</c:v>
                </c:pt>
                <c:pt idx="2">
                  <c:v>49893.15</c:v>
                </c:pt>
              </c:numCache>
            </c:numRef>
          </c:val>
        </c:ser>
        <c:ser>
          <c:idx val="7"/>
          <c:order val="7"/>
          <c:tx>
            <c:strRef>
              <c:f>Лист1!$F$34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9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3"/>
                <c:pt idx="0">
                  <c:v>973.2</c:v>
                </c:pt>
                <c:pt idx="1">
                  <c:v>912.6</c:v>
                </c:pt>
                <c:pt idx="2">
                  <c:v>434.16</c:v>
                </c:pt>
              </c:numCache>
            </c:numRef>
          </c:val>
        </c:ser>
        <c:ser>
          <c:idx val="8"/>
          <c:order val="8"/>
          <c:tx>
            <c:strRef>
              <c:f>Лист1!$F$35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9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3"/>
                <c:pt idx="0">
                  <c:v>722.24000000000012</c:v>
                </c:pt>
                <c:pt idx="1">
                  <c:v>471.15000000000009</c:v>
                </c:pt>
                <c:pt idx="2">
                  <c:v>1600.21</c:v>
                </c:pt>
              </c:numCache>
            </c:numRef>
          </c:val>
        </c:ser>
        <c:ser>
          <c:idx val="9"/>
          <c:order val="9"/>
          <c:tx>
            <c:strRef>
              <c:f>Лист1!$F$36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9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3"/>
                <c:pt idx="0">
                  <c:v>3714</c:v>
                </c:pt>
                <c:pt idx="1">
                  <c:v>3214</c:v>
                </c:pt>
                <c:pt idx="2">
                  <c:v>4411.46</c:v>
                </c:pt>
              </c:numCache>
            </c:numRef>
          </c:val>
        </c:ser>
        <c:ser>
          <c:idx val="10"/>
          <c:order val="10"/>
          <c:tx>
            <c:strRef>
              <c:f>Лист1!$F$37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9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3"/>
                <c:pt idx="0">
                  <c:v>5380.8999999999987</c:v>
                </c:pt>
                <c:pt idx="1">
                  <c:v>5111.0499999999993</c:v>
                </c:pt>
                <c:pt idx="2">
                  <c:v>7517.71</c:v>
                </c:pt>
              </c:numCache>
            </c:numRef>
          </c:val>
        </c:ser>
        <c:ser>
          <c:idx val="11"/>
          <c:order val="11"/>
          <c:tx>
            <c:strRef>
              <c:f>Лист1!$F$38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9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3"/>
                <c:pt idx="0">
                  <c:v>223.07</c:v>
                </c:pt>
                <c:pt idx="1">
                  <c:v>180</c:v>
                </c:pt>
                <c:pt idx="2">
                  <c:v>28.8</c:v>
                </c:pt>
              </c:numCache>
            </c:numRef>
          </c:val>
        </c:ser>
        <c:ser>
          <c:idx val="12"/>
          <c:order val="12"/>
          <c:tx>
            <c:strRef>
              <c:f>Лист1!$F$39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9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3"/>
                <c:pt idx="0">
                  <c:v>485647.99999999994</c:v>
                </c:pt>
                <c:pt idx="1">
                  <c:v>360672.6</c:v>
                </c:pt>
                <c:pt idx="2">
                  <c:v>360672.61</c:v>
                </c:pt>
              </c:numCache>
            </c:numRef>
          </c:val>
        </c:ser>
        <c:ser>
          <c:idx val="13"/>
          <c:order val="13"/>
          <c:tx>
            <c:strRef>
              <c:f>Лист1!$F$40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9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3"/>
                <c:pt idx="0">
                  <c:v>938021.84000000008</c:v>
                </c:pt>
                <c:pt idx="1">
                  <c:v>287555.18</c:v>
                </c:pt>
                <c:pt idx="2">
                  <c:v>264519.02</c:v>
                </c:pt>
              </c:numCache>
            </c:numRef>
          </c:val>
        </c:ser>
        <c:ser>
          <c:idx val="14"/>
          <c:order val="14"/>
          <c:tx>
            <c:strRef>
              <c:f>Лист1!$F$41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9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3"/>
                <c:pt idx="0">
                  <c:v>1027699.39</c:v>
                </c:pt>
                <c:pt idx="1">
                  <c:v>709942.51000000013</c:v>
                </c:pt>
                <c:pt idx="2">
                  <c:v>709942.51</c:v>
                </c:pt>
              </c:numCache>
            </c:numRef>
          </c:val>
        </c:ser>
        <c:ser>
          <c:idx val="15"/>
          <c:order val="15"/>
          <c:tx>
            <c:strRef>
              <c:f>Лист1!$F$43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9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Лист1!$G$43:$I$43</c:f>
              <c:numCache>
                <c:formatCode>#,##0.00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</c:ser>
        <c:ser>
          <c:idx val="16"/>
          <c:order val="16"/>
          <c:tx>
            <c:strRef>
              <c:f>Лист1!$F$44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Лист1!$G$26:$I$26</c:f>
              <c:strCache>
                <c:ptCount val="3"/>
                <c:pt idx="0">
                  <c:v>План на год</c:v>
                </c:pt>
                <c:pt idx="1">
                  <c:v>План на 9 мес. 2021 г.</c:v>
                </c:pt>
                <c:pt idx="2">
                  <c:v>Факт исполнения на отчет дату</c:v>
                </c:pt>
              </c:strCache>
            </c:strRef>
          </c:cat>
          <c:val>
            <c:numRef>
              <c:f>Лист1!$G$44:$I$44</c:f>
              <c:numCache>
                <c:formatCode>#,##0.00</c:formatCode>
                <c:ptCount val="3"/>
                <c:pt idx="0">
                  <c:v>-2844.3</c:v>
                </c:pt>
                <c:pt idx="1">
                  <c:v>-2844.3</c:v>
                </c:pt>
                <c:pt idx="2">
                  <c:v>-2845.3</c:v>
                </c:pt>
              </c:numCache>
            </c:numRef>
          </c:val>
        </c:ser>
        <c:shape val="box"/>
        <c:axId val="56321536"/>
        <c:axId val="56323072"/>
        <c:axId val="0"/>
      </c:bar3DChart>
      <c:catAx>
        <c:axId val="5632153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6323072"/>
        <c:crosses val="autoZero"/>
        <c:auto val="1"/>
        <c:lblAlgn val="ctr"/>
        <c:lblOffset val="100"/>
      </c:catAx>
      <c:valAx>
        <c:axId val="56323072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632153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216916.6</c:v>
                </c:pt>
                <c:pt idx="1">
                  <c:v>104149.1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413.8</c:v>
                </c:pt>
                <c:pt idx="1">
                  <c:v>223.8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8296</c:v>
                </c:pt>
                <c:pt idx="1">
                  <c:v>3060.8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366997.5</c:v>
                </c:pt>
                <c:pt idx="1">
                  <c:v>88030.9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405819.3</c:v>
                </c:pt>
                <c:pt idx="1">
                  <c:v>198017.8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расходы!$B$24:$C$24</c:f>
              <c:numCache>
                <c:formatCode>#,##0.0</c:formatCode>
                <c:ptCount val="2"/>
                <c:pt idx="0">
                  <c:v>16459</c:v>
                </c:pt>
                <c:pt idx="1">
                  <c:v>532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1629283.2</c:v>
                </c:pt>
                <c:pt idx="1">
                  <c:v>1089535.8999999999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270576.09999999998</c:v>
                </c:pt>
                <c:pt idx="1">
                  <c:v>106753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43.8</c:v>
                </c:pt>
                <c:pt idx="1">
                  <c:v>42.5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132767.70000000001</c:v>
                </c:pt>
                <c:pt idx="1">
                  <c:v>72453.8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86826.4</c:v>
                </c:pt>
                <c:pt idx="1">
                  <c:v>56507.4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100</c:v>
                </c:pt>
                <c:pt idx="1">
                  <c:v>14.9</c:v>
                </c:pt>
              </c:numCache>
            </c:numRef>
          </c:val>
        </c:ser>
        <c:shape val="box"/>
        <c:axId val="54070272"/>
        <c:axId val="54132096"/>
        <c:axId val="0"/>
      </c:bar3DChart>
      <c:catAx>
        <c:axId val="5407027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4132096"/>
        <c:crosses val="autoZero"/>
        <c:auto val="1"/>
        <c:lblAlgn val="ctr"/>
        <c:lblOffset val="100"/>
      </c:catAx>
      <c:valAx>
        <c:axId val="54132096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407027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65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сентябрь 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2021 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1164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8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сентябрь  </a:t>
          </a:r>
          <a:r>
            <a:rPr lang="ru-RU" sz="3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2021 года</a:t>
          </a:r>
        </a:p>
      </dsp:txBody>
      <dsp:txXfrm>
        <a:off x="0" y="0"/>
        <a:ext cx="7729534" cy="15116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11.10.2021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51" y="260648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3135325359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17D30F73-4236-4C88-98CE-03FB5E7F25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895696311"/>
              </p:ext>
            </p:extLst>
          </p:nvPr>
        </p:nvGraphicFramePr>
        <p:xfrm>
          <a:off x="395536" y="2857504"/>
          <a:ext cx="8280920" cy="2697795"/>
        </p:xfrm>
        <a:graphic>
          <a:graphicData uri="http://schemas.openxmlformats.org/drawingml/2006/table">
            <a:tbl>
              <a:tblPr/>
              <a:tblGrid>
                <a:gridCol w="2314541">
                  <a:extLst>
                    <a:ext uri="{9D8B030D-6E8A-4147-A177-3AD203B41FA5}">
                      <a16:colId xmlns="" xmlns:a16="http://schemas.microsoft.com/office/drawing/2014/main" val="1079388102"/>
                    </a:ext>
                  </a:extLst>
                </a:gridCol>
                <a:gridCol w="1988793">
                  <a:extLst>
                    <a:ext uri="{9D8B030D-6E8A-4147-A177-3AD203B41FA5}">
                      <a16:colId xmlns="" xmlns:a16="http://schemas.microsoft.com/office/drawing/2014/main" val="1213749816"/>
                    </a:ext>
                  </a:extLst>
                </a:gridCol>
                <a:gridCol w="1988793">
                  <a:extLst>
                    <a:ext uri="{9D8B030D-6E8A-4147-A177-3AD203B41FA5}">
                      <a16:colId xmlns="" xmlns:a16="http://schemas.microsoft.com/office/drawing/2014/main" val="1309980444"/>
                    </a:ext>
                  </a:extLst>
                </a:gridCol>
                <a:gridCol w="1988793">
                  <a:extLst>
                    <a:ext uri="{9D8B030D-6E8A-4147-A177-3AD203B41FA5}">
                      <a16:colId xmlns="" xmlns:a16="http://schemas.microsoft.com/office/drawing/2014/main" val="1988461188"/>
                    </a:ext>
                  </a:extLst>
                </a:gridCol>
              </a:tblGrid>
              <a:tr h="779466">
                <a:tc>
                  <a:txBody>
                    <a:bodyPr/>
                    <a:lstStyle/>
                    <a:p>
                      <a:pPr algn="ctr" rtl="0" fontAlgn="t"/>
                      <a:endParaRPr lang="ru-RU" sz="1400" b="1" i="0" u="none" strike="noStrike" dirty="0">
                        <a:solidFill>
                          <a:srgbClr val="FFFFFF"/>
                        </a:solidFill>
                        <a:effectLst>
                          <a:outerShdw blurRad="38100" dist="38100" dir="2700000" algn="tl" rotWithShape="0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 rotWithShape="0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Наименование показателя 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План                                         на 2021 год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План                                       </a:t>
                      </a: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за </a:t>
                      </a: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9 </a:t>
                      </a:r>
                      <a:r>
                        <a:rPr lang="ru-RU" sz="1400" b="1" i="0" u="none" strike="noStrike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мес</a:t>
                      </a:r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. 2021 г.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Факт исполнения                                        на отчетную дату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81870121"/>
                  </a:ext>
                </a:extLst>
              </a:tr>
              <a:tr h="51211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Доходы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3 093 672,01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1 799 095,01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1 777 266,16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02513542"/>
                  </a:ext>
                </a:extLst>
              </a:tr>
              <a:tr h="47404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Расходы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3 134 499,33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1 899 897,49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1 719 321,94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15636894"/>
                  </a:ext>
                </a:extLst>
              </a:tr>
              <a:tr h="93217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 panose="02020603050405020304" pitchFamily="18" charset="0"/>
                        </a:rPr>
                        <a:t>дефицит (-)/ профицит (+)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-40 827,32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-100 802,48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57 944,22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33681480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 </a:t>
            </a:r>
            <a:r>
              <a:rPr lang="ru-RU" b="1" dirty="0" smtClean="0"/>
              <a:t>сентябрь </a:t>
            </a:r>
            <a:r>
              <a:rPr lang="ru-RU" sz="3200" b="1" dirty="0"/>
              <a:t>2021 </a:t>
            </a:r>
            <a:r>
              <a:rPr lang="ru-RU" b="1" dirty="0" smtClean="0"/>
              <a:t>ГОДА </a:t>
            </a:r>
            <a:r>
              <a:rPr lang="ru-RU" dirty="0" smtClean="0"/>
              <a:t>(тыс.руб</a:t>
            </a:r>
            <a:r>
              <a:rPr lang="ru-RU" dirty="0"/>
              <a:t>.) 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2" y="476672"/>
          <a:ext cx="4320481" cy="6018654"/>
        </p:xfrm>
        <a:graphic>
          <a:graphicData uri="http://schemas.openxmlformats.org/drawingml/2006/table">
            <a:tbl>
              <a:tblPr/>
              <a:tblGrid>
                <a:gridCol w="1922614"/>
                <a:gridCol w="799289"/>
                <a:gridCol w="799289"/>
                <a:gridCol w="799289"/>
              </a:tblGrid>
              <a:tr h="330133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План на 9 мес. 2021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8864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521 299,88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351 781,41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345 694,94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12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12 689,90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7 910,00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7 783,69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51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309 123,12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205 105,00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197 153,99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12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117 977,56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98 117,01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98 516,14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127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41 308,60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12 282,00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12 893,40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45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16 099,10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10 981,40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11 475,65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45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24 101,60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17 386,00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17 872,07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684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73 368,91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56 590,72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63 885,49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10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62 355,50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46 701,92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49 893,15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21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973,20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912,60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434,16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21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722,24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471,15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1 600,21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21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3 714,00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3 214,00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4 411,46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21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5 380,90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5 111,05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7 517,71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801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223,07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21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2 499 003,22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1 390 722,88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1 367 685,73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21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485 648,00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360 672,60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360 672,61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21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938 021,84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287 555,18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264 519,02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21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1 027 699,39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709 942,51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709 942,51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801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50 478,29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35 396,89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35 396,89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801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212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-2 844,30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-2 844,30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-2 845,30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45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3 093 672,01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1 799 095,01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1 777 266,16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4427984" y="332656"/>
          <a:ext cx="5040560" cy="6257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ru-RU" b="1" dirty="0" smtClean="0"/>
              <a:t>сентябрь </a:t>
            </a:r>
            <a:r>
              <a:rPr lang="ru-RU" sz="3200" b="1" dirty="0" smtClean="0"/>
              <a:t>2021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0811" y="4981883"/>
            <a:ext cx="1593000" cy="1782000"/>
          </a:xfrm>
          <a:prstGeom prst="rect">
            <a:avLst/>
          </a:prstGeom>
        </p:spPr>
      </p:pic>
      <p:graphicFrame>
        <p:nvGraphicFramePr>
          <p:cNvPr id="6" name="Диаграмма 5"/>
          <p:cNvGraphicFramePr>
            <a:graphicFrameLocks/>
          </p:cNvGraphicFramePr>
          <p:nvPr/>
        </p:nvGraphicFramePr>
        <p:xfrm>
          <a:off x="0" y="548680"/>
          <a:ext cx="5148064" cy="59807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860032" y="908720"/>
          <a:ext cx="3911599" cy="3924300"/>
        </p:xfrm>
        <a:graphic>
          <a:graphicData uri="http://schemas.openxmlformats.org/drawingml/2006/table">
            <a:tbl>
              <a:tblPr/>
              <a:tblGrid>
                <a:gridCol w="2104783"/>
                <a:gridCol w="903408"/>
                <a:gridCol w="903408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3 134 499,4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1 719 321,9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216 916,6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104 149,1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8 296,0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3 060,8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366 997,5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88 030,9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405 819,3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198 017,8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16 459,0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2 119 497,2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1 325 292,6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1 629 283,2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1 089 535,9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270 576,1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106 753,0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132 767,7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72 453,8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86 826,4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56 507,4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2708</TotalTime>
  <Words>449</Words>
  <Application>Microsoft Office PowerPoint</Application>
  <PresentationFormat>Экран (4:3)</PresentationFormat>
  <Paragraphs>158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370</cp:revision>
  <dcterms:modified xsi:type="dcterms:W3CDTF">2021-10-11T07:26:48Z</dcterms:modified>
</cp:coreProperties>
</file>