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44;&#1086;&#1093;&#1086;&#1076;&#1099;%20&#1085;&#1072;%2001.11.2020\&#1044;&#1086;&#1093;&#1086;&#1076;&#1099;%20&#1085;&#1072;&#1083;&#1086;&#1075;+&#1085;&#1077;&#1085;&#1072;&#1083;&#1086;&#1075;%20&#1085;&#1072;%2001.11.2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88;&#1072;&#1089;&#1093;&#1086;&#1076;&#1099;%20&#1085;&#1072;%2001.11.2020\&#1086;&#1082;&#1090;&#1103;&#1073;&#1088;&#1100;\&#1076;&#1083;&#1103;%20&#1089;&#1072;&#1081;&#1090;&#1072;%20&#1085;&#1072;%2001.11.20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6017.6</c:v>
                </c:pt>
                <c:pt idx="1">
                  <c:v>5139</c:v>
                </c:pt>
                <c:pt idx="2">
                  <c:v>11540.52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271453.61</c:v>
                </c:pt>
                <c:pt idx="1">
                  <c:v>202710</c:v>
                </c:pt>
                <c:pt idx="2">
                  <c:v>219851.15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34616.199999999997</c:v>
                </c:pt>
                <c:pt idx="1">
                  <c:v>32017.48</c:v>
                </c:pt>
                <c:pt idx="2">
                  <c:v>27958.049999999996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36295.600000000006</c:v>
                </c:pt>
                <c:pt idx="1">
                  <c:v>19731.73</c:v>
                </c:pt>
                <c:pt idx="2">
                  <c:v>16875.77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14814.9</c:v>
                </c:pt>
                <c:pt idx="1">
                  <c:v>11616.8</c:v>
                </c:pt>
                <c:pt idx="2">
                  <c:v>11847.210000000001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23711.999999999996</c:v>
                </c:pt>
                <c:pt idx="1">
                  <c:v>19288.96</c:v>
                </c:pt>
                <c:pt idx="2">
                  <c:v>17640.080000000002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50872.7</c:v>
                </c:pt>
                <c:pt idx="1">
                  <c:v>42035.8</c:v>
                </c:pt>
                <c:pt idx="2">
                  <c:v>33573.99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515</c:v>
                </c:pt>
                <c:pt idx="1">
                  <c:v>469.36</c:v>
                </c:pt>
                <c:pt idx="2">
                  <c:v>1571.1299999999997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1829.1899999999998</c:v>
                </c:pt>
                <c:pt idx="1">
                  <c:v>1509.06</c:v>
                </c:pt>
                <c:pt idx="2">
                  <c:v>2168.9699999999998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1497.5</c:v>
                </c:pt>
                <c:pt idx="1">
                  <c:v>1287.5</c:v>
                </c:pt>
                <c:pt idx="2">
                  <c:v>3600.9700000000003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1972.8000000000002</c:v>
                </c:pt>
                <c:pt idx="1">
                  <c:v>1788.8500000000001</c:v>
                </c:pt>
                <c:pt idx="2">
                  <c:v>2369.1299999999992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160.35</c:v>
                </c:pt>
                <c:pt idx="1">
                  <c:v>140</c:v>
                </c:pt>
                <c:pt idx="2">
                  <c:v>111.19000000000001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494427.79</c:v>
                </c:pt>
                <c:pt idx="1">
                  <c:v>380873.8</c:v>
                </c:pt>
                <c:pt idx="2">
                  <c:v>380873.8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727617.27</c:v>
                </c:pt>
                <c:pt idx="1">
                  <c:v>238404.05000000002</c:v>
                </c:pt>
                <c:pt idx="2">
                  <c:v>238404.06000000003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1003783.42</c:v>
                </c:pt>
                <c:pt idx="1">
                  <c:v>767585.52</c:v>
                </c:pt>
                <c:pt idx="2">
                  <c:v>767585.54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10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-2269.1999999999998</c:v>
                </c:pt>
                <c:pt idx="1">
                  <c:v>-2269.1999999999998</c:v>
                </c:pt>
                <c:pt idx="2">
                  <c:v>-2677.8099999999995</c:v>
                </c:pt>
              </c:numCache>
            </c:numRef>
          </c:val>
        </c:ser>
        <c:shape val="box"/>
        <c:axId val="149211008"/>
        <c:axId val="149212544"/>
        <c:axId val="0"/>
      </c:bar3DChart>
      <c:catAx>
        <c:axId val="14921100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9212544"/>
        <c:crosses val="autoZero"/>
        <c:auto val="1"/>
        <c:lblAlgn val="ctr"/>
        <c:lblOffset val="100"/>
      </c:catAx>
      <c:valAx>
        <c:axId val="149212544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92110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135854.39999999999</c:v>
                </c:pt>
                <c:pt idx="1">
                  <c:v>87615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400.4</c:v>
                </c:pt>
                <c:pt idx="1">
                  <c:v>301.8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4952.3</c:v>
                </c:pt>
                <c:pt idx="1">
                  <c:v>2977.1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318363</c:v>
                </c:pt>
                <c:pt idx="1">
                  <c:v>91797.3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220630.1</c:v>
                </c:pt>
                <c:pt idx="1">
                  <c:v>74616.3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1768.4</c:v>
                </c:pt>
                <c:pt idx="1">
                  <c:v>509.2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1588882</c:v>
                </c:pt>
                <c:pt idx="1">
                  <c:v>1157946.2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231239.7</c:v>
                </c:pt>
                <c:pt idx="1">
                  <c:v>89201.2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139492.1</c:v>
                </c:pt>
                <c:pt idx="1">
                  <c:v>104328.6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75344.899999999994</c:v>
                </c:pt>
                <c:pt idx="1">
                  <c:v>53363.199999999997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187.7</c:v>
                </c:pt>
                <c:pt idx="1">
                  <c:v>82.8</c:v>
                </c:pt>
              </c:numCache>
            </c:numRef>
          </c:val>
        </c:ser>
        <c:shape val="box"/>
        <c:axId val="109343872"/>
        <c:axId val="109647360"/>
        <c:axId val="0"/>
      </c:bar3DChart>
      <c:catAx>
        <c:axId val="10934387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9647360"/>
        <c:crosses val="autoZero"/>
        <c:auto val="1"/>
        <c:lblAlgn val="ctr"/>
        <c:lblOffset val="100"/>
      </c:catAx>
      <c:valAx>
        <c:axId val="10964736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93438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463865436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293C99C0-7211-4AE7-AABC-D7026D723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6365796"/>
              </p:ext>
            </p:extLst>
          </p:nvPr>
        </p:nvGraphicFramePr>
        <p:xfrm>
          <a:off x="611559" y="3140968"/>
          <a:ext cx="7992889" cy="2782395"/>
        </p:xfrm>
        <a:graphic>
          <a:graphicData uri="http://schemas.openxmlformats.org/drawingml/2006/table">
            <a:tbl>
              <a:tblPr/>
              <a:tblGrid>
                <a:gridCol w="2611538">
                  <a:extLst>
                    <a:ext uri="{9D8B030D-6E8A-4147-A177-3AD203B41FA5}">
                      <a16:colId xmlns:a16="http://schemas.microsoft.com/office/drawing/2014/main" xmlns="" val="3038709958"/>
                    </a:ext>
                  </a:extLst>
                </a:gridCol>
                <a:gridCol w="1852959">
                  <a:extLst>
                    <a:ext uri="{9D8B030D-6E8A-4147-A177-3AD203B41FA5}">
                      <a16:colId xmlns:a16="http://schemas.microsoft.com/office/drawing/2014/main" xmlns="" val="617646476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1979145105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864186949"/>
                    </a:ext>
                  </a:extLst>
                </a:gridCol>
              </a:tblGrid>
              <a:tr h="844690">
                <a:tc>
                  <a:txBody>
                    <a:bodyPr/>
                    <a:lstStyle/>
                    <a:p>
                      <a:pPr algn="ctr" rtl="0" fontAlgn="t"/>
                      <a:endParaRPr lang="ru-RU" sz="18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                                на 2020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                              за </a:t>
                      </a: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10мес</a:t>
                      </a:r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2020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9861530"/>
                  </a:ext>
                </a:extLst>
              </a:tr>
              <a:tr h="4826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2 687 878,93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1 729 338,97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1 740 304,01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1519932"/>
                  </a:ext>
                </a:extLst>
              </a:tr>
              <a:tr h="403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2 717 157,48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1 921 375,75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1 662 781,21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159927"/>
                  </a:ext>
                </a:extLst>
              </a:tr>
              <a:tr h="7895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</a:t>
                      </a:r>
                    </a:p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-29 278,55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-192 036,78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77 522,80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7171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 </a:t>
            </a:r>
            <a:r>
              <a:rPr lang="ru-RU" b="1" dirty="0" smtClean="0"/>
              <a:t>октябрь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44008" y="548680"/>
          <a:ext cx="4392490" cy="6000682"/>
        </p:xfrm>
        <a:graphic>
          <a:graphicData uri="http://schemas.openxmlformats.org/drawingml/2006/table">
            <a:tbl>
              <a:tblPr/>
              <a:tblGrid>
                <a:gridCol w="1954657"/>
                <a:gridCol w="812611"/>
                <a:gridCol w="812611"/>
                <a:gridCol w="812611"/>
              </a:tblGrid>
              <a:tr h="2625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10 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11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386 909,91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290 503,97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305 712,78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5 139,00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11 540,52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271 453,61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202 710,00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219 851,15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32 017,48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27 958,05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19 731,73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16 875,77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11 616,80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11 847,21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19 288,96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17 640,08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6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47 230,57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43 395,38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42 035,80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33 573,99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469,36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1 571,13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1 509,06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2 168,97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1 287,50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3 600,97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1 788,85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2 369,13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2 244 121,48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1 391 604,43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1 391 195,85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494 427,79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380 873,80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380 873,80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727 617,27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238 404,05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238 404,06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1 003 783,42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767 585,52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767 585,54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20 562,20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7 010,26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7 010,26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-2 677,81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2 687 878,93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1 729 338,97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1 740 304,01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179512" y="332656"/>
          <a:ext cx="468052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октябрь </a:t>
            </a:r>
            <a:r>
              <a:rPr lang="ru-RU" sz="3200" b="1" dirty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476672"/>
          <a:ext cx="5220072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04048" y="908720"/>
          <a:ext cx="3911599" cy="4956322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8277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138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135 854,4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87 615,0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50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207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4 952,3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2 977,1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138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318 363,0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91 797,3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207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220 630,1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74 616,3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50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1 768,4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50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1 588 882,0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1 157 946,2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50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231 239,7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89 201,2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50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50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139 492,1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104 328,6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50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75 344,9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53 363,2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138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2622</TotalTime>
  <Words>436</Words>
  <Application>Microsoft Office PowerPoint</Application>
  <PresentationFormat>Экран (4:3)</PresentationFormat>
  <Paragraphs>153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352</cp:revision>
  <dcterms:modified xsi:type="dcterms:W3CDTF">2020-11-16T09:23:45Z</dcterms:modified>
</cp:coreProperties>
</file>