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7"/>
  </p:notesMasterIdLst>
  <p:sldIdLst>
    <p:sldId id="266" r:id="rId2"/>
    <p:sldId id="267" r:id="rId3"/>
    <p:sldId id="268" r:id="rId4"/>
    <p:sldId id="269" r:id="rId5"/>
    <p:sldId id="27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048" autoAdjust="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33C8-F95B-4B78-B67E-B2BF77514CE2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B4DB0-7022-4DC6-B8CA-19ADF457E8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80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B4DB0-7022-4DC6-B8CA-19ADF457E8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84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55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8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49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16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79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08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00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10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54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72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6728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917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2030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523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346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40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960E4-36E5-4722-955F-2653B33A86B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68" y="0"/>
            <a:ext cx="12056532" cy="1325563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b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Реформирование и модернизация жилищно-коммунального хозяйства и повышение энергетической эффективности муниципального образования город Минусинск</a:t>
            </a:r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E6C6A15-FB47-4231-B122-F93EB9F22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623060"/>
              </p:ext>
            </p:extLst>
          </p:nvPr>
        </p:nvGraphicFramePr>
        <p:xfrm>
          <a:off x="647197" y="2549894"/>
          <a:ext cx="10619218" cy="4236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339">
                  <a:extLst>
                    <a:ext uri="{9D8B030D-6E8A-4147-A177-3AD203B41FA5}">
                      <a16:colId xmlns:a16="http://schemas.microsoft.com/office/drawing/2014/main" val="4272944289"/>
                    </a:ext>
                  </a:extLst>
                </a:gridCol>
                <a:gridCol w="3577938">
                  <a:extLst>
                    <a:ext uri="{9D8B030D-6E8A-4147-A177-3AD203B41FA5}">
                      <a16:colId xmlns:a16="http://schemas.microsoft.com/office/drawing/2014/main" val="2604288203"/>
                    </a:ext>
                  </a:extLst>
                </a:gridCol>
                <a:gridCol w="1139597">
                  <a:extLst>
                    <a:ext uri="{9D8B030D-6E8A-4147-A177-3AD203B41FA5}">
                      <a16:colId xmlns:a16="http://schemas.microsoft.com/office/drawing/2014/main" val="109961379"/>
                    </a:ext>
                  </a:extLst>
                </a:gridCol>
                <a:gridCol w="1317820">
                  <a:extLst>
                    <a:ext uri="{9D8B030D-6E8A-4147-A177-3AD203B41FA5}">
                      <a16:colId xmlns:a16="http://schemas.microsoft.com/office/drawing/2014/main" val="3954159622"/>
                    </a:ext>
                  </a:extLst>
                </a:gridCol>
                <a:gridCol w="1862382">
                  <a:extLst>
                    <a:ext uri="{9D8B030D-6E8A-4147-A177-3AD203B41FA5}">
                      <a16:colId xmlns:a16="http://schemas.microsoft.com/office/drawing/2014/main" val="3458080857"/>
                    </a:ext>
                  </a:extLst>
                </a:gridCol>
                <a:gridCol w="2197142">
                  <a:extLst>
                    <a:ext uri="{9D8B030D-6E8A-4147-A177-3AD203B41FA5}">
                      <a16:colId xmlns:a16="http://schemas.microsoft.com/office/drawing/2014/main" val="1052513716"/>
                    </a:ext>
                  </a:extLst>
                </a:gridCol>
              </a:tblGrid>
              <a:tr h="485461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extLst>
                  <a:ext uri="{0D108BD9-81ED-4DB2-BD59-A6C34878D82A}">
                    <a16:rowId xmlns:a16="http://schemas.microsoft.com/office/drawing/2014/main" val="2209102457"/>
                  </a:ext>
                </a:extLst>
              </a:tr>
              <a:tr h="163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625974"/>
                  </a:ext>
                </a:extLst>
              </a:tr>
              <a:tr h="163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29014"/>
                  </a:ext>
                </a:extLst>
              </a:tr>
              <a:tr h="97092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05 02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05 05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174 556,40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171 124,04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extLst>
                  <a:ext uri="{0D108BD9-81ED-4DB2-BD59-A6C34878D82A}">
                    <a16:rowId xmlns:a16="http://schemas.microsoft.com/office/drawing/2014/main" val="2817078191"/>
                  </a:ext>
                </a:extLst>
              </a:tr>
              <a:tr h="48546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14 237,00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10 922,22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extLst>
                  <a:ext uri="{0D108BD9-81ED-4DB2-BD59-A6C34878D82A}">
                    <a16:rowId xmlns:a16="http://schemas.microsoft.com/office/drawing/2014/main" val="1243815226"/>
                  </a:ext>
                </a:extLst>
              </a:tr>
              <a:tr h="3236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федерального бюджета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102 399,00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102 399,00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extLst>
                  <a:ext uri="{0D108BD9-81ED-4DB2-BD59-A6C34878D82A}">
                    <a16:rowId xmlns:a16="http://schemas.microsoft.com/office/drawing/2014/main" val="3445232933"/>
                  </a:ext>
                </a:extLst>
              </a:tr>
              <a:tr h="97092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05 02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05 05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</a:p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56 829,91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56 712,31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extLst>
                  <a:ext uri="{0D108BD9-81ED-4DB2-BD59-A6C34878D82A}">
                    <a16:rowId xmlns:a16="http://schemas.microsoft.com/office/drawing/2014/main" val="3262991300"/>
                  </a:ext>
                </a:extLst>
              </a:tr>
              <a:tr h="31802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средства иных бюджетов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1 090,50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1 090,50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83" marR="60683" marT="0" marB="0" anchor="ctr"/>
                </a:tc>
                <a:extLst>
                  <a:ext uri="{0D108BD9-81ED-4DB2-BD59-A6C34878D82A}">
                    <a16:rowId xmlns:a16="http://schemas.microsoft.com/office/drawing/2014/main" val="147741519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56152C7B-DC12-415B-AE84-A91D0C3A8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23" y="1017888"/>
            <a:ext cx="1167475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программе муниципального образования город Минусинск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 (далее – Программа) расходы исполнены в сумме 171 124,04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 рублей или 98,03 % от уточненной бюджетной росписи в сумме 174 556,40 тыс. рублей.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Бюджетные ассигнования на реализацию Программы распределены следующим образом: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24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857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4938" y="125413"/>
            <a:ext cx="12057062" cy="1325562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b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«Модернизация, реконструкция и капитальный ремонт объектов коммунальной инфраструктуры</a:t>
            </a:r>
            <a:b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жилищного фонда муниципального образования город Минусинск»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4913" y="3429000"/>
            <a:ext cx="1131763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sz="21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реализации мероприятий подпрограммы были достигнуты следующие показатели: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5BBE481-0AB4-491B-8827-0C88263A3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004183"/>
              </p:ext>
            </p:extLst>
          </p:nvPr>
        </p:nvGraphicFramePr>
        <p:xfrm>
          <a:off x="369449" y="1162279"/>
          <a:ext cx="11317634" cy="2158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4054">
                  <a:extLst>
                    <a:ext uri="{9D8B030D-6E8A-4147-A177-3AD203B41FA5}">
                      <a16:colId xmlns:a16="http://schemas.microsoft.com/office/drawing/2014/main" val="2297807123"/>
                    </a:ext>
                  </a:extLst>
                </a:gridCol>
                <a:gridCol w="4193998">
                  <a:extLst>
                    <a:ext uri="{9D8B030D-6E8A-4147-A177-3AD203B41FA5}">
                      <a16:colId xmlns:a16="http://schemas.microsoft.com/office/drawing/2014/main" val="3130682749"/>
                    </a:ext>
                  </a:extLst>
                </a:gridCol>
                <a:gridCol w="1308445">
                  <a:extLst>
                    <a:ext uri="{9D8B030D-6E8A-4147-A177-3AD203B41FA5}">
                      <a16:colId xmlns:a16="http://schemas.microsoft.com/office/drawing/2014/main" val="2410417632"/>
                    </a:ext>
                  </a:extLst>
                </a:gridCol>
                <a:gridCol w="1454054">
                  <a:extLst>
                    <a:ext uri="{9D8B030D-6E8A-4147-A177-3AD203B41FA5}">
                      <a16:colId xmlns:a16="http://schemas.microsoft.com/office/drawing/2014/main" val="2212042160"/>
                    </a:ext>
                  </a:extLst>
                </a:gridCol>
                <a:gridCol w="1453029">
                  <a:extLst>
                    <a:ext uri="{9D8B030D-6E8A-4147-A177-3AD203B41FA5}">
                      <a16:colId xmlns:a16="http://schemas.microsoft.com/office/drawing/2014/main" val="4200828260"/>
                    </a:ext>
                  </a:extLst>
                </a:gridCol>
                <a:gridCol w="1454054">
                  <a:extLst>
                    <a:ext uri="{9D8B030D-6E8A-4147-A177-3AD203B41FA5}">
                      <a16:colId xmlns:a16="http://schemas.microsoft.com/office/drawing/2014/main" val="3297914080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4101497"/>
                  </a:ext>
                </a:extLst>
              </a:tr>
              <a:tr h="9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2021 год	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04765"/>
                  </a:ext>
                </a:extLst>
              </a:tr>
              <a:tr h="463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71288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128 067,99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125 892,15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868783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федерального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102 399,00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102 399,00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1379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12 509,30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10 359,57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9490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x-none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13 159,69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13 133,58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91694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B558C28-8C6F-4C23-B8F5-D670450F7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287766"/>
              </p:ext>
            </p:extLst>
          </p:nvPr>
        </p:nvGraphicFramePr>
        <p:xfrm>
          <a:off x="369448" y="3968958"/>
          <a:ext cx="11317634" cy="1664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3069">
                  <a:extLst>
                    <a:ext uri="{9D8B030D-6E8A-4147-A177-3AD203B41FA5}">
                      <a16:colId xmlns:a16="http://schemas.microsoft.com/office/drawing/2014/main" val="3041993403"/>
                    </a:ext>
                  </a:extLst>
                </a:gridCol>
                <a:gridCol w="5879156">
                  <a:extLst>
                    <a:ext uri="{9D8B030D-6E8A-4147-A177-3AD203B41FA5}">
                      <a16:colId xmlns:a16="http://schemas.microsoft.com/office/drawing/2014/main" val="2056330588"/>
                    </a:ext>
                  </a:extLst>
                </a:gridCol>
                <a:gridCol w="1470307">
                  <a:extLst>
                    <a:ext uri="{9D8B030D-6E8A-4147-A177-3AD203B41FA5}">
                      <a16:colId xmlns:a16="http://schemas.microsoft.com/office/drawing/2014/main" val="268558444"/>
                    </a:ext>
                  </a:extLst>
                </a:gridCol>
                <a:gridCol w="1323069">
                  <a:extLst>
                    <a:ext uri="{9D8B030D-6E8A-4147-A177-3AD203B41FA5}">
                      <a16:colId xmlns:a16="http://schemas.microsoft.com/office/drawing/2014/main" val="136713168"/>
                    </a:ext>
                  </a:extLst>
                </a:gridCol>
                <a:gridCol w="1322033">
                  <a:extLst>
                    <a:ext uri="{9D8B030D-6E8A-4147-A177-3AD203B41FA5}">
                      <a16:colId xmlns:a16="http://schemas.microsoft.com/office/drawing/2014/main" val="297290778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7569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8836424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Интегральный показатель аварийности инженерных сетей: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0020136"/>
                  </a:ext>
                </a:extLst>
              </a:tr>
              <a:tr h="20764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теплоснабжение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9801804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3075619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водоотведение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326747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потерь энергоресурсов в инженерных сетях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3122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142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181" y="211561"/>
            <a:ext cx="11317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«Строительство, реконструкция, капитальный ремонт и содержание сетей уличного освещения муниципального образования город Минусинск»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575632"/>
            <a:ext cx="12078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реализации мероприятий подпрограммы были достигнуты следующие показатели: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384DD8A-C851-4C3A-878F-90310E0B8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920560"/>
              </p:ext>
            </p:extLst>
          </p:nvPr>
        </p:nvGraphicFramePr>
        <p:xfrm>
          <a:off x="437182" y="1390823"/>
          <a:ext cx="11198348" cy="1706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8498">
                  <a:extLst>
                    <a:ext uri="{9D8B030D-6E8A-4147-A177-3AD203B41FA5}">
                      <a16:colId xmlns:a16="http://schemas.microsoft.com/office/drawing/2014/main" val="2081550941"/>
                    </a:ext>
                  </a:extLst>
                </a:gridCol>
                <a:gridCol w="4152048">
                  <a:extLst>
                    <a:ext uri="{9D8B030D-6E8A-4147-A177-3AD203B41FA5}">
                      <a16:colId xmlns:a16="http://schemas.microsoft.com/office/drawing/2014/main" val="3808277414"/>
                    </a:ext>
                  </a:extLst>
                </a:gridCol>
                <a:gridCol w="1008064">
                  <a:extLst>
                    <a:ext uri="{9D8B030D-6E8A-4147-A177-3AD203B41FA5}">
                      <a16:colId xmlns:a16="http://schemas.microsoft.com/office/drawing/2014/main" val="1272914079"/>
                    </a:ext>
                  </a:extLst>
                </a:gridCol>
                <a:gridCol w="1439511">
                  <a:extLst>
                    <a:ext uri="{9D8B030D-6E8A-4147-A177-3AD203B41FA5}">
                      <a16:colId xmlns:a16="http://schemas.microsoft.com/office/drawing/2014/main" val="3503457496"/>
                    </a:ext>
                  </a:extLst>
                </a:gridCol>
                <a:gridCol w="1439511">
                  <a:extLst>
                    <a:ext uri="{9D8B030D-6E8A-4147-A177-3AD203B41FA5}">
                      <a16:colId xmlns:a16="http://schemas.microsoft.com/office/drawing/2014/main" val="576109514"/>
                    </a:ext>
                  </a:extLst>
                </a:gridCol>
                <a:gridCol w="1720716">
                  <a:extLst>
                    <a:ext uri="{9D8B030D-6E8A-4147-A177-3AD203B41FA5}">
                      <a16:colId xmlns:a16="http://schemas.microsoft.com/office/drawing/2014/main" val="2390605300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36766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2021 год	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54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604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19 449,71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19 367,40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068426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19 449,71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19 367,40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43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8A754D5-2A85-467B-AB5F-D7C7EB8AC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188288"/>
              </p:ext>
            </p:extLst>
          </p:nvPr>
        </p:nvGraphicFramePr>
        <p:xfrm>
          <a:off x="437182" y="4624044"/>
          <a:ext cx="11198348" cy="768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570">
                  <a:extLst>
                    <a:ext uri="{9D8B030D-6E8A-4147-A177-3AD203B41FA5}">
                      <a16:colId xmlns:a16="http://schemas.microsoft.com/office/drawing/2014/main" val="2531054516"/>
                    </a:ext>
                  </a:extLst>
                </a:gridCol>
                <a:gridCol w="5962397">
                  <a:extLst>
                    <a:ext uri="{9D8B030D-6E8A-4147-A177-3AD203B41FA5}">
                      <a16:colId xmlns:a16="http://schemas.microsoft.com/office/drawing/2014/main" val="2392208346"/>
                    </a:ext>
                  </a:extLst>
                </a:gridCol>
                <a:gridCol w="1454945">
                  <a:extLst>
                    <a:ext uri="{9D8B030D-6E8A-4147-A177-3AD203B41FA5}">
                      <a16:colId xmlns:a16="http://schemas.microsoft.com/office/drawing/2014/main" val="3882754934"/>
                    </a:ext>
                  </a:extLst>
                </a:gridCol>
                <a:gridCol w="1308218">
                  <a:extLst>
                    <a:ext uri="{9D8B030D-6E8A-4147-A177-3AD203B41FA5}">
                      <a16:colId xmlns:a16="http://schemas.microsoft.com/office/drawing/2014/main" val="217692796"/>
                    </a:ext>
                  </a:extLst>
                </a:gridCol>
                <a:gridCol w="1308218">
                  <a:extLst>
                    <a:ext uri="{9D8B030D-6E8A-4147-A177-3AD203B41FA5}">
                      <a16:colId xmlns:a16="http://schemas.microsoft.com/office/drawing/2014/main" val="212931357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95710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0006545"/>
                  </a:ext>
                </a:extLst>
              </a:tr>
              <a:tr h="34226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нормативной освещенности в городе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7180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724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«Обеспечение реализации муниципальной программы и прочие мероприятия»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223874" y="4403907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реализации мероприятий подпрограммы были достигнуты следующие показатели: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AA3A939-B30C-49CC-90D0-8B54BA78A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000163"/>
              </p:ext>
            </p:extLst>
          </p:nvPr>
        </p:nvGraphicFramePr>
        <p:xfrm>
          <a:off x="1385580" y="646331"/>
          <a:ext cx="8790266" cy="3674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686">
                  <a:extLst>
                    <a:ext uri="{9D8B030D-6E8A-4147-A177-3AD203B41FA5}">
                      <a16:colId xmlns:a16="http://schemas.microsoft.com/office/drawing/2014/main" val="3961286670"/>
                    </a:ext>
                  </a:extLst>
                </a:gridCol>
                <a:gridCol w="3507501">
                  <a:extLst>
                    <a:ext uri="{9D8B030D-6E8A-4147-A177-3AD203B41FA5}">
                      <a16:colId xmlns:a16="http://schemas.microsoft.com/office/drawing/2014/main" val="3135534866"/>
                    </a:ext>
                  </a:extLst>
                </a:gridCol>
                <a:gridCol w="947322">
                  <a:extLst>
                    <a:ext uri="{9D8B030D-6E8A-4147-A177-3AD203B41FA5}">
                      <a16:colId xmlns:a16="http://schemas.microsoft.com/office/drawing/2014/main" val="1489048974"/>
                    </a:ext>
                  </a:extLst>
                </a:gridCol>
                <a:gridCol w="822481">
                  <a:extLst>
                    <a:ext uri="{9D8B030D-6E8A-4147-A177-3AD203B41FA5}">
                      <a16:colId xmlns:a16="http://schemas.microsoft.com/office/drawing/2014/main" val="728775507"/>
                    </a:ext>
                  </a:extLst>
                </a:gridCol>
                <a:gridCol w="793107">
                  <a:extLst>
                    <a:ext uri="{9D8B030D-6E8A-4147-A177-3AD203B41FA5}">
                      <a16:colId xmlns:a16="http://schemas.microsoft.com/office/drawing/2014/main" val="3591848037"/>
                    </a:ext>
                  </a:extLst>
                </a:gridCol>
                <a:gridCol w="2351169">
                  <a:extLst>
                    <a:ext uri="{9D8B030D-6E8A-4147-A177-3AD203B41FA5}">
                      <a16:colId xmlns:a16="http://schemas.microsoft.com/office/drawing/2014/main" val="1808585435"/>
                    </a:ext>
                  </a:extLst>
                </a:gridCol>
              </a:tblGrid>
              <a:tr h="188490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3636757505"/>
                  </a:ext>
                </a:extLst>
              </a:tr>
              <a:tr h="1049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09471"/>
                  </a:ext>
                </a:extLst>
              </a:tr>
              <a:tr h="275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411358"/>
                  </a:ext>
                </a:extLst>
              </a:tr>
              <a:tr h="524518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05 05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25 528,00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25 414,05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1274219776"/>
                  </a:ext>
                </a:extLst>
              </a:tr>
              <a:tr h="524518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2588269114"/>
                  </a:ext>
                </a:extLst>
              </a:tr>
              <a:tr h="524518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24 220,51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24 211,33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599029475"/>
                  </a:ext>
                </a:extLst>
              </a:tr>
              <a:tr h="31471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средства иных бюджетов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1 090,50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1090,50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9" marR="39339" marT="0" marB="0" anchor="ctr"/>
                </a:tc>
                <a:extLst>
                  <a:ext uri="{0D108BD9-81ED-4DB2-BD59-A6C34878D82A}">
                    <a16:rowId xmlns:a16="http://schemas.microsoft.com/office/drawing/2014/main" val="708496205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C21ECE2-A857-49FB-BBDC-DE44EFC41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498870"/>
              </p:ext>
            </p:extLst>
          </p:nvPr>
        </p:nvGraphicFramePr>
        <p:xfrm>
          <a:off x="864066" y="4967435"/>
          <a:ext cx="9840287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9461">
                  <a:extLst>
                    <a:ext uri="{9D8B030D-6E8A-4147-A177-3AD203B41FA5}">
                      <a16:colId xmlns:a16="http://schemas.microsoft.com/office/drawing/2014/main" val="1512743217"/>
                    </a:ext>
                  </a:extLst>
                </a:gridCol>
                <a:gridCol w="5111721">
                  <a:extLst>
                    <a:ext uri="{9D8B030D-6E8A-4147-A177-3AD203B41FA5}">
                      <a16:colId xmlns:a16="http://schemas.microsoft.com/office/drawing/2014/main" val="3749826928"/>
                    </a:ext>
                  </a:extLst>
                </a:gridCol>
                <a:gridCol w="1278381">
                  <a:extLst>
                    <a:ext uri="{9D8B030D-6E8A-4147-A177-3AD203B41FA5}">
                      <a16:colId xmlns:a16="http://schemas.microsoft.com/office/drawing/2014/main" val="2077997319"/>
                    </a:ext>
                  </a:extLst>
                </a:gridCol>
                <a:gridCol w="1150362">
                  <a:extLst>
                    <a:ext uri="{9D8B030D-6E8A-4147-A177-3AD203B41FA5}">
                      <a16:colId xmlns:a16="http://schemas.microsoft.com/office/drawing/2014/main" val="3351201641"/>
                    </a:ext>
                  </a:extLst>
                </a:gridCol>
                <a:gridCol w="1150362">
                  <a:extLst>
                    <a:ext uri="{9D8B030D-6E8A-4147-A177-3AD203B41FA5}">
                      <a16:colId xmlns:a16="http://schemas.microsoft.com/office/drawing/2014/main" val="226954788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849441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7879857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контрольных и проверочных мероприятий по отношению к запланированным проверкам организаций, которые управляют многоквартирными домами на период проведения проверки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6030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998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3383" y="730625"/>
            <a:ext cx="110082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Отдельное мероприятие 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«Реализация отдельных мер по обеспечению ограничения платы граждан за коммунальные услуги (в соответствии с Законом края от 01.12.14 г. № 7-2839)</a:t>
            </a: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9A1894D-6E8C-4D54-8CFA-6139C024A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560200"/>
              </p:ext>
            </p:extLst>
          </p:nvPr>
        </p:nvGraphicFramePr>
        <p:xfrm>
          <a:off x="838899" y="2228850"/>
          <a:ext cx="10561740" cy="1139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9919">
                  <a:extLst>
                    <a:ext uri="{9D8B030D-6E8A-4147-A177-3AD203B41FA5}">
                      <a16:colId xmlns:a16="http://schemas.microsoft.com/office/drawing/2014/main" val="3378412027"/>
                    </a:ext>
                  </a:extLst>
                </a:gridCol>
                <a:gridCol w="1315817">
                  <a:extLst>
                    <a:ext uri="{9D8B030D-6E8A-4147-A177-3AD203B41FA5}">
                      <a16:colId xmlns:a16="http://schemas.microsoft.com/office/drawing/2014/main" val="3065384786"/>
                    </a:ext>
                  </a:extLst>
                </a:gridCol>
                <a:gridCol w="1468002">
                  <a:extLst>
                    <a:ext uri="{9D8B030D-6E8A-4147-A177-3AD203B41FA5}">
                      <a16:colId xmlns:a16="http://schemas.microsoft.com/office/drawing/2014/main" val="3416464944"/>
                    </a:ext>
                  </a:extLst>
                </a:gridCol>
                <a:gridCol w="1468002">
                  <a:extLst>
                    <a:ext uri="{9D8B030D-6E8A-4147-A177-3AD203B41FA5}">
                      <a16:colId xmlns:a16="http://schemas.microsoft.com/office/drawing/2014/main" val="971013995"/>
                    </a:ext>
                  </a:extLst>
                </a:gridCol>
              </a:tblGrid>
              <a:tr h="13335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337203"/>
                  </a:ext>
                </a:extLst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extLst>
                  <a:ext uri="{0D108BD9-81ED-4DB2-BD59-A6C34878D82A}">
                    <a16:rowId xmlns:a16="http://schemas.microsoft.com/office/drawing/2014/main" val="331588934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возмещения населением затрат на предоставление жилищно-коммунальных услуг по установленным для населения тарифам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7625" marB="47625" anchor="ctr"/>
                </a:tc>
                <a:extLst>
                  <a:ext uri="{0D108BD9-81ED-4DB2-BD59-A6C34878D82A}">
                    <a16:rowId xmlns:a16="http://schemas.microsoft.com/office/drawing/2014/main" val="75292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94754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380</TotalTime>
  <Words>654</Words>
  <Application>Microsoft Office PowerPoint</Application>
  <PresentationFormat>Широкоэкранный</PresentationFormat>
  <Paragraphs>220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Аспект</vt:lpstr>
      <vt:lpstr>Муниципальная программа 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</vt:lpstr>
      <vt:lpstr>Подпрограмма  «Модернизация, реконструкция и капитальный ремонт объектов коммунальной инфраструктуры  и жилищного фонда муниципального образования город Минусинск»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Виталий Черепанов</cp:lastModifiedBy>
  <cp:revision>53</cp:revision>
  <dcterms:created xsi:type="dcterms:W3CDTF">2020-02-07T02:00:39Z</dcterms:created>
  <dcterms:modified xsi:type="dcterms:W3CDTF">2022-03-25T06:40:29Z</dcterms:modified>
</cp:coreProperties>
</file>