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9" r:id="rId4"/>
    <p:sldId id="260" r:id="rId5"/>
    <p:sldId id="263" r:id="rId6"/>
    <p:sldId id="261" r:id="rId7"/>
    <p:sldId id="262" r:id="rId8"/>
    <p:sldId id="274" r:id="rId9"/>
    <p:sldId id="264" r:id="rId10"/>
    <p:sldId id="265" r:id="rId11"/>
    <p:sldId id="266" r:id="rId12"/>
    <p:sldId id="275" r:id="rId13"/>
    <p:sldId id="276" r:id="rId14"/>
    <p:sldId id="267" r:id="rId15"/>
    <p:sldId id="268" r:id="rId16"/>
    <p:sldId id="269" r:id="rId17"/>
    <p:sldId id="277" r:id="rId18"/>
    <p:sldId id="278" r:id="rId19"/>
    <p:sldId id="270" r:id="rId20"/>
    <p:sldId id="271" r:id="rId21"/>
    <p:sldId id="272" r:id="rId22"/>
    <p:sldId id="273" r:id="rId23"/>
  </p:sldIdLst>
  <p:sldSz cx="9144000" cy="6858000" type="screen4x3"/>
  <p:notesSz cx="6858000" cy="9144000"/>
  <p:custDataLst>
    <p:tags r:id="rId2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308" y="-2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77D862-651B-45DC-A8D1-25B29DBE5029}" type="datetimeFigureOut">
              <a:rPr lang="ru-RU" smtClean="0"/>
              <a:pPr/>
              <a:t>24.11.2021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98B37E-5629-453C-BE98-CDDC2D1C4B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254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98B37E-5629-453C-BE98-CDDC2D1C4BFB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26666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3645024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91680" y="5092626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0459-0878-4086-9BDF-90E482B47D96}" type="datetimeFigureOut">
              <a:rPr lang="ru-RU" smtClean="0"/>
              <a:pPr/>
              <a:t>24.11.2021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29093-120B-4C50-B562-9427B13E53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07786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0459-0878-4086-9BDF-90E482B47D96}" type="datetimeFigureOut">
              <a:rPr lang="ru-RU" smtClean="0"/>
              <a:pPr/>
              <a:t>24.11.2021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29093-120B-4C50-B562-9427B13E53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30956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0459-0878-4086-9BDF-90E482B47D96}" type="datetimeFigureOut">
              <a:rPr lang="ru-RU" smtClean="0"/>
              <a:pPr/>
              <a:t>24.11.2021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29093-120B-4C50-B562-9427B13E53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65627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0459-0878-4086-9BDF-90E482B47D96}" type="datetimeFigureOut">
              <a:rPr lang="ru-RU" smtClean="0"/>
              <a:pPr/>
              <a:t>24.11.2021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29093-120B-4C50-B562-9427B13E53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8701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0459-0878-4086-9BDF-90E482B47D96}" type="datetimeFigureOut">
              <a:rPr lang="ru-RU" smtClean="0"/>
              <a:pPr/>
              <a:t>24.11.2021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29093-120B-4C50-B562-9427B13E53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73204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0459-0878-4086-9BDF-90E482B47D96}" type="datetimeFigureOut">
              <a:rPr lang="ru-RU" smtClean="0"/>
              <a:pPr/>
              <a:t>24.11.2021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29093-120B-4C50-B562-9427B13E53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15787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0459-0878-4086-9BDF-90E482B47D96}" type="datetimeFigureOut">
              <a:rPr lang="ru-RU" smtClean="0"/>
              <a:pPr/>
              <a:t>24.11.2021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29093-120B-4C50-B562-9427B13E53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3678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0459-0878-4086-9BDF-90E482B47D96}" type="datetimeFigureOut">
              <a:rPr lang="ru-RU" smtClean="0"/>
              <a:pPr/>
              <a:t>24.11.2021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29093-120B-4C50-B562-9427B13E53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7165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0459-0878-4086-9BDF-90E482B47D96}" type="datetimeFigureOut">
              <a:rPr lang="ru-RU" smtClean="0"/>
              <a:pPr/>
              <a:t>24.11.2021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29093-120B-4C50-B562-9427B13E53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1595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0459-0878-4086-9BDF-90E482B47D96}" type="datetimeFigureOut">
              <a:rPr lang="ru-RU" smtClean="0"/>
              <a:pPr/>
              <a:t>24.11.2021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29093-120B-4C50-B562-9427B13E53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52568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0459-0878-4086-9BDF-90E482B47D96}" type="datetimeFigureOut">
              <a:rPr lang="ru-RU" smtClean="0"/>
              <a:pPr/>
              <a:t>24.11.2021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29093-120B-4C50-B562-9427B13E53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57670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00459-0878-4086-9BDF-90E482B47D96}" type="datetimeFigureOut">
              <a:rPr lang="ru-RU" smtClean="0"/>
              <a:pPr/>
              <a:t>24.11.2021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529093-120B-4C50-B562-9427B13E53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92714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3573016"/>
            <a:ext cx="6984776" cy="1512168"/>
          </a:xfrm>
        </p:spPr>
        <p:txBody>
          <a:bodyPr>
            <a:normAutofit/>
          </a:bodyPr>
          <a:lstStyle/>
          <a:p>
            <a:pPr algn="r"/>
            <a:r>
              <a:rPr lang="ru-RU" b="1" dirty="0" smtClean="0">
                <a:solidFill>
                  <a:srgbClr val="0070C0"/>
                </a:solidFill>
              </a:rPr>
              <a:t>Развитие образования города Минусинска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5373216"/>
            <a:ext cx="7200800" cy="936104"/>
          </a:xfrm>
        </p:spPr>
        <p:txBody>
          <a:bodyPr>
            <a:normAutofit fontScale="85000" lnSpcReduction="20000"/>
          </a:bodyPr>
          <a:lstStyle/>
          <a:p>
            <a:r>
              <a:rPr lang="ru-RU" sz="3900" b="1" i="1" dirty="0" smtClean="0">
                <a:solidFill>
                  <a:srgbClr val="0070C0"/>
                </a:solidFill>
              </a:rPr>
              <a:t>Формирование муниципальной программы на 2022 г</a:t>
            </a:r>
            <a:r>
              <a:rPr lang="ru-RU" b="1" i="1" dirty="0" smtClean="0">
                <a:solidFill>
                  <a:srgbClr val="0070C0"/>
                </a:solidFill>
              </a:rPr>
              <a:t>од </a:t>
            </a:r>
            <a:endParaRPr lang="ru-RU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053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315416"/>
            <a:ext cx="8229600" cy="2187103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На реализацию муниципальной  программы </a:t>
            </a:r>
            <a:r>
              <a:rPr lang="ru-RU" sz="2400" b="1" dirty="0" smtClean="0">
                <a:solidFill>
                  <a:srgbClr val="002060"/>
                </a:solidFill>
              </a:rPr>
              <a:t>«Развитие образования города Минусинска» </a:t>
            </a:r>
            <a:r>
              <a:rPr lang="ru-RU" sz="2400" b="1" dirty="0">
                <a:solidFill>
                  <a:srgbClr val="002060"/>
                </a:solidFill>
              </a:rPr>
              <a:t>на </a:t>
            </a:r>
            <a:r>
              <a:rPr lang="ru-RU" sz="2400" b="1" dirty="0" smtClean="0">
                <a:solidFill>
                  <a:srgbClr val="002060"/>
                </a:solidFill>
              </a:rPr>
              <a:t>2022 </a:t>
            </a:r>
            <a:r>
              <a:rPr lang="ru-RU" sz="2400" b="1" dirty="0">
                <a:solidFill>
                  <a:srgbClr val="002060"/>
                </a:solidFill>
              </a:rPr>
              <a:t>год предусмотрены средства в </a:t>
            </a:r>
            <a:r>
              <a:rPr lang="ru-RU" sz="2400" b="1" dirty="0" smtClean="0">
                <a:solidFill>
                  <a:srgbClr val="002060"/>
                </a:solidFill>
              </a:rPr>
              <a:t>сумме     </a:t>
            </a:r>
            <a:br>
              <a:rPr lang="ru-RU" sz="2400" b="1" dirty="0" smtClean="0">
                <a:solidFill>
                  <a:srgbClr val="002060"/>
                </a:solidFill>
              </a:rPr>
            </a:br>
            <a:r>
              <a:rPr lang="ru-RU" sz="2400" b="1" dirty="0" smtClean="0">
                <a:solidFill>
                  <a:srgbClr val="002060"/>
                </a:solidFill>
              </a:rPr>
              <a:t>    </a:t>
            </a:r>
            <a:r>
              <a:rPr lang="ru-RU" sz="2400" b="1" i="1" u="sng" dirty="0" smtClean="0">
                <a:solidFill>
                  <a:srgbClr val="002060"/>
                </a:solidFill>
              </a:rPr>
              <a:t>1 549 423,32</a:t>
            </a:r>
            <a:r>
              <a:rPr lang="ru-RU" sz="2400" b="1" dirty="0">
                <a:solidFill>
                  <a:srgbClr val="002060"/>
                </a:solidFill>
              </a:rPr>
              <a:t> тыс. рублей</a:t>
            </a:r>
          </a:p>
        </p:txBody>
      </p:sp>
      <p:sp>
        <p:nvSpPr>
          <p:cNvPr id="3" name="AutoShape 3"/>
          <p:cNvSpPr>
            <a:spLocks noChangeArrowheads="1"/>
          </p:cNvSpPr>
          <p:nvPr/>
        </p:nvSpPr>
        <p:spPr bwMode="gray">
          <a:xfrm>
            <a:off x="1043608" y="1916832"/>
            <a:ext cx="7056784" cy="798084"/>
          </a:xfrm>
          <a:prstGeom prst="roundRect">
            <a:avLst>
              <a:gd name="adj" fmla="val 11921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gray">
          <a:xfrm>
            <a:off x="1043608" y="3140968"/>
            <a:ext cx="7073131" cy="827088"/>
          </a:xfrm>
          <a:prstGeom prst="roundRect">
            <a:avLst>
              <a:gd name="adj" fmla="val 11921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gray">
          <a:xfrm>
            <a:off x="1043608" y="4365104"/>
            <a:ext cx="7128792" cy="861987"/>
          </a:xfrm>
          <a:prstGeom prst="roundRect">
            <a:avLst>
              <a:gd name="adj" fmla="val 11921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ru-RU" sz="2000" b="1" dirty="0" smtClean="0"/>
              <a:t>Подпрограмма</a:t>
            </a:r>
            <a:r>
              <a:rPr lang="ru-RU" sz="2000" b="1" dirty="0" smtClean="0">
                <a:solidFill>
                  <a:srgbClr val="00B0F0"/>
                </a:solidFill>
              </a:rPr>
              <a:t> </a:t>
            </a:r>
            <a:r>
              <a:rPr lang="ru-RU" sz="2000" b="1" dirty="0" smtClean="0"/>
              <a:t>3</a:t>
            </a:r>
            <a:endParaRPr lang="en-US" sz="2000" b="1" dirty="0" smtClean="0"/>
          </a:p>
          <a:p>
            <a:r>
              <a:rPr lang="ru-RU" sz="2000" b="1" dirty="0" smtClean="0"/>
              <a:t>Развитие дополнительного образования</a:t>
            </a:r>
            <a:endParaRPr lang="ru-RU" sz="2000" b="1" dirty="0"/>
          </a:p>
        </p:txBody>
      </p:sp>
      <p:pic>
        <p:nvPicPr>
          <p:cNvPr id="9" name="Picture 9" descr="Picture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1276350" y="2141562"/>
            <a:ext cx="674688" cy="574675"/>
          </a:xfrm>
          <a:prstGeom prst="rect">
            <a:avLst/>
          </a:prstGeom>
          <a:noFill/>
        </p:spPr>
      </p:pic>
      <p:pic>
        <p:nvPicPr>
          <p:cNvPr id="10" name="Picture 10" descr="Picture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1273175" y="3735412"/>
            <a:ext cx="676275" cy="573088"/>
          </a:xfrm>
          <a:prstGeom prst="rect">
            <a:avLst/>
          </a:prstGeom>
          <a:noFill/>
        </p:spPr>
      </p:pic>
      <p:pic>
        <p:nvPicPr>
          <p:cNvPr id="11" name="Picture 11" descr="Picture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1277938" y="5246712"/>
            <a:ext cx="674687" cy="573088"/>
          </a:xfrm>
          <a:prstGeom prst="rect">
            <a:avLst/>
          </a:prstGeom>
          <a:noFill/>
        </p:spPr>
      </p:pic>
      <p:sp>
        <p:nvSpPr>
          <p:cNvPr id="12" name="AutoShape 12"/>
          <p:cNvSpPr>
            <a:spLocks noChangeArrowheads="1"/>
          </p:cNvSpPr>
          <p:nvPr/>
        </p:nvSpPr>
        <p:spPr bwMode="gray">
          <a:xfrm>
            <a:off x="5436096" y="1988840"/>
            <a:ext cx="2520280" cy="432048"/>
          </a:xfrm>
          <a:prstGeom prst="roundRect">
            <a:avLst>
              <a:gd name="adj" fmla="val 16667"/>
            </a:avLst>
          </a:prstGeom>
          <a:solidFill>
            <a:srgbClr val="FEFFFF"/>
          </a:solidFill>
          <a:ln w="28575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 dirty="0" smtClean="0"/>
              <a:t>608 259,30 тыс. руб.</a:t>
            </a:r>
            <a:endParaRPr lang="ru-RU" sz="2000" dirty="0"/>
          </a:p>
        </p:txBody>
      </p:sp>
      <p:sp>
        <p:nvSpPr>
          <p:cNvPr id="13" name="AutoShape 13"/>
          <p:cNvSpPr>
            <a:spLocks noChangeArrowheads="1"/>
          </p:cNvSpPr>
          <p:nvPr/>
        </p:nvSpPr>
        <p:spPr bwMode="gray">
          <a:xfrm>
            <a:off x="5436096" y="3212976"/>
            <a:ext cx="2592288" cy="43204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lnSpc>
                <a:spcPct val="120000"/>
              </a:lnSpc>
            </a:pPr>
            <a:r>
              <a:rPr lang="ru-RU" sz="2000" b="1" dirty="0" smtClean="0"/>
              <a:t>694 602,39 тыс. руб.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4" name="AutoShape 14"/>
          <p:cNvSpPr>
            <a:spLocks noChangeArrowheads="1"/>
          </p:cNvSpPr>
          <p:nvPr/>
        </p:nvSpPr>
        <p:spPr bwMode="gray">
          <a:xfrm>
            <a:off x="5436096" y="4437112"/>
            <a:ext cx="2664296" cy="36004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 dirty="0" smtClean="0"/>
              <a:t>86 205,46 тыс. руб.</a:t>
            </a:r>
            <a:endParaRPr lang="ru-RU" sz="2000" b="1" dirty="0"/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gray">
          <a:xfrm>
            <a:off x="1259632" y="1844824"/>
            <a:ext cx="6576839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2000" b="1" dirty="0" smtClean="0"/>
              <a:t>Подпрограмма 1</a:t>
            </a:r>
            <a:endParaRPr lang="en-US" sz="2000" b="1" dirty="0" smtClean="0"/>
          </a:p>
          <a:p>
            <a:pPr eaLnBrk="0" hangingPunct="0"/>
            <a:r>
              <a:rPr lang="ru-RU" sz="2000" b="1" dirty="0" smtClean="0"/>
              <a:t>Развитие дошкольного образования</a:t>
            </a:r>
            <a:endParaRPr lang="en-US" sz="2000" dirty="0"/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gray">
          <a:xfrm>
            <a:off x="1115616" y="3140968"/>
            <a:ext cx="6912767" cy="9541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2000" b="1" dirty="0" smtClean="0"/>
              <a:t>Подпрограмма 2</a:t>
            </a:r>
            <a:endParaRPr lang="en-US" sz="2000" b="1" dirty="0" smtClean="0"/>
          </a:p>
          <a:p>
            <a:pPr eaLnBrk="0" hangingPunct="0"/>
            <a:r>
              <a:rPr lang="ru-RU" sz="2000" b="1" dirty="0" smtClean="0"/>
              <a:t>Развитие общего образования</a:t>
            </a:r>
            <a:endParaRPr lang="en-US" sz="2000" dirty="0"/>
          </a:p>
          <a:p>
            <a:pPr eaLnBrk="0" hangingPunct="0"/>
            <a:endParaRPr lang="en-US" sz="1600" dirty="0"/>
          </a:p>
        </p:txBody>
      </p:sp>
      <p:sp>
        <p:nvSpPr>
          <p:cNvPr id="21" name="AutoShape 5"/>
          <p:cNvSpPr>
            <a:spLocks noChangeArrowheads="1"/>
          </p:cNvSpPr>
          <p:nvPr/>
        </p:nvSpPr>
        <p:spPr bwMode="gray">
          <a:xfrm>
            <a:off x="1043608" y="5589240"/>
            <a:ext cx="7128792" cy="1008112"/>
          </a:xfrm>
          <a:prstGeom prst="roundRect">
            <a:avLst>
              <a:gd name="adj" fmla="val 11921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anchor="ctr">
            <a:noAutofit/>
          </a:bodyPr>
          <a:lstStyle/>
          <a:p>
            <a:pPr eaLnBrk="0" hangingPunct="0"/>
            <a:r>
              <a:rPr lang="ru-RU" sz="2000" b="1" dirty="0" smtClean="0"/>
              <a:t>Подпрограмма 4</a:t>
            </a:r>
            <a:endParaRPr lang="en-US" sz="2000" b="1" dirty="0" smtClean="0"/>
          </a:p>
          <a:p>
            <a:pPr eaLnBrk="0" hangingPunct="0"/>
            <a:r>
              <a:rPr lang="ru-RU" b="1" dirty="0" smtClean="0"/>
              <a:t>Обеспечение реализации муниципальной программы  развития      образования города Минусинска</a:t>
            </a:r>
            <a:endParaRPr lang="en-US" dirty="0"/>
          </a:p>
        </p:txBody>
      </p:sp>
      <p:sp>
        <p:nvSpPr>
          <p:cNvPr id="22" name="AutoShape 14"/>
          <p:cNvSpPr>
            <a:spLocks noChangeArrowheads="1"/>
          </p:cNvSpPr>
          <p:nvPr/>
        </p:nvSpPr>
        <p:spPr bwMode="gray">
          <a:xfrm>
            <a:off x="5436096" y="5661248"/>
            <a:ext cx="2664296" cy="36004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lnSpc>
                <a:spcPct val="120000"/>
              </a:lnSpc>
            </a:pPr>
            <a:r>
              <a:rPr lang="ru-RU" sz="2000" b="1" dirty="0" smtClean="0"/>
              <a:t>160 356,17 тыс. руб.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xmlns="" val="79062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Бюджетные средства на реализацию муниципальной программы распределены между ГРБС следующим образом:</a:t>
            </a:r>
            <a:endParaRPr lang="ru-RU" sz="3200" b="1" dirty="0">
              <a:solidFill>
                <a:srgbClr val="002060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07502" y="1628796"/>
          <a:ext cx="8856984" cy="511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7"/>
                <a:gridCol w="2088231"/>
                <a:gridCol w="1476164"/>
                <a:gridCol w="1476164"/>
                <a:gridCol w="1476164"/>
                <a:gridCol w="1476164"/>
              </a:tblGrid>
              <a:tr h="5124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spc="5" dirty="0"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r>
                        <a:rPr lang="ru-RU" sz="1600" spc="5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600" spc="5" dirty="0"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600" spc="5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spc="5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ГРБС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spc="5" dirty="0" smtClean="0">
                          <a:latin typeface="Times New Roman"/>
                          <a:ea typeface="Times New Roman"/>
                          <a:cs typeface="Times New Roman"/>
                        </a:rPr>
                        <a:t>2022 </a:t>
                      </a:r>
                      <a:r>
                        <a:rPr lang="ru-RU" sz="1600" spc="5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spc="5" dirty="0" smtClean="0">
                          <a:latin typeface="Times New Roman"/>
                          <a:ea typeface="Times New Roman"/>
                          <a:cs typeface="Times New Roman"/>
                        </a:rPr>
                        <a:t>2023 </a:t>
                      </a:r>
                      <a:r>
                        <a:rPr lang="ru-RU" sz="1600" spc="5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spc="5" dirty="0" smtClean="0">
                          <a:latin typeface="Times New Roman"/>
                          <a:ea typeface="Times New Roman"/>
                          <a:cs typeface="Times New Roman"/>
                        </a:rPr>
                        <a:t>2024 </a:t>
                      </a:r>
                      <a:r>
                        <a:rPr lang="ru-RU" sz="1600" spc="5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spc="5" dirty="0">
                          <a:latin typeface="Times New Roman"/>
                          <a:ea typeface="Times New Roman"/>
                          <a:cs typeface="Times New Roman"/>
                        </a:rPr>
                        <a:t>Итого на </a:t>
                      </a:r>
                      <a:r>
                        <a:rPr lang="ru-RU" sz="1600" spc="5" dirty="0" smtClean="0">
                          <a:latin typeface="Times New Roman"/>
                          <a:ea typeface="Times New Roman"/>
                          <a:cs typeface="Times New Roman"/>
                        </a:rPr>
                        <a:t>2022 </a:t>
                      </a:r>
                      <a:r>
                        <a:rPr lang="ru-RU" sz="1600" spc="5" dirty="0">
                          <a:latin typeface="Times New Roman"/>
                          <a:ea typeface="Times New Roman"/>
                          <a:cs typeface="Times New Roman"/>
                        </a:rPr>
                        <a:t>– </a:t>
                      </a:r>
                      <a:r>
                        <a:rPr lang="ru-RU" sz="1600" spc="5" dirty="0" smtClean="0">
                          <a:latin typeface="Times New Roman"/>
                          <a:ea typeface="Times New Roman"/>
                          <a:cs typeface="Times New Roman"/>
                        </a:rPr>
                        <a:t>2024 </a:t>
                      </a:r>
                      <a:r>
                        <a:rPr lang="ru-RU" sz="1600" spc="5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625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spc="5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Управление образования города Минусинска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1 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549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173,32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1 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516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358,40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1 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485 929,26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spc="5" dirty="0">
                          <a:latin typeface="Times New Roman"/>
                          <a:ea typeface="Times New Roman"/>
                          <a:cs typeface="Times New Roman"/>
                        </a:rPr>
                        <a:t>4 </a:t>
                      </a:r>
                      <a:r>
                        <a:rPr lang="ru-RU" sz="1600" spc="5" dirty="0" smtClean="0">
                          <a:latin typeface="Times New Roman"/>
                          <a:ea typeface="Times New Roman"/>
                          <a:cs typeface="Times New Roman"/>
                        </a:rPr>
                        <a:t>551</a:t>
                      </a:r>
                      <a:r>
                        <a:rPr lang="ru-RU" sz="1600" spc="5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spc="5" dirty="0" smtClean="0">
                          <a:latin typeface="Times New Roman"/>
                          <a:ea typeface="Times New Roman"/>
                          <a:cs typeface="Times New Roman"/>
                        </a:rPr>
                        <a:t>460,98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12495">
                <a:tc>
                  <a:txBody>
                    <a:bodyPr/>
                    <a:lstStyle/>
                    <a:p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spc="5">
                          <a:latin typeface="Times New Roman"/>
                          <a:ea typeface="Times New Roman"/>
                          <a:cs typeface="Times New Roman"/>
                        </a:rPr>
                        <a:t>в том числе за счет средств: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endParaRPr lang="ru-RU" sz="1600" spc="5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12495">
                <a:tc>
                  <a:txBody>
                    <a:bodyPr/>
                    <a:lstStyle/>
                    <a:p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i="1" spc="5">
                          <a:latin typeface="Times New Roman"/>
                          <a:ea typeface="Times New Roman"/>
                          <a:cs typeface="Times New Roman"/>
                        </a:rPr>
                        <a:t>- краевого бюджета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1 043 042,60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1 041 595,30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1 007 405,10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i="1" spc="5" dirty="0" smtClean="0">
                          <a:latin typeface="Times New Roman"/>
                          <a:ea typeface="Times New Roman"/>
                          <a:cs typeface="Times New Roman"/>
                        </a:rPr>
                        <a:t>3 092 043,00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12495">
                <a:tc>
                  <a:txBody>
                    <a:bodyPr/>
                    <a:lstStyle/>
                    <a:p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i="1" spc="5">
                          <a:latin typeface="Times New Roman"/>
                          <a:ea typeface="Times New Roman"/>
                          <a:cs typeface="Times New Roman"/>
                        </a:rPr>
                        <a:t>- бюджета города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506 130,72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474 763,10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478 524,16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i="1" spc="5" dirty="0">
                          <a:latin typeface="Times New Roman"/>
                          <a:ea typeface="Times New Roman"/>
                          <a:cs typeface="Times New Roman"/>
                        </a:rPr>
                        <a:t>1 </a:t>
                      </a:r>
                      <a:r>
                        <a:rPr lang="ru-RU" sz="1600" i="1" spc="5" dirty="0" smtClean="0">
                          <a:latin typeface="Times New Roman"/>
                          <a:ea typeface="Times New Roman"/>
                          <a:cs typeface="Times New Roman"/>
                        </a:rPr>
                        <a:t>459 417,98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625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spc="5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Отдел культуры администрации города Минусинска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250,00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250,00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250,00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750,00</a:t>
                      </a:r>
                    </a:p>
                  </a:txBody>
                  <a:tcPr marL="68580" marR="68580" marT="0" marB="0" anchor="ctr"/>
                </a:tc>
              </a:tr>
              <a:tr h="512495">
                <a:tc>
                  <a:txBody>
                    <a:bodyPr/>
                    <a:lstStyle/>
                    <a:p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spc="5">
                          <a:latin typeface="Times New Roman"/>
                          <a:ea typeface="Times New Roman"/>
                          <a:cs typeface="Times New Roman"/>
                        </a:rPr>
                        <a:t>в том числе за счет средств: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12495">
                <a:tc>
                  <a:txBody>
                    <a:bodyPr/>
                    <a:lstStyle/>
                    <a:p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i="1" spc="5">
                          <a:latin typeface="Times New Roman"/>
                          <a:ea typeface="Times New Roman"/>
                          <a:cs typeface="Times New Roman"/>
                        </a:rPr>
                        <a:t>- бюджета города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i="1">
                          <a:latin typeface="Times New Roman"/>
                          <a:ea typeface="Times New Roman"/>
                          <a:cs typeface="Times New Roman"/>
                        </a:rPr>
                        <a:t>250,00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i="1">
                          <a:latin typeface="Times New Roman"/>
                          <a:ea typeface="Times New Roman"/>
                          <a:cs typeface="Times New Roman"/>
                        </a:rPr>
                        <a:t>250,00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i="1">
                          <a:latin typeface="Times New Roman"/>
                          <a:ea typeface="Times New Roman"/>
                          <a:cs typeface="Times New Roman"/>
                        </a:rPr>
                        <a:t>250,00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i="1" dirty="0">
                          <a:latin typeface="Times New Roman"/>
                          <a:ea typeface="Times New Roman"/>
                          <a:cs typeface="Times New Roman"/>
                        </a:rPr>
                        <a:t>750,00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12495">
                <a:tc>
                  <a:txBody>
                    <a:bodyPr/>
                    <a:lstStyle/>
                    <a:p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b="0" spc="5" dirty="0">
                          <a:latin typeface="Times New Roman"/>
                          <a:ea typeface="Times New Roman"/>
                          <a:cs typeface="Times New Roman"/>
                        </a:rPr>
                        <a:t>Всего</a:t>
                      </a:r>
                      <a:endParaRPr lang="ru-RU" sz="16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b="0" dirty="0">
                          <a:latin typeface="Times New Roman"/>
                          <a:ea typeface="Times New Roman"/>
                          <a:cs typeface="Times New Roman"/>
                        </a:rPr>
                        <a:t>1 </a:t>
                      </a:r>
                      <a:r>
                        <a:rPr lang="ru-RU" sz="16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549 423,32</a:t>
                      </a:r>
                      <a:endParaRPr lang="ru-RU" sz="16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b="0" dirty="0">
                          <a:latin typeface="Times New Roman"/>
                          <a:ea typeface="Times New Roman"/>
                          <a:cs typeface="Times New Roman"/>
                        </a:rPr>
                        <a:t>1 </a:t>
                      </a:r>
                      <a:r>
                        <a:rPr lang="ru-RU" sz="16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516 608,40</a:t>
                      </a:r>
                      <a:endParaRPr lang="ru-RU" sz="16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b="0" dirty="0">
                          <a:latin typeface="Times New Roman"/>
                          <a:ea typeface="Times New Roman"/>
                          <a:cs typeface="Times New Roman"/>
                        </a:rPr>
                        <a:t>1 </a:t>
                      </a:r>
                      <a:r>
                        <a:rPr lang="ru-RU" sz="16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486 179,26</a:t>
                      </a:r>
                      <a:endParaRPr lang="ru-RU" sz="16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b="0" spc="5" dirty="0">
                          <a:latin typeface="Times New Roman"/>
                          <a:ea typeface="Times New Roman"/>
                          <a:cs typeface="Times New Roman"/>
                        </a:rPr>
                        <a:t>4 </a:t>
                      </a:r>
                      <a:r>
                        <a:rPr lang="ru-RU" sz="1600" b="0" spc="5" dirty="0" smtClean="0">
                          <a:latin typeface="Times New Roman"/>
                          <a:ea typeface="Times New Roman"/>
                          <a:cs typeface="Times New Roman"/>
                        </a:rPr>
                        <a:t>552 210,98</a:t>
                      </a:r>
                      <a:endParaRPr lang="ru-RU" sz="16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002060"/>
                </a:solidFill>
              </a:rPr>
              <a:t>Цель программы:</a:t>
            </a:r>
            <a:r>
              <a:rPr lang="ru-RU" sz="2000" dirty="0" smtClean="0">
                <a:solidFill>
                  <a:srgbClr val="002060"/>
                </a:solidFill>
              </a:rPr>
              <a:t/>
            </a:r>
            <a:br>
              <a:rPr lang="ru-RU" sz="2000" dirty="0" smtClean="0">
                <a:solidFill>
                  <a:srgbClr val="002060"/>
                </a:solidFill>
              </a:rPr>
            </a:br>
            <a:r>
              <a:rPr lang="ru-RU" sz="2000" dirty="0" smtClean="0">
                <a:solidFill>
                  <a:srgbClr val="002060"/>
                </a:solidFill>
              </a:rPr>
              <a:t>Обеспечение высокого качества образования, соответствующего потребностям граждан и перспективным задачам развития экономики города Минусинска, государственная поддержка детей-сирот, детей, оставшихся без попечения родителей, обеспечение отдыха и  оздоровления детей в летний период.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sz="4500" b="1" dirty="0" smtClean="0">
                <a:solidFill>
                  <a:srgbClr val="002060"/>
                </a:solidFill>
              </a:rPr>
              <a:t>Задачи программы:</a:t>
            </a:r>
          </a:p>
          <a:p>
            <a:pPr lvl="0"/>
            <a:r>
              <a:rPr lang="ru-RU" dirty="0" smtClean="0"/>
              <a:t>Обеспечение государственной гарантии доступности качественного дошкольного образования в городе Минусинске;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Обеспечение в системе общего образования равных возможностей для современного качественного образования детей города Минусинска;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Создание организационно-педагогических условий обновления содержания, организации и ресурсного обеспечения развития дополнительного образования, обеспечивающего достижение образовательных результатов, предусмотренных ФГОС в части внеурочной деятельности, образовательных модулей летнего отдыха и оздоровления детей, развитие одаренностей и успешную социализацию детей 5-18 лет;</a:t>
            </a:r>
          </a:p>
          <a:p>
            <a:pPr lvl="0"/>
            <a:endParaRPr lang="ru-RU" dirty="0" smtClean="0"/>
          </a:p>
          <a:p>
            <a:pPr lvl="0"/>
            <a:r>
              <a:rPr lang="x-none" smtClean="0"/>
              <a:t>Создание условий для эффективного управления отраслью.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Подпрограмма 1 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>
                <a:solidFill>
                  <a:srgbClr val="002060"/>
                </a:solidFill>
              </a:rPr>
              <a:t>«Развитие дошкольного образования»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628800"/>
            <a:ext cx="4392956" cy="28083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628800"/>
            <a:ext cx="4248472" cy="50679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4293096"/>
            <a:ext cx="4392488" cy="230209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Финансовое обеспечение на реализацию подпрограммы</a:t>
            </a:r>
            <a:endParaRPr lang="ru-RU" sz="3200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07503" y="1628800"/>
          <a:ext cx="8856985" cy="51195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3606"/>
                <a:gridCol w="1549951"/>
                <a:gridCol w="2014936"/>
                <a:gridCol w="1476164"/>
                <a:gridCol w="1476164"/>
                <a:gridCol w="1476164"/>
              </a:tblGrid>
              <a:tr h="43204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№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err="1">
                          <a:latin typeface="Times New Roman"/>
                          <a:ea typeface="Times New Roman"/>
                        </a:rPr>
                        <a:t>п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/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</a:rPr>
                        <a:t>п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Наименование ГРБС</a:t>
                      </a: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Раздел, подраздел</a:t>
                      </a: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Расходы (тыс. рублей), годы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60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2022 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2023 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2024 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68580" marR="68580" marT="0" marB="0" anchor="ctr"/>
                </a:tc>
              </a:tr>
              <a:tr h="519022">
                <a:tc rowSpan="8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indent="21590"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Управление образования города Минусинска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07 01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595 830,40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593 096,28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593 096,28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575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07 05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734,00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734,00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734,00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575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10 03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5 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792,00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5 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792,00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5 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792,00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575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10 04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5 902,90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smtClean="0">
                          <a:latin typeface="Times New Roman"/>
                          <a:ea typeface="Times New Roman"/>
                        </a:rPr>
                        <a:t>5 902,90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5 902,90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20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spc="5" dirty="0">
                          <a:latin typeface="Times New Roman"/>
                          <a:ea typeface="Times New Roman"/>
                        </a:rPr>
                        <a:t>в том числе за счет средств: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317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i="1" spc="5" dirty="0">
                          <a:latin typeface="Times New Roman"/>
                          <a:ea typeface="Times New Roman"/>
                        </a:rPr>
                        <a:t>- краевого бюджета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455 463,80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smtClean="0">
                          <a:latin typeface="Times New Roman"/>
                          <a:ea typeface="Times New Roman"/>
                        </a:rPr>
                        <a:t>455 463,80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455 463,80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0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511300" algn="l"/>
                        </a:tabLst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-  </a:t>
                      </a:r>
                      <a:r>
                        <a:rPr lang="ru-RU" sz="1600" i="1" kern="1200" spc="5" dirty="0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бюджета города</a:t>
                      </a:r>
                    </a:p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endParaRPr lang="ru-RU" sz="1600" kern="1200" dirty="0" smtClean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endParaRPr lang="ru-RU" sz="1600" kern="1200" dirty="0" smtClean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152 795,50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150 061,38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      150 061,38</a:t>
                      </a:r>
                    </a:p>
                  </a:txBody>
                  <a:tcPr marL="68580" marR="6858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9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Всего</a:t>
                      </a:r>
                    </a:p>
                  </a:txBody>
                  <a:tcPr marL="68580" marR="68580"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endParaRPr lang="ru-RU" sz="1600" b="0" kern="1200" dirty="0" smtClean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608 259,30</a:t>
                      </a:r>
                      <a:endParaRPr lang="ru-RU" sz="1600" b="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605 525,18</a:t>
                      </a:r>
                      <a:endParaRPr lang="ru-RU" sz="1600" b="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      605 525,18</a:t>
                      </a:r>
                    </a:p>
                  </a:txBody>
                  <a:tcPr marL="68580" marR="6858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При реализации данной подпрограммы будут достигнуты следующие показатели:</a:t>
            </a:r>
            <a:endParaRPr lang="ru-RU" sz="3200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07504" y="1600200"/>
          <a:ext cx="8928992" cy="51411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7452"/>
                <a:gridCol w="1161495"/>
                <a:gridCol w="1379275"/>
                <a:gridCol w="1379275"/>
                <a:gridCol w="1161495"/>
              </a:tblGrid>
              <a:tr h="5199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Показатели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Единица измерения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2022 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2023 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2024 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68580" marR="68580" marT="0" marB="0" anchor="ctr"/>
                </a:tc>
              </a:tr>
              <a:tr h="17948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Уровень доступности дошкольного образования и численность населения, получающего дошкольное образование (отношение численности детей 3-7 лет, которым предоставлена возможность получать услуги дошкольного образования, к численности детей в возрасте 3-7 лет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</a:tr>
              <a:tr h="109659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Удельный вес воспитанников дошкольников образовательных учреждений, обучающихся по программам, соответствующим требованиям стандарта дошкольного образования ФГОС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</a:tr>
              <a:tr h="12098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Доля детей, получающих образование  в вариативных формах (служба ранней помощи, консультативные центры и другие) в общей численности детей получающих дошкольное образование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endParaRPr lang="ru-RU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1,0</a:t>
                      </a:r>
                    </a:p>
                  </a:txBody>
                  <a:tcPr marL="68580" marR="68580" marT="0" marB="0" anchor="ctr"/>
                </a:tc>
              </a:tr>
              <a:tr h="5199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Охват детей с ОВЗ доступным дошкольным образованием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19,0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19,0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19,0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10146"/>
          </a:xfrm>
        </p:spPr>
        <p:txBody>
          <a:bodyPr/>
          <a:lstStyle/>
          <a:p>
            <a:pPr lvl="1" algn="ctr" rtl="0">
              <a:spcBef>
                <a:spcPct val="0"/>
              </a:spcBef>
            </a:pPr>
            <a:r>
              <a:rPr lang="ru-RU" sz="2400" b="1" i="1" dirty="0">
                <a:solidFill>
                  <a:srgbClr val="002060"/>
                </a:solidFill>
              </a:rPr>
              <a:t>Основная цель, задачи, сроки выполнения и показатели результативности подпрограммы</a:t>
            </a:r>
            <a:r>
              <a:rPr lang="ru-RU" sz="1400" dirty="0"/>
              <a:t/>
            </a:r>
            <a:br>
              <a:rPr lang="ru-RU" sz="1400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600200"/>
            <a:ext cx="8856984" cy="4997152"/>
          </a:xfrm>
        </p:spPr>
        <p:txBody>
          <a:bodyPr>
            <a:normAutofit fontScale="32500" lnSpcReduction="20000"/>
          </a:bodyPr>
          <a:lstStyle/>
          <a:p>
            <a:r>
              <a:rPr lang="ru-RU" sz="3700" dirty="0" smtClean="0">
                <a:solidFill>
                  <a:srgbClr val="002060"/>
                </a:solidFill>
              </a:rPr>
              <a:t>Целью подпрограммы является обеспечение доступности и качества дошкольного образования, внедрение системы оценки качества дошкольного образования. </a:t>
            </a:r>
          </a:p>
          <a:p>
            <a:r>
              <a:rPr lang="ru-RU" sz="3700" dirty="0" smtClean="0">
                <a:solidFill>
                  <a:srgbClr val="002060"/>
                </a:solidFill>
              </a:rPr>
              <a:t>Реализация подпрограммы направлена на достижение следующих задач:</a:t>
            </a:r>
          </a:p>
          <a:p>
            <a:r>
              <a:rPr lang="ru-RU" sz="3700" dirty="0" smtClean="0">
                <a:solidFill>
                  <a:srgbClr val="002060"/>
                </a:solidFill>
              </a:rPr>
              <a:t>Формирование доступных качественных образовательных услуг дошкольного образования семьям, имеющим детей дошкольного возраста, проживающим на территории г. Минусинска, и предоставление права на качественное образование, соответствующее современному уровню требований, в том числе детям с ограниченными возможностями здоровья.</a:t>
            </a:r>
          </a:p>
          <a:p>
            <a:r>
              <a:rPr lang="ru-RU" sz="3700" dirty="0" smtClean="0">
                <a:solidFill>
                  <a:srgbClr val="002060"/>
                </a:solidFill>
              </a:rPr>
              <a:t>Подпрограмма разработана как взаимоувязанный по ресурсам, исполнителям и срокам реализации комплекс организационных, экономических и других мероприятий, обеспечивающих достижение поставленных целей.</a:t>
            </a:r>
          </a:p>
          <a:p>
            <a:r>
              <a:rPr lang="ru-RU" sz="3700" dirty="0" smtClean="0">
                <a:solidFill>
                  <a:srgbClr val="002060"/>
                </a:solidFill>
              </a:rPr>
              <a:t>Перечень целевых индикаторов Подпрограммы приведён в приложении № 3 к настоящей Программе.</a:t>
            </a:r>
          </a:p>
          <a:p>
            <a:r>
              <a:rPr lang="ru-RU" sz="3700" dirty="0" smtClean="0">
                <a:solidFill>
                  <a:srgbClr val="002060"/>
                </a:solidFill>
              </a:rPr>
              <a:t>Срок реализации подпрограммы: 2014-2024 годы.</a:t>
            </a:r>
          </a:p>
          <a:p>
            <a:r>
              <a:rPr lang="ru-RU" sz="3700" dirty="0" smtClean="0">
                <a:solidFill>
                  <a:srgbClr val="002060"/>
                </a:solidFill>
              </a:rPr>
              <a:t>В силу решаемых в рамках подпрограммы задач этапы реализации подпрограммы не выделяются.</a:t>
            </a:r>
          </a:p>
          <a:p>
            <a:r>
              <a:rPr lang="ru-RU" sz="3700" dirty="0" smtClean="0">
                <a:solidFill>
                  <a:srgbClr val="002060"/>
                </a:solidFill>
              </a:rPr>
              <a:t>Поставленные цели и задачи подпрограммы соответствуют социально-экономическим приоритетам муниципального образования.</a:t>
            </a:r>
          </a:p>
          <a:p>
            <a:pPr lvl="1" algn="ctr">
              <a:buNone/>
            </a:pPr>
            <a:r>
              <a:rPr lang="ru-RU" sz="6200" b="1" i="1" dirty="0" smtClean="0">
                <a:solidFill>
                  <a:srgbClr val="002060"/>
                </a:solidFill>
              </a:rPr>
              <a:t>Механизм реализации подпрограммы</a:t>
            </a:r>
            <a:endParaRPr lang="ru-RU" sz="6200" dirty="0" smtClean="0">
              <a:solidFill>
                <a:srgbClr val="002060"/>
              </a:solidFill>
            </a:endParaRPr>
          </a:p>
          <a:p>
            <a:r>
              <a:rPr lang="ru-RU" sz="3700" dirty="0" smtClean="0">
                <a:solidFill>
                  <a:srgbClr val="002060"/>
                </a:solidFill>
              </a:rPr>
              <a:t>Источником финансирования подпрограммы является городской, краевой и федеральный бюджет.</a:t>
            </a:r>
          </a:p>
          <a:p>
            <a:r>
              <a:rPr lang="ru-RU" sz="3700" dirty="0" smtClean="0">
                <a:solidFill>
                  <a:srgbClr val="002060"/>
                </a:solidFill>
              </a:rPr>
              <a:t>Управление образования администрации города Минусинска является главным распорядителем в отношении средств городского, краевого и федерального бюджета.</a:t>
            </a:r>
          </a:p>
          <a:p>
            <a:r>
              <a:rPr lang="ru-RU" sz="3700" dirty="0" smtClean="0">
                <a:solidFill>
                  <a:srgbClr val="002060"/>
                </a:solidFill>
              </a:rPr>
              <a:t>Контроль за исполнением средств бюджета города и средств краевого бюджета в рамках реализации мероприятий подпрограммы осуществляется в соответствии с бюджетным законодательством и законодательством в сфере закупок товаров, работ, услуг для муниципальных нужд в соответствии с Федеральными законами от 05.04.2013 № 44-ФЗ «О контрактной системе в сфере закупок товаров, работ, услуг для обеспечения государственных и муниципальных нужд», от 18.07.2011 № 223-ФЗ «О закупках товаров, работ, услуг отдельными видами юридических лиц».</a:t>
            </a:r>
          </a:p>
          <a:p>
            <a:r>
              <a:rPr lang="ru-RU" sz="3700" dirty="0" smtClean="0">
                <a:solidFill>
                  <a:srgbClr val="002060"/>
                </a:solidFill>
              </a:rPr>
              <a:t>Внешний муниципальный финансовый контроль осуществляется Контрольно-счетной комиссией города Минусинска. </a:t>
            </a:r>
          </a:p>
          <a:p>
            <a:r>
              <a:rPr lang="ru-RU" sz="3700" dirty="0" smtClean="0">
                <a:solidFill>
                  <a:srgbClr val="002060"/>
                </a:solidFill>
              </a:rPr>
              <a:t>В свою очередь финансовое управление администрации города Минусинска при мониторинге и анализе реализации муниципальной программы оценивает полноту освоения бюджетных ассигнований, предусмотренных на реализацию муниципальной программы.</a:t>
            </a:r>
          </a:p>
          <a:p>
            <a:r>
              <a:rPr lang="ru-RU" sz="3700" dirty="0" smtClean="0">
                <a:solidFill>
                  <a:srgbClr val="002060"/>
                </a:solidFill>
              </a:rPr>
              <a:t>Управление экономики и имущественных отношений администрации города Минусинска при мониторинге и анализе реализации муниципальной программы оценивает реализацию муниципальной программы в целом</a:t>
            </a:r>
            <a:endParaRPr lang="ru-RU" sz="37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https://docviewer.yandex.ru/view/0/htmlimage?id=2don4-dnip76y2usopq5pyxssat79o9aejdxwxcjaprug3uftfzc2rv6wdpg6unfd4bv53ioo24rpsmeeo8kpsf6sq5q66ghc7im6nksf&amp;name=image-im3aPW1RwUqEXJtMob.jpg&amp;dsid=a394bb422aeb6c196459a877ac8f22d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380749">
            <a:off x="179512" y="1628800"/>
            <a:ext cx="4375833" cy="24571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Подпрограмма 2 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>
                <a:solidFill>
                  <a:srgbClr val="002060"/>
                </a:solidFill>
              </a:rPr>
              <a:t>«Развитие общего образования»</a:t>
            </a:r>
            <a:endParaRPr lang="ru-RU" sz="3600" dirty="0"/>
          </a:p>
        </p:txBody>
      </p:sp>
      <p:pic>
        <p:nvPicPr>
          <p:cNvPr id="15368" name="Picture 8" descr="https://docviewer.yandex.ru/view/0/htmlimage?id=4t55-1umnpd4sofkpjn4j31ffflxy97k9zidp7xfoc41zog5wc2sa32r9trayyz5z9n3ogvi14yeezxvas34l87cip6vqb1p29t01xyg&amp;name=image-IwF6PkeZhmPFuO1ZsO.jpg&amp;dsid=924d985406d0b22681fe914dc82a78b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340872"/>
            <a:ext cx="4320480" cy="32974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362" name="Picture 2" descr="https://docviewer.yandex.ru/view/0/htmlimage?id=2t4w0-104ef93h0ndsj5unxu936h99bkbd4po2ewrl6t6oyxphpbfmzwwgbnui5q4abti00bzs9w6mu2hbu3f3c6hjtfdv2mfi222l4eo&amp;name=image-A2K4VEoEaajv3YBrnP.jpg&amp;dsid=938ec66d728fb55f385e4403e21ed57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30562">
            <a:off x="4534083" y="1621952"/>
            <a:ext cx="4358397" cy="24482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366" name="Picture 6" descr="https://docviewer.yandex.ru/view/0/htmlimage?id=56xo-ewvmii2y9qujmbk1mrjgw2msj5g7g6bar5lllvk7e5h8wgiivnbg01wzgibquit7mxjudd0k8r60zcbvvgmuzc43q77ug5zh0wc&amp;name=image-ujZsJN0c6MJWS2d26T.jpg&amp;dsid=f3ff309a598716094da57d34bb6c4c3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3861048"/>
            <a:ext cx="4638219" cy="26167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92D05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Финансовое обеспечение на реализацию подпрограммы</a:t>
            </a: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07502" y="1600200"/>
          <a:ext cx="8856984" cy="5141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2"/>
                <a:gridCol w="2232246"/>
                <a:gridCol w="1476164"/>
                <a:gridCol w="1476164"/>
                <a:gridCol w="1476164"/>
                <a:gridCol w="1476164"/>
              </a:tblGrid>
              <a:tr h="41972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№ </a:t>
                      </a:r>
                      <a:r>
                        <a:rPr lang="ru-RU" sz="1600" dirty="0" err="1" smtClean="0">
                          <a:latin typeface="Times New Roman"/>
                          <a:ea typeface="Times New Roman"/>
                        </a:rPr>
                        <a:t>п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/</a:t>
                      </a:r>
                      <a:r>
                        <a:rPr lang="ru-RU" sz="1600" dirty="0" err="1" smtClean="0">
                          <a:latin typeface="Times New Roman"/>
                          <a:ea typeface="Times New Roman"/>
                        </a:rPr>
                        <a:t>п</a:t>
                      </a:r>
                      <a:endParaRPr lang="ru-RU" sz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endParaRPr lang="ru-RU" sz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Наименование ГРБС</a:t>
                      </a: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Раздел, подраздел</a:t>
                      </a: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Расходы (тыс. рублей), годы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97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2022 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2023 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2024 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68580" marR="68580" marT="0" marB="0" anchor="ctr"/>
                </a:tc>
              </a:tr>
              <a:tr h="419729">
                <a:tc rowSpan="10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 rowSpan="6">
                  <a:txBody>
                    <a:bodyPr/>
                    <a:lstStyle/>
                    <a:p>
                      <a:pPr indent="21590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Управление образование администрации города Минусинска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07 02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584 364,44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579 390,88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580 514,38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97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07 03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25 630,98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smtClean="0">
                          <a:latin typeface="Times New Roman"/>
                          <a:ea typeface="Times New Roman"/>
                        </a:rPr>
                        <a:t>25 630,98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25 630,98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97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07 05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565,00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565,00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565,00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97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07 07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4 829,90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4 829,90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4 829,90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08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10 03</a:t>
                      </a: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79 211,29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77 712,70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42 399,00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8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10 04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0,78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0,00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0,00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978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spc="5">
                          <a:latin typeface="Times New Roman"/>
                          <a:ea typeface="Times New Roman"/>
                        </a:rPr>
                        <a:t>в том числе за счет средств: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142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i="1" spc="5">
                          <a:latin typeface="Times New Roman"/>
                          <a:ea typeface="Times New Roman"/>
                        </a:rPr>
                        <a:t>- краевого бюджета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566 755,40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565 308,10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531 117,90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920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i="1" spc="5" dirty="0">
                          <a:latin typeface="Times New Roman"/>
                          <a:ea typeface="Times New Roman"/>
                        </a:rPr>
                        <a:t>- бюджета города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127 846,99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122 821,36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endParaRPr lang="ru-RU" sz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122 821,36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endParaRPr lang="ru-RU" sz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B w="12700" cmpd="sng">
                      <a:noFill/>
                    </a:lnB>
                  </a:tcPr>
                </a:tc>
              </a:tr>
              <a:tr h="3214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Всего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694 602,39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688 129,46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653 939,26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T w="12700" cmpd="sng">
                      <a:noFill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При реализации данной подпрограммы будут достигнуты следующие показатели:</a:t>
            </a: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07505" y="1600200"/>
          <a:ext cx="8928990" cy="51852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8431"/>
                <a:gridCol w="1224136"/>
                <a:gridCol w="1224136"/>
                <a:gridCol w="1368152"/>
                <a:gridCol w="1224135"/>
              </a:tblGrid>
              <a:tr h="4447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Показатели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Единица измерения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2022 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2023 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2024 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68580" marR="68580" marT="0" marB="0" anchor="ctr"/>
                </a:tc>
              </a:tr>
              <a:tr h="12611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Удельный вес численности населения в возрасте 5-18 лет, охваченного образованием, в общей численности населения в возрасте 5-18 лет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94,2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94,2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94,2</a:t>
                      </a:r>
                    </a:p>
                  </a:txBody>
                  <a:tcPr marL="68580" marR="68580" marT="0" marB="0" anchor="ctr"/>
                </a:tc>
              </a:tr>
              <a:tr h="10509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Доля выпускников общеобразовательных учреждений, не сдавших единый государственный экзамен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1,4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1,3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1,2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3121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Доля обучающихся освоивших основную общеобразовательную программу основного общего образования и получивших документы государственного образца об освоении образовательных программ основного общего образования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97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97,2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97,4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ru-RU" sz="2400" b="1" i="1" dirty="0">
                <a:solidFill>
                  <a:srgbClr val="002060"/>
                </a:solidFill>
              </a:rPr>
              <a:t>Основная цель, задачи, сроки выполнения и показатели результативности подпрограммы</a:t>
            </a:r>
            <a:r>
              <a:rPr lang="ru-RU" sz="2400" dirty="0">
                <a:solidFill>
                  <a:srgbClr val="002060"/>
                </a:solidFill>
              </a:rPr>
              <a:t/>
            </a:r>
            <a:br>
              <a:rPr lang="ru-RU" sz="2400" dirty="0">
                <a:solidFill>
                  <a:srgbClr val="002060"/>
                </a:solidFill>
              </a:rPr>
            </a:b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600200"/>
            <a:ext cx="8856984" cy="5069160"/>
          </a:xfrm>
        </p:spPr>
        <p:txBody>
          <a:bodyPr>
            <a:normAutofit fontScale="25000" lnSpcReduction="20000"/>
          </a:bodyPr>
          <a:lstStyle/>
          <a:p>
            <a:r>
              <a:rPr lang="ru-RU" sz="6000" dirty="0" smtClean="0">
                <a:solidFill>
                  <a:srgbClr val="002060"/>
                </a:solidFill>
              </a:rPr>
              <a:t>Цель и задачи подпрограммы определены с учетом основных приоритетов социально-экономического развития города Минусинска.</a:t>
            </a:r>
          </a:p>
          <a:p>
            <a:r>
              <a:rPr lang="ru-RU" sz="6000" dirty="0" smtClean="0">
                <a:solidFill>
                  <a:srgbClr val="002060"/>
                </a:solidFill>
              </a:rPr>
              <a:t>Основной целью подпрограммы является:</a:t>
            </a:r>
          </a:p>
          <a:p>
            <a:r>
              <a:rPr lang="ru-RU" sz="6000" dirty="0" smtClean="0">
                <a:solidFill>
                  <a:srgbClr val="002060"/>
                </a:solidFill>
              </a:rPr>
              <a:t>Создание в системе общего образования равных возможностей для современного качественного образования детей города Минусинска.</a:t>
            </a:r>
          </a:p>
          <a:p>
            <a:r>
              <a:rPr lang="ru-RU" sz="6000" dirty="0" smtClean="0">
                <a:solidFill>
                  <a:srgbClr val="002060"/>
                </a:solidFill>
              </a:rPr>
              <a:t>В рамках данной подпрограммы решаются следующие задачи:</a:t>
            </a:r>
          </a:p>
          <a:p>
            <a:pPr lvl="0"/>
            <a:r>
              <a:rPr lang="ru-RU" sz="6000" dirty="0" smtClean="0">
                <a:solidFill>
                  <a:srgbClr val="002060"/>
                </a:solidFill>
              </a:rPr>
              <a:t>обеспечить гарантированное получение доступного качественного образования в соответствии с федеральными государственными образовательными стандартами и запросами общества.</a:t>
            </a:r>
          </a:p>
          <a:p>
            <a:pPr lvl="0"/>
            <a:r>
              <a:rPr lang="ru-RU" sz="6000" dirty="0" smtClean="0">
                <a:solidFill>
                  <a:srgbClr val="002060"/>
                </a:solidFill>
              </a:rPr>
              <a:t>развивать материально-техническую базу образовательных учреждений для создания условий, обеспечивающих комфортность и безопасность при осуществлении образовательного процесса.</a:t>
            </a:r>
          </a:p>
          <a:p>
            <a:r>
              <a:rPr lang="ru-RU" sz="6000" dirty="0" smtClean="0">
                <a:solidFill>
                  <a:srgbClr val="002060"/>
                </a:solidFill>
              </a:rPr>
              <a:t>Сроки исполнения подпрограммы: 2014-2024 годы.</a:t>
            </a:r>
          </a:p>
          <a:p>
            <a:r>
              <a:rPr lang="ru-RU" sz="6000" dirty="0" smtClean="0">
                <a:solidFill>
                  <a:srgbClr val="002060"/>
                </a:solidFill>
              </a:rPr>
              <a:t>Подпрограмма не предусматривает отдельные этапы реализации.</a:t>
            </a:r>
          </a:p>
          <a:p>
            <a:r>
              <a:rPr lang="ru-RU" sz="6000" dirty="0" smtClean="0">
                <a:solidFill>
                  <a:srgbClr val="002060"/>
                </a:solidFill>
              </a:rPr>
              <a:t>Целевыми индикаторами подпрограммы являются:</a:t>
            </a:r>
          </a:p>
          <a:p>
            <a:pPr lvl="0"/>
            <a:r>
              <a:rPr lang="ru-RU" sz="6000" dirty="0" smtClean="0">
                <a:solidFill>
                  <a:srgbClr val="002060"/>
                </a:solidFill>
              </a:rPr>
              <a:t>удельный вес численности населения в возрасте 5-18 лет, охваченного образованием, в общей численности населения в возрасте 5-18 лет достигнет 94,3 % к 2024 году;</a:t>
            </a:r>
          </a:p>
          <a:p>
            <a:pPr lvl="0"/>
            <a:r>
              <a:rPr lang="ru-RU" sz="6000" dirty="0" smtClean="0">
                <a:solidFill>
                  <a:srgbClr val="002060"/>
                </a:solidFill>
              </a:rPr>
              <a:t>доля выпускников общеобразовательных учреждений, не сдавших единый государственный экзамен, в общей численности выпускников муниципальных общеобразовательных учреждений уменьшится до 1,2 % к 2024 году;</a:t>
            </a:r>
          </a:p>
          <a:p>
            <a:pPr lvl="0"/>
            <a:r>
              <a:rPr lang="ru-RU" sz="6000" dirty="0" smtClean="0">
                <a:solidFill>
                  <a:srgbClr val="002060"/>
                </a:solidFill>
              </a:rPr>
              <a:t>доля обучающихся, освоивших основную общеобразовательную программу основного общего образования и получивших документы государственного образца об освоении основных образовательных программ основного общего образования в общей численности выпускников основных общеобразовательных учреждений достигнет 97,4 % к 2024 году.</a:t>
            </a:r>
          </a:p>
          <a:p>
            <a:pPr>
              <a:buNone/>
            </a:pPr>
            <a:endParaRPr lang="ru-RU" sz="60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ru-RU" sz="2800" b="1" i="1" dirty="0" smtClean="0">
                <a:solidFill>
                  <a:srgbClr val="002060"/>
                </a:solidFill>
              </a:rPr>
              <a:t>Механизм реализации подпрограммы</a:t>
            </a:r>
            <a:r>
              <a:rPr lang="ru-RU" sz="2800" dirty="0" smtClean="0">
                <a:solidFill>
                  <a:srgbClr val="002060"/>
                </a:solidFill>
              </a:rPr>
              <a:t/>
            </a:r>
            <a:br>
              <a:rPr lang="ru-RU" sz="2800" dirty="0" smtClean="0">
                <a:solidFill>
                  <a:srgbClr val="002060"/>
                </a:solidFill>
              </a:rPr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600200"/>
            <a:ext cx="8856984" cy="5069160"/>
          </a:xfrm>
        </p:spPr>
        <p:txBody>
          <a:bodyPr>
            <a:noAutofit/>
          </a:bodyPr>
          <a:lstStyle/>
          <a:p>
            <a:r>
              <a:rPr lang="ru-RU" sz="1600" dirty="0" smtClean="0">
                <a:solidFill>
                  <a:srgbClr val="002060"/>
                </a:solidFill>
              </a:rPr>
              <a:t>Источником финансирования подпрограммы является городской, краевой бюджет и федеральный бюджет.</a:t>
            </a:r>
          </a:p>
          <a:p>
            <a:r>
              <a:rPr lang="ru-RU" sz="1600" dirty="0" smtClean="0">
                <a:solidFill>
                  <a:srgbClr val="002060"/>
                </a:solidFill>
              </a:rPr>
              <a:t>Управление образования администрации города Минусинска является главным распорядителем в отношении средств городского, краевого и федерального бюджета.</a:t>
            </a:r>
          </a:p>
          <a:p>
            <a:r>
              <a:rPr lang="ru-RU" sz="1600" dirty="0" smtClean="0">
                <a:solidFill>
                  <a:srgbClr val="002060"/>
                </a:solidFill>
              </a:rPr>
              <a:t>Контроль за исполнением средств бюджета города и средств краевого бюджета в рамках реализации мероприятий подпрограммы осуществляется в соответствии с бюджетным законодательством и законодательством в сфере закупок товаров, работ, услуг для муниципальных нужд в соответствии с Федеральными законами от 05.04.2013 № 44-ФЗ «О контрактной системе в сфере закупок товаров, работ, услуг для обеспечения государственных и муниципальных нужд», от 18.07.2011 № 223-ФЗ «О закупках товаров, работ, услуг отдельными видами юридических лиц».</a:t>
            </a:r>
          </a:p>
          <a:p>
            <a:r>
              <a:rPr lang="ru-RU" sz="1600" dirty="0" smtClean="0">
                <a:solidFill>
                  <a:srgbClr val="002060"/>
                </a:solidFill>
              </a:rPr>
              <a:t>Внешний муниципальный финансовый контроль осуществляется Контрольно-счетной комиссией города Минусинска. </a:t>
            </a:r>
          </a:p>
          <a:p>
            <a:r>
              <a:rPr lang="ru-RU" sz="1600" dirty="0" smtClean="0">
                <a:solidFill>
                  <a:srgbClr val="002060"/>
                </a:solidFill>
              </a:rPr>
              <a:t>В свою очередь финансовое управление администрации города Минусинска при мониторинге и анализе реализации муниципальной программы оценивает полноту освоения бюджетных ассигнований, предусмотренных на реализацию муниципальной программы.</a:t>
            </a:r>
          </a:p>
          <a:p>
            <a:r>
              <a:rPr lang="ru-RU" sz="1600" dirty="0" smtClean="0">
                <a:solidFill>
                  <a:srgbClr val="002060"/>
                </a:solidFill>
              </a:rPr>
              <a:t>Управление экономики и имущественных отношений администрации города Минусинска при мониторинге и анализе реализации муниципальной программы оценивает реализацию муниципальной программы в целом.</a:t>
            </a:r>
          </a:p>
          <a:p>
            <a:endParaRPr lang="ru-RU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628800"/>
            <a:ext cx="5530561" cy="49685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Подпрограмма 3 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>
                <a:solidFill>
                  <a:srgbClr val="002060"/>
                </a:solidFill>
              </a:rPr>
              <a:t>«Развитие общего образования»</a:t>
            </a:r>
            <a:endParaRPr lang="ru-RU" sz="3600" dirty="0"/>
          </a:p>
        </p:txBody>
      </p:sp>
      <p:pic>
        <p:nvPicPr>
          <p:cNvPr id="1028" name="Picture 4" descr="http://dush-minusinsk.ru/images/news/2021-22/akr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628800"/>
            <a:ext cx="3816424" cy="24479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4005064"/>
            <a:ext cx="3960440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Финансовое обеспечение на реализацию подпрограммы</a:t>
            </a: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07502" y="1600200"/>
          <a:ext cx="8856985" cy="47554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8"/>
                <a:gridCol w="2736304"/>
                <a:gridCol w="1188131"/>
                <a:gridCol w="1476164"/>
                <a:gridCol w="1476164"/>
                <a:gridCol w="1476164"/>
              </a:tblGrid>
              <a:tr h="345497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№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err="1">
                          <a:latin typeface="Times New Roman"/>
                          <a:ea typeface="Times New Roman"/>
                        </a:rPr>
                        <a:t>п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/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</a:rPr>
                        <a:t>п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Наименование ГРБС</a:t>
                      </a: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Раздел, подраздел</a:t>
                      </a: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Расходы (тыс. рублей), годы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54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2022 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2023 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2024 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68580" marR="68580" marT="0" marB="0" anchor="ctr"/>
                </a:tc>
              </a:tr>
              <a:tr h="345497">
                <a:tc rowSpan="9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 rowSpan="6">
                  <a:txBody>
                    <a:bodyPr/>
                    <a:lstStyle/>
                    <a:p>
                      <a:pPr indent="21590"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Управление образования города Минусинска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07 02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100,00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100,00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100,00</a:t>
                      </a:r>
                    </a:p>
                  </a:txBody>
                  <a:tcPr marL="68580" marR="68580" marT="0" marB="0" anchor="ctr"/>
                </a:tc>
              </a:tr>
              <a:tr h="3454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07 03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54 454,70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53 814,53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53 814,53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454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07 05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18,00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18,00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18,00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454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07 07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27 327,12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23 331,19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23 331,19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454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07 09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118,50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118,50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118,52</a:t>
                      </a:r>
                    </a:p>
                  </a:txBody>
                  <a:tcPr marL="68580" marR="68580" marT="0" marB="0" anchor="ctr"/>
                </a:tc>
              </a:tr>
              <a:tr h="3454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11 02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3 937,14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smtClean="0">
                          <a:latin typeface="Times New Roman"/>
                          <a:ea typeface="Times New Roman"/>
                        </a:rPr>
                        <a:t>3 937,14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3 937,14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35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spc="5" dirty="0">
                          <a:latin typeface="Times New Roman"/>
                          <a:ea typeface="Times New Roman"/>
                        </a:rPr>
                        <a:t>в том числе за счет средств: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454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i="1" spc="5">
                          <a:latin typeface="Times New Roman"/>
                          <a:ea typeface="Times New Roman"/>
                        </a:rPr>
                        <a:t>- краевого бюджета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12 647,90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smtClean="0">
                          <a:latin typeface="Times New Roman"/>
                          <a:ea typeface="Times New Roman"/>
                        </a:rPr>
                        <a:t>12 647,90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12 647,90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454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i="1" spc="5">
                          <a:latin typeface="Times New Roman"/>
                          <a:ea typeface="Times New Roman"/>
                        </a:rPr>
                        <a:t>- бюджета города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73 557,56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68 921,46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68 921,46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15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Отдел культуры администрации города Минусинска</a:t>
                      </a:r>
                    </a:p>
                  </a:txBody>
                  <a:tcPr marL="68580" marR="68580" marT="0" marB="0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07 03</a:t>
                      </a:r>
                    </a:p>
                  </a:txBody>
                  <a:tcPr marL="68580" marR="68580" marT="0" marB="0" anchor="ctr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250,00</a:t>
                      </a:r>
                    </a:p>
                  </a:txBody>
                  <a:tcPr marL="68580" marR="68580" marT="0" marB="0" anchor="ctr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250,00</a:t>
                      </a:r>
                    </a:p>
                  </a:txBody>
                  <a:tcPr marL="68580" marR="68580" marT="0" marB="0" anchor="ctr"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endParaRPr lang="ru-RU" sz="16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250,00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B w="12700" cmpd="sng">
                      <a:noFill/>
                    </a:lnB>
                  </a:tcPr>
                </a:tc>
              </a:tr>
              <a:tr h="2654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Всего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86 205,46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81 569,36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81 569,36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T w="12700" cmpd="sng">
                      <a:noFill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При реализации данной подпрограммы будут достигнуты следующие показатели:</a:t>
            </a: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07504" y="1600200"/>
          <a:ext cx="8856985" cy="52642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6544"/>
                <a:gridCol w="1152128"/>
                <a:gridCol w="936104"/>
                <a:gridCol w="936104"/>
                <a:gridCol w="936105"/>
              </a:tblGrid>
              <a:tr h="5326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Показатели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Единица измерения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2022 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2023</a:t>
                      </a:r>
                      <a:r>
                        <a:rPr lang="ru-RU" sz="1600" baseline="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год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2024 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68580" marR="68580" marT="0" marB="0" anchor="ctr"/>
                </a:tc>
              </a:tr>
              <a:tr h="12300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Удельный вес численности детей по программам дополнительного образования, ставших победителями и призерами муниципальных, краевых, всероссийских и международных мероприятий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10,20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10,20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10,21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3495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Удельный вес численности обучающихся по программам общего образования, участвующих в олимпиадах и конкурсах различного уровня, </a:t>
                      </a:r>
                      <a:br>
                        <a:rPr lang="ru-RU" sz="1600">
                          <a:latin typeface="Times New Roman"/>
                          <a:ea typeface="Times New Roman"/>
                        </a:rPr>
                      </a:br>
                      <a:r>
                        <a:rPr lang="ru-RU" sz="1600">
                          <a:latin typeface="Times New Roman"/>
                          <a:ea typeface="Times New Roman"/>
                        </a:rPr>
                        <a:t>в общей численности, обучающихся по программам общего образования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81,4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81,4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81,42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8097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Удельный вес численности детей, вовлеченных в образовательные модули летнего отдыха и оздоровления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76,9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76,9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76,9</a:t>
                      </a:r>
                    </a:p>
                  </a:txBody>
                  <a:tcPr marL="68580" marR="68580" marT="0" marB="0" anchor="ctr"/>
                </a:tc>
              </a:tr>
              <a:tr h="12300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Охват детей в возрасте от 5 до 18 лет, имеющих право на получение дополнительного образования в рамках системы персонифицированного финансирования -  не менее 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25,00%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15,38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17,09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18,8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ctr" rtl="0">
              <a:spcBef>
                <a:spcPct val="0"/>
              </a:spcBef>
            </a:pPr>
            <a:r>
              <a:rPr lang="ru-RU" sz="2400" b="1" i="1" dirty="0">
                <a:solidFill>
                  <a:srgbClr val="002060"/>
                </a:solidFill>
              </a:rPr>
              <a:t>Основная цель, задачи, сроки выполнения и показатели результативности подпрограммы</a:t>
            </a:r>
            <a:r>
              <a:rPr lang="ru-RU" sz="1400" dirty="0"/>
              <a:t/>
            </a:r>
            <a:br>
              <a:rPr lang="ru-RU" sz="1400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600200"/>
            <a:ext cx="8856984" cy="5069160"/>
          </a:xfrm>
        </p:spPr>
        <p:txBody>
          <a:bodyPr>
            <a:noAutofit/>
          </a:bodyPr>
          <a:lstStyle/>
          <a:p>
            <a:r>
              <a:rPr lang="ru-RU" sz="1100" dirty="0" smtClean="0">
                <a:solidFill>
                  <a:srgbClr val="002060"/>
                </a:solidFill>
              </a:rPr>
              <a:t>Цель: создание организационно-педагогических условий обновления содержания, организации и ресурсного обеспечения развития дополнительного образования, обеспечивающего достижение образовательных результатов, предусмотренных ФГОС в части внеурочной деятельности, образовательных модулей летнего отдыха и оздоровления детей, развитие одаренностей и успешную социализацию детей 5-18 лет.</a:t>
            </a:r>
          </a:p>
          <a:p>
            <a:r>
              <a:rPr lang="ru-RU" sz="1100" dirty="0" smtClean="0">
                <a:solidFill>
                  <a:srgbClr val="002060"/>
                </a:solidFill>
              </a:rPr>
              <a:t>Задачи:</a:t>
            </a:r>
          </a:p>
          <a:p>
            <a:r>
              <a:rPr lang="ru-RU" sz="1100" dirty="0" smtClean="0">
                <a:solidFill>
                  <a:srgbClr val="002060"/>
                </a:solidFill>
              </a:rPr>
              <a:t>1. Создать муниципальную сеть межведомственного взаимодействия учреждений: образования, спорта, молодежной политики, культуры, социальных институтов, обеспечивающую качественную реализацию дополнительных образовательных программ.</a:t>
            </a:r>
          </a:p>
          <a:p>
            <a:r>
              <a:rPr lang="ru-RU" sz="1100" dirty="0" smtClean="0">
                <a:solidFill>
                  <a:srgbClr val="002060"/>
                </a:solidFill>
              </a:rPr>
              <a:t>2. Обеспечить качественную организацию внеурочной деятельности в общеобразовательных учреждениях посредством разработки и реализации интегрированных программ общего и дополнительного образования, дистанционных и сетевых форм их реализации;</a:t>
            </a:r>
          </a:p>
          <a:p>
            <a:r>
              <a:rPr lang="ru-RU" sz="1100" dirty="0" smtClean="0">
                <a:solidFill>
                  <a:srgbClr val="002060"/>
                </a:solidFill>
              </a:rPr>
              <a:t>3. Увеличить охват детей от 5 до 18 лет, в том числе детей социального риска, детей с ограниченными возможностями здоровья, детей из семей с низким социально-экономическим статусом дополнительными образовательными программами приоритетных направленностей, ориентированных на развитие одаренностей, профориентацию и позитивную социализацию;</a:t>
            </a:r>
          </a:p>
          <a:p>
            <a:r>
              <a:rPr lang="ru-RU" sz="1100" dirty="0" smtClean="0">
                <a:solidFill>
                  <a:srgbClr val="002060"/>
                </a:solidFill>
              </a:rPr>
              <a:t>4. Разработать и реализовать образовательные модули в новых формах организации летнего отдыха и оздоровления детей, в том числе: детей оставшихся без попечения родителей, детей из многодетных, неполных и малоимущих семей, из семей безработных граждан, детей, состоящих на профилактическом учете в комиссии по делам несовершеннолетних и защите их прав администрации города Минусинска. </a:t>
            </a:r>
          </a:p>
          <a:p>
            <a:r>
              <a:rPr lang="ru-RU" sz="1100" dirty="0" smtClean="0">
                <a:solidFill>
                  <a:srgbClr val="002060"/>
                </a:solidFill>
              </a:rPr>
              <a:t>5. Обеспечить охват детей в возрасте от 5 до 18 лет, имеющих право на получение дополнительного образования в рамках системы персонифицированного финансирования – не менее 25,0%.</a:t>
            </a:r>
          </a:p>
          <a:p>
            <a:r>
              <a:rPr lang="ru-RU" sz="1100" dirty="0" smtClean="0">
                <a:solidFill>
                  <a:srgbClr val="002060"/>
                </a:solidFill>
              </a:rPr>
              <a:t>Сроки выполнения подпрограммы 2014-2024 годы.</a:t>
            </a:r>
          </a:p>
          <a:p>
            <a:r>
              <a:rPr lang="ru-RU" sz="1100" dirty="0" smtClean="0">
                <a:solidFill>
                  <a:srgbClr val="002060"/>
                </a:solidFill>
              </a:rPr>
              <a:t>Целевыми индикаторами подпрограммы являются:</a:t>
            </a:r>
          </a:p>
          <a:p>
            <a:r>
              <a:rPr lang="ru-RU" sz="1100" dirty="0" smtClean="0">
                <a:solidFill>
                  <a:srgbClr val="002060"/>
                </a:solidFill>
              </a:rPr>
              <a:t>Удельный вес численности детей по программам дополнительного образования, ставших победителями и призерами муниципальных, краевых, всероссийских и международных мероприятий достигнет 10,21 % к 2024 году;</a:t>
            </a:r>
          </a:p>
          <a:p>
            <a:r>
              <a:rPr lang="ru-RU" sz="1100" dirty="0" smtClean="0">
                <a:solidFill>
                  <a:srgbClr val="002060"/>
                </a:solidFill>
              </a:rPr>
              <a:t>Удельный вес численности обучающихся по программам общего образования, участвующих в олимпиадах и конкурсах различного уровня, в общей численности обучающихся по программам общего образования достигнет 81,42 % к 2024 году;</a:t>
            </a:r>
          </a:p>
          <a:p>
            <a:r>
              <a:rPr lang="ru-RU" sz="1100" dirty="0" smtClean="0">
                <a:solidFill>
                  <a:srgbClr val="002060"/>
                </a:solidFill>
              </a:rPr>
              <a:t>Удельный вес численности детей, вовлеченных в образовательные модули летнего отдыха и оздоровления достигнет 76,9 % к 2024 году.</a:t>
            </a:r>
          </a:p>
          <a:p>
            <a:r>
              <a:rPr lang="ru-RU" sz="1100" dirty="0" smtClean="0">
                <a:solidFill>
                  <a:srgbClr val="002060"/>
                </a:solidFill>
              </a:rPr>
              <a:t>Охват детей в возрасте от 5 до 18 лет, имеющих право на получение дополнительного образования в рамках системы персонифицированного финансирования – не менее 25,0%.</a:t>
            </a:r>
          </a:p>
          <a:p>
            <a:endParaRPr lang="ru-RU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ru-RU" sz="2400" b="1" i="1" dirty="0">
                <a:solidFill>
                  <a:srgbClr val="002060"/>
                </a:solidFill>
              </a:rPr>
              <a:t>Механизм реализации подпрограммы</a:t>
            </a:r>
            <a:r>
              <a:rPr lang="ru-RU" sz="2400" dirty="0">
                <a:solidFill>
                  <a:srgbClr val="002060"/>
                </a:solidFill>
              </a:rPr>
              <a:t/>
            </a:r>
            <a:br>
              <a:rPr lang="ru-RU" sz="2400" dirty="0">
                <a:solidFill>
                  <a:srgbClr val="002060"/>
                </a:solidFill>
              </a:rPr>
            </a:b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600200"/>
            <a:ext cx="8856984" cy="5069160"/>
          </a:xfrm>
        </p:spPr>
        <p:txBody>
          <a:bodyPr>
            <a:normAutofit fontScale="55000" lnSpcReduction="20000"/>
          </a:bodyPr>
          <a:lstStyle/>
          <a:p>
            <a:r>
              <a:rPr lang="ru-RU" sz="3300" dirty="0" smtClean="0">
                <a:solidFill>
                  <a:srgbClr val="002060"/>
                </a:solidFill>
              </a:rPr>
              <a:t>Источником финансирования подпрограммы является городской и  краевой бюджет.</a:t>
            </a:r>
          </a:p>
          <a:p>
            <a:r>
              <a:rPr lang="ru-RU" sz="3300" dirty="0" smtClean="0">
                <a:solidFill>
                  <a:srgbClr val="002060"/>
                </a:solidFill>
              </a:rPr>
              <a:t>Управление образования администрации города Минусинска является главным распорядителем в отношении средств городского, краевого и федерального бюджета.</a:t>
            </a:r>
          </a:p>
          <a:p>
            <a:r>
              <a:rPr lang="ru-RU" sz="3300" dirty="0" smtClean="0">
                <a:solidFill>
                  <a:srgbClr val="002060"/>
                </a:solidFill>
              </a:rPr>
              <a:t>Контроль за исполнением средств бюджета города и средств краевого бюджета в рамках реализации мероприятий подпрограммы осуществляется в соответствии с бюджетным законодательством и законодательством в сфере закупок товаров, работ, услуг для муниципальных нужд в соответствии с Федеральными законами от 05.04.2013 № 44-ФЗ «О контрактной системе в сфере закупок товаров, работ, услуг для обеспечения государственных и муниципальных нужд», от 18.07.2011 № 223-ФЗ «О закупках товаров, работ, услуг отдельными видами юридических лиц».</a:t>
            </a:r>
          </a:p>
          <a:p>
            <a:r>
              <a:rPr lang="ru-RU" sz="3300" dirty="0" smtClean="0">
                <a:solidFill>
                  <a:srgbClr val="002060"/>
                </a:solidFill>
              </a:rPr>
              <a:t>Внешний муниципальный финансовый контроль осуществляется Контрольно-счетной комиссией города Минусинска. </a:t>
            </a:r>
          </a:p>
          <a:p>
            <a:r>
              <a:rPr lang="ru-RU" sz="3300" dirty="0" smtClean="0">
                <a:solidFill>
                  <a:srgbClr val="002060"/>
                </a:solidFill>
              </a:rPr>
              <a:t>В свою очередь финансовое управление администрации города Минусинска при мониторинге и анализе реализации муниципальной программы оценивает полноту освоения бюджетных ассигнований, предусмотренных на реализацию муниципальной программы.</a:t>
            </a:r>
          </a:p>
          <a:p>
            <a:r>
              <a:rPr lang="ru-RU" sz="3300" dirty="0" smtClean="0">
                <a:solidFill>
                  <a:srgbClr val="002060"/>
                </a:solidFill>
              </a:rPr>
              <a:t>Управление экономики и имущественных отношений администрации города Минусинска при мониторинге и анализе реализации муниципальной программы оценивает реализацию муниципальной программы в целом.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Подпрограмма 4 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2400" b="1" dirty="0" smtClean="0">
                <a:solidFill>
                  <a:srgbClr val="002060"/>
                </a:solidFill>
              </a:rPr>
              <a:t>«Обеспечение реализации муниципальной программы развития образования города Минусинска»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600200"/>
            <a:ext cx="8856984" cy="506916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dirty="0" smtClean="0"/>
              <a:t>     </a:t>
            </a:r>
          </a:p>
          <a:p>
            <a:pPr algn="just"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Цель:</a:t>
            </a:r>
            <a:r>
              <a:rPr lang="ru-RU" dirty="0" smtClean="0">
                <a:solidFill>
                  <a:srgbClr val="002060"/>
                </a:solidFill>
              </a:rPr>
              <a:t> создание условий для эффективного управления отраслью.</a:t>
            </a:r>
          </a:p>
          <a:p>
            <a:pPr algn="just">
              <a:buNone/>
            </a:pP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Задача:</a:t>
            </a:r>
            <a:r>
              <a:rPr lang="ru-RU" dirty="0" smtClean="0">
                <a:solidFill>
                  <a:srgbClr val="002060"/>
                </a:solidFill>
              </a:rPr>
              <a:t> Организовать деятельность отраслевого органа местного самоуправления и подведомственных казенных учреждений, обеспечивающих деятельность образовательных учреждений, направленной на эффективное управление отраслью.</a:t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Показатели позволят эффективно оценить организацию деятельности отраслевого органа местного самоуправления и подведомственных казенных учреждений, обеспечивающих деятельность образовательных учреждений, направленных на эффективное управление отраслью.</a:t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Сведения о целевых индикаторах и показателях результативности подпрограммы отражены в приложении 3 к настоящей Программе.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Финансовое обеспечение на реализацию подпрограммы</a:t>
            </a: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07502" y="1600200"/>
          <a:ext cx="8856984" cy="51411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6164"/>
                <a:gridCol w="1476164"/>
                <a:gridCol w="1476164"/>
                <a:gridCol w="1476164"/>
                <a:gridCol w="1476164"/>
                <a:gridCol w="1476164"/>
              </a:tblGrid>
              <a:tr h="571241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№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err="1">
                          <a:latin typeface="Times New Roman"/>
                          <a:ea typeface="Times New Roman"/>
                        </a:rPr>
                        <a:t>п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/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</a:rPr>
                        <a:t>п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Наименование ГРБС</a:t>
                      </a: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Раздел, подраздел</a:t>
                      </a: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Расходы (тыс. рублей), годы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12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2022год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2023 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2024 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68580" marR="68580" marT="0" marB="0" anchor="ctr"/>
                </a:tc>
              </a:tr>
              <a:tr h="571241">
                <a:tc row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Управление образования города Минусинска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07 05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55,00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55,00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55,00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712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07 09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160 300,39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141 328,62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145 089,68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712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10 04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0,78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0,78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0,78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712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spc="5">
                          <a:latin typeface="Times New Roman"/>
                          <a:ea typeface="Times New Roman"/>
                        </a:rPr>
                        <a:t>в том числе за счет средств: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712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i="1" spc="5">
                          <a:latin typeface="Times New Roman"/>
                          <a:ea typeface="Times New Roman"/>
                        </a:rPr>
                        <a:t>- краевого бюджета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8 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175,50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8 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175,50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8 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175,50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712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i="1" spc="5">
                          <a:latin typeface="Times New Roman"/>
                          <a:ea typeface="Times New Roman"/>
                        </a:rPr>
                        <a:t>- бюджета города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152 180,67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133 208,90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136 969,96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712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Всего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160 356,17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141 384,40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145 145,46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При реализации данной подпрограммы будут достигнуты следующие показатели:</a:t>
            </a: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07505" y="1600200"/>
          <a:ext cx="8928991" cy="51411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0417"/>
                <a:gridCol w="1234088"/>
                <a:gridCol w="1161495"/>
                <a:gridCol w="1234088"/>
                <a:gridCol w="1088903"/>
              </a:tblGrid>
              <a:tr h="5081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Показатели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Единица измерения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2022 год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2023 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2024 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год</a:t>
                      </a:r>
                    </a:p>
                  </a:txBody>
                  <a:tcPr marL="68580" marR="68580" marT="0" marB="0" anchor="ctr"/>
                </a:tc>
              </a:tr>
              <a:tr h="13224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11300" algn="l"/>
                          <a:tab pos="299212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Своевременное доведение управлением образования лимитов бюджетных обязательств до подведомственных учреждений, предусмотренных решением о бюджете в первоначальной редакции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</a:tr>
              <a:tr h="5460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11300" algn="l"/>
                          <a:tab pos="299212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Соблюдение сроков предоставления годовой бюджетной отчетности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5080"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</a:tr>
              <a:tr h="10920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11300" algn="l"/>
                          <a:tab pos="299212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Своевременность утверждения муниципальных заданий подведомственным учреждениям на текущий финансовый год и плановый период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5080"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</a:tr>
              <a:tr h="7622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11300" algn="l"/>
                          <a:tab pos="299212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Охват муниципальных общеобразовательных учреждений методическими услугами в разных формах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5080"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</a:tr>
              <a:tr h="9100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511300" algn="l"/>
                          <a:tab pos="299212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Количество муниципальных учреждений, в которых проведены контрольные мероприятия по исполнению бюджета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ед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5080" algn="ctr">
                        <a:spcAft>
                          <a:spcPts val="0"/>
                        </a:spcAft>
                        <a:tabLst>
                          <a:tab pos="15113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556792"/>
            <a:ext cx="8856984" cy="5112568"/>
          </a:xfrm>
        </p:spPr>
        <p:txBody>
          <a:bodyPr>
            <a:normAutofit fontScale="25000" lnSpcReduction="20000"/>
          </a:bodyPr>
          <a:lstStyle/>
          <a:p>
            <a:pPr lvl="1"/>
            <a:endParaRPr lang="ru-RU" sz="2400" dirty="0" smtClean="0"/>
          </a:p>
          <a:p>
            <a:r>
              <a:rPr lang="ru-RU" sz="7200" dirty="0" smtClean="0">
                <a:solidFill>
                  <a:srgbClr val="002060"/>
                </a:solidFill>
              </a:rPr>
              <a:t>Источником финансирования подпрограммы является городской, краевой бюджет и федеральный бюджет.</a:t>
            </a:r>
          </a:p>
          <a:p>
            <a:r>
              <a:rPr lang="ru-RU" sz="7200" dirty="0" smtClean="0">
                <a:solidFill>
                  <a:srgbClr val="002060"/>
                </a:solidFill>
              </a:rPr>
              <a:t>Управление образования администрации города Минусинска является главным распорядителем в отношении средств городского, краевого и федерального бюджета.</a:t>
            </a:r>
          </a:p>
          <a:p>
            <a:r>
              <a:rPr lang="ru-RU" sz="7200" dirty="0" smtClean="0">
                <a:solidFill>
                  <a:srgbClr val="002060"/>
                </a:solidFill>
              </a:rPr>
              <a:t>Контроль за исполнением средств бюджета города и средств краевого бюджета в рамках реализации мероприятий подпрограммы осуществляется в соответствии с бюджетным законодательством и законодательством в сфере закупок товаров, работ, услуг для муниципальных нужд в соответствии с Федеральными законами от 05.04.2013 № 44-ФЗ «О контрактной системе в сфере закупок товаров, работ, услуг для обеспечения государственных и муниципальных нужд», от 18.07.2011 № 223-ФЗ «О закупках товаров, работ, услуг отдельными видами юридических лиц».</a:t>
            </a:r>
          </a:p>
          <a:p>
            <a:r>
              <a:rPr lang="ru-RU" sz="7200" dirty="0" smtClean="0">
                <a:solidFill>
                  <a:srgbClr val="002060"/>
                </a:solidFill>
              </a:rPr>
              <a:t>Внешний муниципальный финансовый контроль осуществляется Контрольно-счетной комиссией города Минусинска. </a:t>
            </a:r>
          </a:p>
          <a:p>
            <a:r>
              <a:rPr lang="ru-RU" sz="7200" dirty="0" smtClean="0">
                <a:solidFill>
                  <a:srgbClr val="002060"/>
                </a:solidFill>
              </a:rPr>
              <a:t>В свою очередь финансовое управление администрации города Минусинска при мониторинге и анализе реализации муниципальной программы оценивает полноту освоения бюджетных ассигнований, предусмотренных на реализацию муниципальной программы.</a:t>
            </a:r>
          </a:p>
          <a:p>
            <a:r>
              <a:rPr lang="ru-RU" sz="7200" dirty="0" smtClean="0">
                <a:solidFill>
                  <a:srgbClr val="002060"/>
                </a:solidFill>
              </a:rPr>
              <a:t>Управление экономики и имущественных отношений администрации города Минусинска при мониторинге и анализе реализации муниципальной программы оценивает реализацию муниципальной программы в целом.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8998"/>
          </a:xfrm>
        </p:spPr>
        <p:txBody>
          <a:bodyPr>
            <a:noAutofit/>
          </a:bodyPr>
          <a:lstStyle/>
          <a:p>
            <a:pPr lvl="1" algn="ctr"/>
            <a:r>
              <a:rPr lang="ru-RU" sz="2400" b="1" i="1" dirty="0" smtClean="0">
                <a:solidFill>
                  <a:srgbClr val="002060"/>
                </a:solidFill>
              </a:rPr>
              <a:t>Механизм реализации подпрограммы</a:t>
            </a:r>
            <a:r>
              <a:rPr lang="ru-RU" sz="2400" dirty="0" smtClean="0">
                <a:solidFill>
                  <a:srgbClr val="002060"/>
                </a:solidFill>
              </a:rPr>
              <a:t/>
            </a:r>
            <a:br>
              <a:rPr lang="ru-RU" sz="2400" dirty="0" smtClean="0">
                <a:solidFill>
                  <a:srgbClr val="002060"/>
                </a:solidFill>
              </a:rPr>
            </a:br>
            <a:r>
              <a:rPr lang="ru-RU" sz="1050" dirty="0" smtClean="0">
                <a:solidFill>
                  <a:srgbClr val="002060"/>
                </a:solidFill>
              </a:rPr>
              <a:t/>
            </a:r>
            <a:br>
              <a:rPr lang="ru-RU" sz="1050" dirty="0" smtClean="0">
                <a:solidFill>
                  <a:srgbClr val="002060"/>
                </a:solidFill>
              </a:rPr>
            </a:br>
            <a:endParaRPr lang="ru-RU" sz="105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495f7c9194628fa36b1a1b891acff8196f6d96"/>
</p:tagLst>
</file>

<file path=ppt/theme/theme1.xml><?xml version="1.0" encoding="utf-8"?>
<a:theme xmlns:a="http://schemas.openxmlformats.org/drawingml/2006/main" name="Тема Office">
  <a:themeElements>
    <a:clrScheme name="Составная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422</TotalTime>
  <Words>2443</Words>
  <Application>Microsoft Office PowerPoint</Application>
  <PresentationFormat>Экран (4:3)</PresentationFormat>
  <Paragraphs>423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Развитие образования города Минусинска</vt:lpstr>
      <vt:lpstr>На реализацию муниципальной  программы «Развитие образования города Минусинска» на 2022 год предусмотрены средства в сумме          1 549 423,32 тыс. рублей</vt:lpstr>
      <vt:lpstr>Бюджетные средства на реализацию муниципальной программы распределены между ГРБС следующим образом:</vt:lpstr>
      <vt:lpstr>Цель программы: Обеспечение высокого качества образования, соответствующего потребностям граждан и перспективным задачам развития экономики города Минусинска, государственная поддержка детей-сирот, детей, оставшихся без попечения родителей, обеспечение отдыха и  оздоровления детей в летний период. </vt:lpstr>
      <vt:lpstr>Подпрограмма 1  «Развитие дошкольного образования»</vt:lpstr>
      <vt:lpstr>Финансовое обеспечение на реализацию подпрограммы</vt:lpstr>
      <vt:lpstr>При реализации данной подпрограммы будут достигнуты следующие показатели:</vt:lpstr>
      <vt:lpstr>Основная цель, задачи, сроки выполнения и показатели результативности подпрограммы </vt:lpstr>
      <vt:lpstr>Подпрограмма 2  «Развитие общего образования»</vt:lpstr>
      <vt:lpstr>Финансовое обеспечение на реализацию подпрограммы</vt:lpstr>
      <vt:lpstr>При реализации данной подпрограммы будут достигнуты следующие показатели:</vt:lpstr>
      <vt:lpstr>Основная цель, задачи, сроки выполнения и показатели результативности подпрограммы </vt:lpstr>
      <vt:lpstr>Механизм реализации подпрограммы </vt:lpstr>
      <vt:lpstr>Подпрограмма 3  «Развитие общего образования»</vt:lpstr>
      <vt:lpstr>Финансовое обеспечение на реализацию подпрограммы</vt:lpstr>
      <vt:lpstr>При реализации данной подпрограммы будут достигнуты следующие показатели:</vt:lpstr>
      <vt:lpstr>Основная цель, задачи, сроки выполнения и показатели результативности подпрограммы </vt:lpstr>
      <vt:lpstr>Механизм реализации подпрограммы </vt:lpstr>
      <vt:lpstr>Подпрограмма 4  «Обеспечение реализации муниципальной программы развития образования города Минусинска»</vt:lpstr>
      <vt:lpstr>Финансовое обеспечение на реализацию подпрограммы</vt:lpstr>
      <vt:lpstr>При реализации данной подпрограммы будут достигнуты следующие показатели:</vt:lpstr>
      <vt:lpstr>Механизм реализации подпрограммы  </vt:lpstr>
    </vt:vector>
  </TitlesOfParts>
  <Company>http://presentation-creation.ru/powerpoint-templates.html</Company>
  <LinksUpToDate>false</LinksUpToDate>
  <SharedDoc>false</SharedDoc>
  <HyperlinkBase>http://presentation-creation.ru/powerpoint-templates.html</HyperlinkBase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Пбстракция из зеленого, синего и оранжевого фона</dc:title>
  <dc:creator>obstinate</dc:creator>
  <cp:keywords>шаблон презентациии, тема оформления презентации</cp:keywords>
  <cp:lastModifiedBy>Пользователь Windows</cp:lastModifiedBy>
  <cp:revision>52</cp:revision>
  <dcterms:created xsi:type="dcterms:W3CDTF">2017-09-03T18:10:31Z</dcterms:created>
  <dcterms:modified xsi:type="dcterms:W3CDTF">2021-11-24T05:13:10Z</dcterms:modified>
</cp:coreProperties>
</file>