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7" r:id="rId2"/>
    <p:sldId id="279" r:id="rId3"/>
    <p:sldId id="288" r:id="rId4"/>
    <p:sldId id="289" r:id="rId5"/>
  </p:sldIdLst>
  <p:sldSz cx="9144000" cy="6858000" type="screen4x3"/>
  <p:notesSz cx="6761163" cy="99425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BA22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>
      <p:cViewPr varScale="1">
        <p:scale>
          <a:sx n="90" d="100"/>
          <a:sy n="90" d="100"/>
        </p:scale>
        <p:origin x="1002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29761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7989A2-8541-41D2-9C17-FC23A6029B2D}" type="datetimeFigureOut">
              <a:rPr lang="ru-RU" smtClean="0"/>
              <a:pPr/>
              <a:t>05.02.2019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896938" y="746125"/>
            <a:ext cx="4967287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6117" y="4722694"/>
            <a:ext cx="5408930" cy="44741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3662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29761" y="9443662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995E7C-882D-44E2-9BD3-F0EEA07795D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79971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41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6042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63CDA27-C7B6-4CE5-B93F-D38DD46714A8}" type="slidenum">
              <a:rPr lang="ru-RU" smtClean="0"/>
              <a:pPr/>
              <a:t>1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23666728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05.02.2019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05.02.2019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05.02.2019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05.02.2019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абаканская"/>
          <p:cNvPicPr>
            <a:picLocks noChangeAspect="1" noChangeArrowheads="1"/>
          </p:cNvPicPr>
          <p:nvPr/>
        </p:nvPicPr>
        <p:blipFill>
          <a:blip r:embed="rId3" cstate="print">
            <a:lum bright="60000" contrast="-1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7" name="Rectangle 5"/>
          <p:cNvSpPr>
            <a:spLocks noChangeArrowheads="1"/>
          </p:cNvSpPr>
          <p:nvPr/>
        </p:nvSpPr>
        <p:spPr bwMode="auto">
          <a:xfrm>
            <a:off x="19050" y="565150"/>
            <a:ext cx="6553200" cy="254000"/>
          </a:xfrm>
          <a:prstGeom prst="rect">
            <a:avLst/>
          </a:prstGeom>
          <a:solidFill>
            <a:srgbClr val="FFCC00"/>
          </a:solidFill>
          <a:ln w="9525">
            <a:solidFill>
              <a:srgbClr val="FFCC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grpSp>
        <p:nvGrpSpPr>
          <p:cNvPr id="2" name="Группа 11"/>
          <p:cNvGrpSpPr>
            <a:grpSpLocks/>
          </p:cNvGrpSpPr>
          <p:nvPr/>
        </p:nvGrpSpPr>
        <p:grpSpPr bwMode="auto">
          <a:xfrm>
            <a:off x="6610350" y="0"/>
            <a:ext cx="2533650" cy="1862138"/>
            <a:chOff x="6629400" y="0"/>
            <a:chExt cx="2514600" cy="1862138"/>
          </a:xfrm>
        </p:grpSpPr>
        <p:pic>
          <p:nvPicPr>
            <p:cNvPr id="21513" name="Picture 4" descr="29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6629400" y="0"/>
              <a:ext cx="2514600" cy="1862138"/>
            </a:xfrm>
            <a:prstGeom prst="rect">
              <a:avLst/>
            </a:prstGeom>
            <a:blipFill dpi="0" rotWithShape="1">
              <a:blip r:embed="rId4" cstate="print">
                <a:alphaModFix amt="27000"/>
              </a:blip>
              <a:srcRect/>
              <a:stretch>
                <a:fillRect/>
              </a:stretch>
            </a:blipFill>
            <a:ln w="9525">
              <a:noFill/>
              <a:miter lim="800000"/>
              <a:headEnd/>
              <a:tailEnd/>
            </a:ln>
          </p:spPr>
        </p:pic>
        <p:grpSp>
          <p:nvGrpSpPr>
            <p:cNvPr id="3" name="Group 6"/>
            <p:cNvGrpSpPr>
              <a:grpSpLocks/>
            </p:cNvGrpSpPr>
            <p:nvPr/>
          </p:nvGrpSpPr>
          <p:grpSpPr bwMode="auto">
            <a:xfrm>
              <a:off x="6629400" y="0"/>
              <a:ext cx="914400" cy="1143000"/>
              <a:chOff x="4368" y="1872"/>
              <a:chExt cx="256" cy="384"/>
            </a:xfrm>
          </p:grpSpPr>
          <p:sp>
            <p:nvSpPr>
              <p:cNvPr id="21515" name="Rectangle 7"/>
              <p:cNvSpPr>
                <a:spLocks noChangeArrowheads="1"/>
              </p:cNvSpPr>
              <p:nvPr/>
            </p:nvSpPr>
            <p:spPr bwMode="auto">
              <a:xfrm>
                <a:off x="4368" y="1872"/>
                <a:ext cx="256" cy="384"/>
              </a:xfrm>
              <a:prstGeom prst="rect">
                <a:avLst/>
              </a:prstGeom>
              <a:solidFill>
                <a:srgbClr val="FFFFFF"/>
              </a:solidFill>
              <a:ln w="38100">
                <a:solidFill>
                  <a:srgbClr val="FFCC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pic>
            <p:nvPicPr>
              <p:cNvPr id="21516" name="Picture 8" descr="герб Минусинска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4416" y="1920"/>
                <a:ext cx="158" cy="24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sp>
        <p:nvSpPr>
          <p:cNvPr id="2053" name="Rectangle 10"/>
          <p:cNvSpPr>
            <a:spLocks noChangeArrowheads="1"/>
          </p:cNvSpPr>
          <p:nvPr/>
        </p:nvSpPr>
        <p:spPr bwMode="auto">
          <a:xfrm>
            <a:off x="247650" y="2165350"/>
            <a:ext cx="8534400" cy="381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r>
              <a:rPr lang="ru-RU" sz="5400" b="1" dirty="0" smtClean="0"/>
              <a:t>Отчет</a:t>
            </a:r>
          </a:p>
          <a:p>
            <a:pPr algn="ctr">
              <a:defRPr/>
            </a:pPr>
            <a:r>
              <a:rPr lang="ru-RU" sz="4000" b="1" dirty="0" smtClean="0"/>
              <a:t>по исполнению бюджетных обязательств за 2018 году по МКУ «Управление городского хозяйства»</a:t>
            </a:r>
            <a:endParaRPr lang="ru-RU" sz="4000" b="1" dirty="0">
              <a:effectLst>
                <a:outerShdw blurRad="38100" dist="38100" dir="2700000" algn="tl">
                  <a:srgbClr val="C0C0C0"/>
                </a:outerShdw>
              </a:effectLst>
              <a:latin typeface="Bookman Old Style" pitchFamily="18" charset="0"/>
            </a:endParaRPr>
          </a:p>
        </p:txBody>
      </p:sp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-476250" y="381000"/>
            <a:ext cx="4705350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endParaRPr lang="ru-RU" sz="32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-990085" y="133351"/>
            <a:ext cx="4800086" cy="40011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ln/>
                <a:solidFill>
                  <a:schemeClr val="accent1">
                    <a:lumMod val="75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Arial Black" pitchFamily="34" charset="0"/>
              </a:rPr>
              <a:t>город Минусинск</a:t>
            </a:r>
            <a:endParaRPr lang="ru-RU" sz="2000" b="1" cap="all" dirty="0">
              <a:ln/>
              <a:solidFill>
                <a:schemeClr val="accent1">
                  <a:lumMod val="75000"/>
                </a:schemeClr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+mn-lt"/>
            </a:endParaRPr>
          </a:p>
        </p:txBody>
      </p:sp>
      <p:sp>
        <p:nvSpPr>
          <p:cNvPr id="21512" name="TextBox 11"/>
          <p:cNvSpPr txBox="1">
            <a:spLocks noChangeArrowheads="1"/>
          </p:cNvSpPr>
          <p:nvPr/>
        </p:nvSpPr>
        <p:spPr bwMode="auto">
          <a:xfrm>
            <a:off x="342900" y="5562600"/>
            <a:ext cx="8591550" cy="1169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ru-RU" sz="1400" b="1" dirty="0" smtClean="0"/>
              <a:t>Пономарева Татьяна Ивановна, </a:t>
            </a:r>
            <a:endParaRPr lang="ru-RU" sz="1400" b="1" dirty="0"/>
          </a:p>
          <a:p>
            <a:pPr algn="r"/>
            <a:r>
              <a:rPr lang="ru-RU" sz="1400" b="1" dirty="0" smtClean="0"/>
              <a:t>Директор муниципального казенного учреждения «Управление </a:t>
            </a:r>
            <a:endParaRPr lang="ru-RU" sz="1400" b="1" dirty="0"/>
          </a:p>
          <a:p>
            <a:pPr algn="r"/>
            <a:r>
              <a:rPr lang="ru-RU" sz="1400" b="1" dirty="0" smtClean="0"/>
              <a:t>Городского хозяйства» администрации </a:t>
            </a:r>
            <a:r>
              <a:rPr lang="ru-RU" sz="1400" b="1" dirty="0"/>
              <a:t>города Минусинска</a:t>
            </a:r>
          </a:p>
          <a:p>
            <a:pPr algn="r"/>
            <a:r>
              <a:rPr lang="en-US" sz="1400" b="1" dirty="0"/>
              <a:t>e-mail: </a:t>
            </a:r>
            <a:r>
              <a:rPr lang="en-US" sz="1400" b="1" dirty="0" smtClean="0"/>
              <a:t>edinzakaz@mail.ru, </a:t>
            </a:r>
            <a:endParaRPr lang="ru-RU" sz="1400" b="1" dirty="0"/>
          </a:p>
          <a:p>
            <a:pPr algn="r"/>
            <a:r>
              <a:rPr lang="en-US" sz="1400" b="1" dirty="0"/>
              <a:t>http:</a:t>
            </a:r>
            <a:r>
              <a:rPr lang="ru-RU" sz="1400" b="1" dirty="0" smtClean="0"/>
              <a:t>//</a:t>
            </a:r>
            <a:r>
              <a:rPr lang="en-US" sz="1400" b="1" dirty="0" smtClean="0"/>
              <a:t>ez.minusinsk.info</a:t>
            </a:r>
            <a:r>
              <a:rPr lang="ru-RU" sz="1400" b="1" dirty="0" smtClean="0"/>
              <a:t> </a:t>
            </a:r>
            <a:endParaRPr lang="ru-RU" sz="1400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0183" y="0"/>
            <a:ext cx="916436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>
              <a:schemeClr val="accent1"/>
            </a:glow>
            <a:softEdge rad="12700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214282" y="357166"/>
            <a:ext cx="8694058" cy="58477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just">
              <a:defRPr/>
            </a:pPr>
            <a:r>
              <a:rPr lang="ru-RU" sz="3200" b="1" dirty="0"/>
              <a:t>       </a:t>
            </a: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357166"/>
            <a:ext cx="8229600" cy="911594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defRPr/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 «Благоустройство территории муниципального образования город Минусинск»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3236224"/>
              </p:ext>
            </p:extLst>
          </p:nvPr>
        </p:nvGraphicFramePr>
        <p:xfrm>
          <a:off x="713861" y="2708920"/>
          <a:ext cx="7994204" cy="3085102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545460"/>
                <a:gridCol w="2936646"/>
                <a:gridCol w="1019229"/>
                <a:gridCol w="1134256"/>
                <a:gridCol w="1228595"/>
                <a:gridCol w="1130018"/>
              </a:tblGrid>
              <a:tr h="635674"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ГРБС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Раздел, подраздел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бюджетных ассигнований, </a:t>
                      </a: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(тыс. рублей)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исполнения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1189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1189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95239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Муниципальное казенное учреждение «Управление городского хозяйства» администрации города Минусинска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05 03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</a:t>
                      </a: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029,48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6 965,84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99,10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2780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том числе: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0248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средства краевого бюджета 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8803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средства городского бюджета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 </a:t>
                      </a: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029,48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6 965,84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99,10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4758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 </a:t>
                      </a: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029,48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6 965,84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99,10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3682562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0183" y="0"/>
            <a:ext cx="916436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>
              <a:schemeClr val="accent1"/>
            </a:glow>
            <a:softEdge rad="12700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214282" y="357166"/>
            <a:ext cx="8694058" cy="58477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just">
              <a:defRPr/>
            </a:pPr>
            <a:r>
              <a:rPr lang="ru-RU" sz="3200" b="1" dirty="0"/>
              <a:t>       </a:t>
            </a: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897317"/>
          </a:xfrm>
        </p:spPr>
        <p:txBody>
          <a:bodyPr>
            <a:normAutofit/>
          </a:bodyPr>
          <a:lstStyle/>
          <a:p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Подпрограмма 1 «Благоустройство муниципального  образования город Минусинск»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2211547"/>
              </p:ext>
            </p:extLst>
          </p:nvPr>
        </p:nvGraphicFramePr>
        <p:xfrm>
          <a:off x="683568" y="980727"/>
          <a:ext cx="7848872" cy="179832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888036"/>
                <a:gridCol w="2643206"/>
                <a:gridCol w="948375"/>
                <a:gridCol w="1123325"/>
                <a:gridCol w="1123325"/>
                <a:gridCol w="1122605"/>
              </a:tblGrid>
              <a:tr h="424056"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ГРБС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Раздел, подраздел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бюджетных ассигнований, </a:t>
                      </a: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(тыс. рублей)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исполнения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18832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832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6880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Муниципальное казенное учреждение «Управление городского хозяйства» администрации города Минусинска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05 03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6 629,48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6 608,84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99,69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636875" y="3105834"/>
            <a:ext cx="78488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spcBef>
                <a:spcPts val="600"/>
              </a:spcBef>
              <a:spcAft>
                <a:spcPts val="0"/>
              </a:spcAft>
            </a:pP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При реализации данной подпрограммы были достигнуты следующие показатели:</a:t>
            </a:r>
            <a:endParaRPr lang="ru-RU" b="1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3514186"/>
              </p:ext>
            </p:extLst>
          </p:nvPr>
        </p:nvGraphicFramePr>
        <p:xfrm>
          <a:off x="683567" y="4005064"/>
          <a:ext cx="7802178" cy="231109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19341"/>
                <a:gridCol w="3982856"/>
                <a:gridCol w="1021651"/>
                <a:gridCol w="919341"/>
                <a:gridCol w="958989"/>
              </a:tblGrid>
              <a:tr h="224006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Цель, задачи, показатели результативности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 год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2315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43239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Цель: Повышение уровня благоустройства территории муниципального образования город Минусинск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endParaRPr lang="ru-RU" sz="10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endParaRPr lang="ru-RU" sz="1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endParaRPr lang="ru-RU" sz="10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7453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Целевой показатель: увеличение площади благоустройства территории города 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40,87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111125"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41,54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8548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Задача.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Приведение в надлежащее состояние элементов благоустройства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endParaRPr lang="ru-RU" sz="1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endParaRPr lang="ru-RU" sz="1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endParaRPr lang="ru-RU" sz="1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51606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Площадь территории города, на которой выполнены работы по благоустройству, по отношению к общей площади муниципального образования город Минусинск 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0,87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0,87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5896194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0183" y="0"/>
            <a:ext cx="916436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>
              <a:schemeClr val="accent1"/>
            </a:glow>
            <a:softEdge rad="12700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214282" y="357166"/>
            <a:ext cx="8694058" cy="58477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just">
              <a:defRPr/>
            </a:pPr>
            <a:r>
              <a:rPr lang="ru-RU" sz="3200" b="1" dirty="0"/>
              <a:t>       </a:t>
            </a: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897317"/>
          </a:xfrm>
        </p:spPr>
        <p:txBody>
          <a:bodyPr>
            <a:normAutofit/>
          </a:bodyPr>
          <a:lstStyle/>
          <a:p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Подпрограмма 2 «Мой любимый город»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5557368"/>
              </p:ext>
            </p:extLst>
          </p:nvPr>
        </p:nvGraphicFramePr>
        <p:xfrm>
          <a:off x="683568" y="764704"/>
          <a:ext cx="7848872" cy="1883287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1122605"/>
                <a:gridCol w="2336659"/>
                <a:gridCol w="1020353"/>
                <a:gridCol w="1123325"/>
                <a:gridCol w="1123325"/>
                <a:gridCol w="1122605"/>
              </a:tblGrid>
              <a:tr h="564986"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№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Наименование ГРБС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Раздел, подраздел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Объем бюджетных ассигнований,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тыс. рублей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Процент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исполнения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18832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2018 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год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832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план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факт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94164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Муниципальное казенное учреждение «Управление городского хозяйства» администрации города </a:t>
                      </a: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Минусинска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05 03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400,00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357,00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89,25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755576" y="2781244"/>
            <a:ext cx="78488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spcBef>
                <a:spcPts val="600"/>
              </a:spcBef>
              <a:spcAft>
                <a:spcPts val="0"/>
              </a:spcAft>
            </a:pP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При реализации данной подпрограммы были достигнуты следующие показатели:</a:t>
            </a:r>
            <a:endParaRPr lang="ru-RU" b="1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8370160"/>
              </p:ext>
            </p:extLst>
          </p:nvPr>
        </p:nvGraphicFramePr>
        <p:xfrm>
          <a:off x="755576" y="3507227"/>
          <a:ext cx="7704858" cy="304915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12512"/>
                <a:gridCol w="3953262"/>
                <a:gridCol w="1014060"/>
                <a:gridCol w="912512"/>
                <a:gridCol w="912512"/>
              </a:tblGrid>
              <a:tr h="139886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Цель, задачи, показатели результативности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 </a:t>
                      </a: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7977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55954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Цель: Поддержка инициатив жителей города по выполнению работ, направленных на улучшение внешнего облика муниципального образования город Минусинск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endParaRPr lang="ru-RU" sz="1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endParaRPr lang="ru-RU" sz="10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endParaRPr lang="ru-RU" sz="10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42403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Целевой показатель: количество заявок, поданных на участие в конкурсе «Мой любимый город» 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заявка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290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111125"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240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69943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Задача.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Массовое привлечение жителей города к участию в улучшении внешнего облика города Минусинска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endParaRPr lang="ru-RU" sz="1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endParaRPr lang="ru-RU" sz="1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endParaRPr lang="ru-RU" sz="10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69943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участников конкурса «Мой любимый город», признанных в установленном порядке победителями, по отношению к количеству заявок, поданных на участие в конкурсе «Мой любимый город» 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90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296155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971</TotalTime>
  <Words>399</Words>
  <Application>Microsoft Office PowerPoint</Application>
  <PresentationFormat>Экран (4:3)</PresentationFormat>
  <Paragraphs>130</Paragraphs>
  <Slides>4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10" baseType="lpstr">
      <vt:lpstr>Arial</vt:lpstr>
      <vt:lpstr>Arial Black</vt:lpstr>
      <vt:lpstr>Bookman Old Style</vt:lpstr>
      <vt:lpstr>Calibri</vt:lpstr>
      <vt:lpstr>Times New Roman</vt:lpstr>
      <vt:lpstr>Тема Office</vt:lpstr>
      <vt:lpstr>Презентация PowerPoint</vt:lpstr>
      <vt:lpstr>Муниципальная программа «Благоустройство территории муниципального образования город Минусинск»</vt:lpstr>
      <vt:lpstr>Подпрограмма 1 «Благоустройство муниципального  образования город Минусинск»</vt:lpstr>
      <vt:lpstr>Подпрограмма 2 «Мой любимый город»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1</dc:creator>
  <cp:lastModifiedBy>99</cp:lastModifiedBy>
  <cp:revision>127</cp:revision>
  <cp:lastPrinted>2018-01-15T08:10:23Z</cp:lastPrinted>
  <dcterms:modified xsi:type="dcterms:W3CDTF">2019-02-05T09:14:14Z</dcterms:modified>
</cp:coreProperties>
</file>