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84167" autoAdjust="0"/>
  </p:normalViewPr>
  <p:slideViewPr>
    <p:cSldViewPr>
      <p:cViewPr varScale="1">
        <p:scale>
          <a:sx n="91" d="100"/>
          <a:sy n="91" d="100"/>
        </p:scale>
        <p:origin x="-157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2%20&#1075;&#1086;&#1076;\&#1057;&#1072;&#1081;&#1090;\&#1043;&#1054;&#1058;&#1054;&#1042;&#1054;\&#1044;&#1086;&#1093;&#1086;&#1076;&#1099;%20&#1085;&#1072;%2001.06.2022\&#1044;&#1086;&#1093;&#1086;&#1076;&#1099;%20&#1085;&#1072;&#1083;&#1086;&#1075;+&#1085;&#1077;&#1085;&#1072;&#1083;&#1086;&#1075;%20&#1085;&#1072;%2001.06.22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2%20&#1075;&#1086;&#1076;\&#1057;&#1072;&#1081;&#1090;\&#1043;&#1054;&#1058;&#1054;&#1042;&#1054;\&#1056;&#1072;&#1089;&#1093;&#1086;&#1076;&#1099;%20&#1085;&#1072;%2001.06.2022\&#1084;&#1072;&#1081;\&#1076;&#1083;&#1103;%20&#1089;&#1072;&#1081;&#1090;&#1072;%20&#1085;&#1072;%2001.06.2022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Лист1!$F$28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5мес.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8446.2999999999993</c:v>
                </c:pt>
                <c:pt idx="1">
                  <c:v>3800</c:v>
                </c:pt>
                <c:pt idx="2" formatCode="#,##0.0">
                  <c:v>1435.56</c:v>
                </c:pt>
              </c:numCache>
            </c:numRef>
          </c:val>
        </c:ser>
        <c:ser>
          <c:idx val="1"/>
          <c:order val="1"/>
          <c:tx>
            <c:strRef>
              <c:f>Лист1!$F$29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5мес.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372741.55</c:v>
                </c:pt>
                <c:pt idx="1">
                  <c:v>153927.54999999999</c:v>
                </c:pt>
                <c:pt idx="2" formatCode="#,##0.0">
                  <c:v>146343.19</c:v>
                </c:pt>
              </c:numCache>
            </c:numRef>
          </c:val>
        </c:ser>
        <c:ser>
          <c:idx val="2"/>
          <c:order val="2"/>
          <c:tx>
            <c:strRef>
              <c:f>Лист1!$F$30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5мес.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134216.5</c:v>
                </c:pt>
                <c:pt idx="1">
                  <c:v>65311.91</c:v>
                </c:pt>
                <c:pt idx="2">
                  <c:v>58267</c:v>
                </c:pt>
              </c:numCache>
            </c:numRef>
          </c:val>
        </c:ser>
        <c:ser>
          <c:idx val="3"/>
          <c:order val="3"/>
          <c:tx>
            <c:strRef>
              <c:f>Лист1!$F$31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5мес.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42549</c:v>
                </c:pt>
                <c:pt idx="1">
                  <c:v>7958.22</c:v>
                </c:pt>
                <c:pt idx="2">
                  <c:v>7333.12</c:v>
                </c:pt>
              </c:numCache>
            </c:numRef>
          </c:val>
        </c:ser>
        <c:ser>
          <c:idx val="4"/>
          <c:order val="4"/>
          <c:tx>
            <c:strRef>
              <c:f>Лист1!$F$32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5мес.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16105.5</c:v>
                </c:pt>
                <c:pt idx="1">
                  <c:v>6342.2</c:v>
                </c:pt>
                <c:pt idx="2">
                  <c:v>6399.22</c:v>
                </c:pt>
              </c:numCache>
            </c:numRef>
          </c:val>
        </c:ser>
        <c:ser>
          <c:idx val="5"/>
          <c:order val="5"/>
          <c:tx>
            <c:strRef>
              <c:f>Лист1!$F$33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5мес.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55588.03</c:v>
                </c:pt>
                <c:pt idx="1">
                  <c:v>21189.05</c:v>
                </c:pt>
                <c:pt idx="2">
                  <c:v>24837.63</c:v>
                </c:pt>
              </c:numCache>
            </c:numRef>
          </c:val>
        </c:ser>
        <c:ser>
          <c:idx val="6"/>
          <c:order val="6"/>
          <c:tx>
            <c:strRef>
              <c:f>Лист1!$F$35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5мес.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73550.48000000001</c:v>
                </c:pt>
                <c:pt idx="1">
                  <c:v>23868.560000000001</c:v>
                </c:pt>
                <c:pt idx="2">
                  <c:v>20333.189999999999</c:v>
                </c:pt>
              </c:numCache>
            </c:numRef>
          </c:val>
        </c:ser>
        <c:ser>
          <c:idx val="7"/>
          <c:order val="7"/>
          <c:tx>
            <c:strRef>
              <c:f>Лист1!$F$36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5мес.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766.9</c:v>
                </c:pt>
                <c:pt idx="1">
                  <c:v>408.1</c:v>
                </c:pt>
                <c:pt idx="2">
                  <c:v>406.9</c:v>
                </c:pt>
              </c:numCache>
            </c:numRef>
          </c:val>
        </c:ser>
        <c:ser>
          <c:idx val="8"/>
          <c:order val="8"/>
          <c:tx>
            <c:strRef>
              <c:f>Лист1!$F$37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5мес.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1297.57</c:v>
                </c:pt>
                <c:pt idx="1">
                  <c:v>272.39999999999998</c:v>
                </c:pt>
                <c:pt idx="2">
                  <c:v>3394.49</c:v>
                </c:pt>
              </c:numCache>
            </c:numRef>
          </c:val>
        </c:ser>
        <c:ser>
          <c:idx val="9"/>
          <c:order val="9"/>
          <c:tx>
            <c:strRef>
              <c:f>Лист1!$F$38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5мес.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12400</c:v>
                </c:pt>
                <c:pt idx="1">
                  <c:v>1418.18</c:v>
                </c:pt>
                <c:pt idx="2">
                  <c:v>742.71</c:v>
                </c:pt>
              </c:numCache>
            </c:numRef>
          </c:val>
        </c:ser>
        <c:ser>
          <c:idx val="10"/>
          <c:order val="10"/>
          <c:tx>
            <c:strRef>
              <c:f>Лист1!$F$39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5мес.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5212.7</c:v>
                </c:pt>
                <c:pt idx="1">
                  <c:v>984.86</c:v>
                </c:pt>
                <c:pt idx="2">
                  <c:v>1461.01</c:v>
                </c:pt>
              </c:numCache>
            </c:numRef>
          </c:val>
        </c:ser>
        <c:ser>
          <c:idx val="11"/>
          <c:order val="11"/>
          <c:tx>
            <c:strRef>
              <c:f>Лист1!$F$40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5мес.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50</c:v>
                </c:pt>
                <c:pt idx="1">
                  <c:v>20.83</c:v>
                </c:pt>
                <c:pt idx="2">
                  <c:v>2.4500000000000002</c:v>
                </c:pt>
              </c:numCache>
            </c:numRef>
          </c:val>
        </c:ser>
        <c:ser>
          <c:idx val="12"/>
          <c:order val="12"/>
          <c:tx>
            <c:strRef>
              <c:f>Лист1!$F$41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5мес.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</c:formatCode>
                <c:ptCount val="3"/>
                <c:pt idx="0" formatCode="#,##0.00">
                  <c:v>480567.2</c:v>
                </c:pt>
                <c:pt idx="1">
                  <c:v>194802.3</c:v>
                </c:pt>
                <c:pt idx="2" formatCode="#,##0.00">
                  <c:v>166802.29999999999</c:v>
                </c:pt>
              </c:numCache>
            </c:numRef>
          </c:val>
        </c:ser>
        <c:ser>
          <c:idx val="13"/>
          <c:order val="13"/>
          <c:tx>
            <c:strRef>
              <c:f>Лист1!$F$42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5мес.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Лист1!$G$42:$I$42</c:f>
              <c:numCache>
                <c:formatCode>#,##0.0</c:formatCode>
                <c:ptCount val="3"/>
                <c:pt idx="0" formatCode="#,##0.00">
                  <c:v>1687071.98</c:v>
                </c:pt>
                <c:pt idx="1">
                  <c:v>225824.5</c:v>
                </c:pt>
                <c:pt idx="2">
                  <c:v>140177.32999999999</c:v>
                </c:pt>
              </c:numCache>
            </c:numRef>
          </c:val>
        </c:ser>
        <c:ser>
          <c:idx val="14"/>
          <c:order val="14"/>
          <c:tx>
            <c:strRef>
              <c:f>Лист1!$F$43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5мес.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</c:formatCode>
                <c:ptCount val="3"/>
                <c:pt idx="0" formatCode="#,##0.00">
                  <c:v>1123261.5</c:v>
                </c:pt>
                <c:pt idx="1">
                  <c:v>414746.63</c:v>
                </c:pt>
                <c:pt idx="2">
                  <c:v>414604.65</c:v>
                </c:pt>
              </c:numCache>
            </c:numRef>
          </c:val>
        </c:ser>
        <c:ser>
          <c:idx val="15"/>
          <c:order val="15"/>
          <c:tx>
            <c:strRef>
              <c:f>Лист1!$F$45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5мес.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Лист1!$G$45:$I$45</c:f>
              <c:numCache>
                <c:formatCode>#,##0.00</c:formatCode>
                <c:ptCount val="3"/>
                <c:pt idx="0">
                  <c:v>4822.33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Лист1!$F$46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5мес.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Лист1!$G$46:$I$46</c:f>
              <c:numCache>
                <c:formatCode>#,##0.0</c:formatCode>
                <c:ptCount val="3"/>
                <c:pt idx="0" formatCode="#,##0.00">
                  <c:v>-18372.93</c:v>
                </c:pt>
                <c:pt idx="1">
                  <c:v>-18372.93</c:v>
                </c:pt>
                <c:pt idx="2" formatCode="#,##0.00">
                  <c:v>-18372.93</c:v>
                </c:pt>
              </c:numCache>
            </c:numRef>
          </c:val>
        </c:ser>
        <c:ser>
          <c:idx val="17"/>
          <c:order val="17"/>
          <c:tx>
            <c:strRef>
              <c:f>Лист1!$F$34:$I$34</c:f>
              <c:strCache>
                <c:ptCount val="1"/>
                <c:pt idx="0">
                  <c:v>Задолженность по отмененным налогам и иным обязательным платежам  0,00 0,00 0,00</c:v>
                </c:pt>
              </c:strCache>
            </c:strRef>
          </c:tx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shape val="box"/>
        <c:axId val="94780032"/>
        <c:axId val="65553152"/>
        <c:axId val="0"/>
      </c:bar3DChart>
      <c:catAx>
        <c:axId val="9478003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5553152"/>
        <c:crosses val="autoZero"/>
        <c:auto val="1"/>
        <c:lblAlgn val="ctr"/>
        <c:lblOffset val="100"/>
      </c:catAx>
      <c:valAx>
        <c:axId val="65553152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9478003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5.8210145346589734E-2"/>
          <c:y val="0.42758279921820025"/>
          <c:w val="0.83619692418153291"/>
          <c:h val="0.55169440386580293"/>
        </c:manualLayout>
      </c:layout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395926.13</c:v>
                </c:pt>
                <c:pt idx="1">
                  <c:v>51038.9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428.6</c:v>
                </c:pt>
                <c:pt idx="1">
                  <c:v>136.4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14233.6</c:v>
                </c:pt>
                <c:pt idx="1">
                  <c:v>2109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592186.4</c:v>
                </c:pt>
                <c:pt idx="1">
                  <c:v>23826.9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731319.2</c:v>
                </c:pt>
                <c:pt idx="1">
                  <c:v>41653.300000000003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13936</c:v>
                </c:pt>
                <c:pt idx="1">
                  <c:v>409.8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1664512.4</c:v>
                </c:pt>
                <c:pt idx="1">
                  <c:v>637975.69999999995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330779.90000000002</c:v>
                </c:pt>
                <c:pt idx="1">
                  <c:v>57681.599999999999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195.8</c:v>
                </c:pt>
                <c:pt idx="1">
                  <c:v>158.1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182041.3</c:v>
                </c:pt>
                <c:pt idx="1">
                  <c:v>36265.4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222423.4</c:v>
                </c:pt>
                <c:pt idx="1">
                  <c:v>95665.4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100</c:v>
                </c:pt>
                <c:pt idx="1">
                  <c:v>2.0138400000000001</c:v>
                </c:pt>
              </c:numCache>
            </c:numRef>
          </c:val>
        </c:ser>
        <c:shape val="box"/>
        <c:axId val="45668992"/>
        <c:axId val="46219648"/>
        <c:axId val="0"/>
      </c:bar3DChart>
      <c:catAx>
        <c:axId val="4566899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6219648"/>
        <c:crosses val="autoZero"/>
        <c:auto val="1"/>
        <c:lblAlgn val="ctr"/>
        <c:lblOffset val="100"/>
      </c:catAx>
      <c:valAx>
        <c:axId val="46219648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566899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май 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2022 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116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май  </a:t>
          </a: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2022 года</a:t>
          </a:r>
        </a:p>
      </dsp:txBody>
      <dsp:txXfrm>
        <a:off x="0" y="0"/>
        <a:ext cx="7729534" cy="15116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15.06.2022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15.06.2022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51" y="260648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2970073884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95536" y="3501008"/>
          <a:ext cx="8424936" cy="2141173"/>
        </p:xfrm>
        <a:graphic>
          <a:graphicData uri="http://schemas.openxmlformats.org/drawingml/2006/table">
            <a:tbl>
              <a:tblPr/>
              <a:tblGrid>
                <a:gridCol w="2354796"/>
                <a:gridCol w="2023380"/>
                <a:gridCol w="2023380"/>
                <a:gridCol w="2023380"/>
              </a:tblGrid>
              <a:tr h="463826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20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latin typeface="Arial"/>
                        </a:rPr>
                        <a:t>План                                         на 2022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latin typeface="Arial"/>
                        </a:rPr>
                        <a:t>План  на </a:t>
                      </a:r>
                      <a:r>
                        <a:rPr lang="ru-RU" sz="2000" b="0" i="0" u="none" strike="noStrike" dirty="0" smtClean="0">
                          <a:latin typeface="Arial"/>
                        </a:rPr>
                        <a:t>5 мес</a:t>
                      </a:r>
                      <a:r>
                        <a:rPr lang="ru-RU" sz="2000" b="0" i="0" u="none" strike="noStrike" dirty="0">
                          <a:latin typeface="Arial"/>
                        </a:rPr>
                        <a:t>. 2022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latin typeface="Arial"/>
                        </a:rPr>
                        <a:t>Факт исполнения                                       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26504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4 052 800,94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1 119 910,25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989 323,22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31237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4 148 082,68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955 074,40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946 922,60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42407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(-)/ профицит 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(+)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-95 281,74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164 835,85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42 400,62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 </a:t>
            </a:r>
            <a:r>
              <a:rPr lang="ru-RU" b="1" dirty="0" smtClean="0"/>
              <a:t>МАЙ </a:t>
            </a:r>
            <a:r>
              <a:rPr lang="ru-RU" sz="3200" b="1" dirty="0"/>
              <a:t>2022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3" y="476672"/>
          <a:ext cx="4608511" cy="6332899"/>
        </p:xfrm>
        <a:graphic>
          <a:graphicData uri="http://schemas.openxmlformats.org/drawingml/2006/table">
            <a:tbl>
              <a:tblPr/>
              <a:tblGrid>
                <a:gridCol w="2050786"/>
                <a:gridCol w="852575"/>
                <a:gridCol w="852575"/>
                <a:gridCol w="852575"/>
              </a:tblGrid>
              <a:tr h="3086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План  на 5мес. 2022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7636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629 646,88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258 528,93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244 615,72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786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8 446,30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3 800,00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1 435,56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33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372 741,55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153 927,55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146 343,19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33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134 216,50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65 311,91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58 267,00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33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42 549,00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7 958,22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7 333,12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708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16 105,50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6 342,20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6 399,22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708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55 588,03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21 189,05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24 837,63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045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Задолженность по отмененным налогам и иным обязательным платежам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747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93 277,65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26 972,93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26 340,75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210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73 550,48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23 868,56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20 333,19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896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766,90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408,10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406,90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896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1 297,57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272,40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3 394,49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896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12 400,00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1 418,18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742,71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896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5 212,70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984,86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1 461,01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96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20,83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896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3 329 876,41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834 408,40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718 366,75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896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480 567,20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194 802,30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166 802,30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896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1 687 071,98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225 824,50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140 177,33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896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1 123 261,50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414 746,63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414 604,65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96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52 526,33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17 407,90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15 155,40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96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4 822,33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896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-18 372,93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-18 372,93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-18 372,93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708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4 052 800,94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1 119 910,25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989 323,22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4644008" y="260648"/>
          <a:ext cx="4824537" cy="6741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</a:t>
            </a:r>
            <a:r>
              <a:rPr lang="ru-RU" b="1" dirty="0" smtClean="0"/>
              <a:t> </a:t>
            </a:r>
            <a:r>
              <a:rPr lang="ru-RU" b="1" dirty="0" smtClean="0"/>
              <a:t>МАЙ </a:t>
            </a:r>
            <a:r>
              <a:rPr lang="ru-RU" sz="3200" b="1" dirty="0"/>
              <a:t>2022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71026D-361E-4DB4-9EDE-02E773FFC95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0811" y="4981883"/>
            <a:ext cx="1593000" cy="1782000"/>
          </a:xfrm>
          <a:prstGeom prst="rect">
            <a:avLst/>
          </a:prstGeom>
        </p:spPr>
      </p:pic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0" y="548680"/>
          <a:ext cx="5796136" cy="6200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932040" y="908720"/>
          <a:ext cx="3911599" cy="3924300"/>
        </p:xfrm>
        <a:graphic>
          <a:graphicData uri="http://schemas.openxmlformats.org/drawingml/2006/table">
            <a:tbl>
              <a:tblPr/>
              <a:tblGrid>
                <a:gridCol w="2104783"/>
                <a:gridCol w="903408"/>
                <a:gridCol w="903408"/>
              </a:tblGrid>
              <a:tr h="581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4 148 082,7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946 922,6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395 926,1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51 038,9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428,6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136,4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14 233,6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2 109,0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592 186,4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23 826,9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731 319,2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41 653,3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13 936,0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409,8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2 399 952,8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827 746,2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1 664 512,4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637 975,7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330 779,9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57 681,6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158,1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182 041,3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36 265,4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222 423,4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95 665,4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2886</TotalTime>
  <Words>451</Words>
  <Application>Microsoft Office PowerPoint</Application>
  <PresentationFormat>Экран (4:3)</PresentationFormat>
  <Paragraphs>162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390</cp:revision>
  <dcterms:modified xsi:type="dcterms:W3CDTF">2022-06-15T07:11:05Z</dcterms:modified>
</cp:coreProperties>
</file>