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4"/>
  </p:notesMasterIdLst>
  <p:sldIdLst>
    <p:sldId id="264" r:id="rId2"/>
    <p:sldId id="274" r:id="rId3"/>
    <p:sldId id="280" r:id="rId4"/>
    <p:sldId id="260" r:id="rId5"/>
    <p:sldId id="261" r:id="rId6"/>
    <p:sldId id="270" r:id="rId7"/>
    <p:sldId id="290" r:id="rId8"/>
    <p:sldId id="287" r:id="rId9"/>
    <p:sldId id="271" r:id="rId10"/>
    <p:sldId id="272" r:id="rId11"/>
    <p:sldId id="296" r:id="rId12"/>
    <p:sldId id="275" r:id="rId13"/>
    <p:sldId id="291" r:id="rId14"/>
    <p:sldId id="288" r:id="rId15"/>
    <p:sldId id="267" r:id="rId16"/>
    <p:sldId id="289" r:id="rId17"/>
    <p:sldId id="277" r:id="rId18"/>
    <p:sldId id="292" r:id="rId19"/>
    <p:sldId id="278" r:id="rId20"/>
    <p:sldId id="293" r:id="rId21"/>
    <p:sldId id="276" r:id="rId22"/>
    <p:sldId id="284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xnach\Desktop\&#1056;&#1072;&#1073;&#1086;&#1095;&#1072;&#1103;%20&#1087;&#1072;&#1087;&#1082;&#1072;%20&#1048;&#1056;&#1040;\&#1052;&#1055;\&#1055;&#1056;&#1054;&#1045;&#1050;&#1058;%20&#1052;&#1055;\2020\&#1044;&#1086;&#1082;&#1083;&#1072;&#1076;%20&#1087;&#1086;%20&#1092;&#1086;&#1088;&#1084;&#1080;&#1088;&#1086;&#1074;&#1072;&#1085;&#1080;&#1102;%20&#1073;&#1102;&#1076;&#1078;&#1077;&#1090;&#1072;%20&#1085;&#1072;%202020-2022\&#1074;&#1089;&#1077;%20&#1076;&#1080;&#1072;&#1075;&#1088;&#1072;&#1084;&#1084;&#1099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xnach\Desktop\&#1056;&#1072;&#1073;&#1086;&#1095;&#1072;&#1103;%20&#1087;&#1072;&#1087;&#1082;&#1072;%20&#1048;&#1056;&#1040;\&#1052;&#1055;\&#1055;&#1056;&#1054;&#1045;&#1050;&#1058;%20&#1052;&#1055;\2020\&#1044;&#1086;&#1082;&#1083;&#1072;&#1076;%20&#1087;&#1086;%20&#1092;&#1086;&#1088;&#1084;&#1080;&#1088;&#1086;&#1074;&#1072;&#1085;&#1080;&#1102;%20&#1073;&#1102;&#1076;&#1078;&#1077;&#1090;&#1072;%20&#1085;&#1072;%202020-2022\&#1074;&#1089;&#1077;%20&#1076;&#1080;&#1072;&#1075;&#1088;&#1072;&#1084;&#1084;&#1099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xnach\Desktop\&#1056;&#1072;&#1073;&#1086;&#1095;&#1072;&#1103;%20&#1087;&#1072;&#1087;&#1082;&#1072;%20&#1048;&#1056;&#1040;\&#1052;&#1055;\&#1055;&#1056;&#1054;&#1045;&#1050;&#1058;%20&#1052;&#1055;\2020\&#1044;&#1086;&#1082;&#1083;&#1072;&#1076;%20&#1087;&#1086;%20&#1092;&#1086;&#1088;&#1084;&#1080;&#1088;&#1086;&#1074;&#1072;&#1085;&#1080;&#1102;%20&#1073;&#1102;&#1076;&#1078;&#1077;&#1090;&#1072;%20&#1085;&#1072;%202020-2022\&#1074;&#1089;&#1077;%20&#1076;&#1080;&#1072;&#1075;&#1088;&#1072;&#1084;&#1084;&#1099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xnach\Desktop\&#1056;&#1072;&#1073;&#1086;&#1095;&#1072;&#1103;%20&#1087;&#1072;&#1087;&#1082;&#1072;%20&#1048;&#1056;&#1040;\&#1052;&#1055;\&#1055;&#1056;&#1054;&#1045;&#1050;&#1058;%20&#1052;&#1055;\2020\&#1044;&#1086;&#1082;&#1083;&#1072;&#1076;%20&#1087;&#1086;%20&#1092;&#1086;&#1088;&#1084;&#1080;&#1088;&#1086;&#1074;&#1072;&#1085;&#1080;&#1102;%20&#1073;&#1102;&#1076;&#1078;&#1077;&#1090;&#1072;%20&#1085;&#1072;%202020-2022\&#1074;&#1089;&#1077;%20&#1076;&#1080;&#1072;&#1075;&#1088;&#1072;&#1084;&#1084;&#1099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Windows\system32\config\systemprofile\Desktop\&#1050;&#1085;&#1080;&#1075;&#1072;1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xnach\Desktop\&#1056;&#1072;&#1073;&#1086;&#1095;&#1072;&#1103;%20&#1087;&#1072;&#1087;&#1082;&#1072;%20&#1048;&#1056;&#1040;\&#1052;&#1055;\&#1055;&#1056;&#1054;&#1045;&#1050;&#1058;%20&#1052;&#1055;\2020\&#1044;&#1086;&#1082;&#1083;&#1072;&#1076;%20&#1087;&#1086;%20&#1092;&#1086;&#1088;&#1084;&#1080;&#1088;&#1086;&#1074;&#1072;&#1085;&#1080;&#1102;%20&#1073;&#1102;&#1076;&#1078;&#1077;&#1090;&#1072;%20&#1085;&#1072;%202020-2022\&#1074;&#1089;&#1077;%20&#1076;&#1080;&#1072;&#1075;&#1088;&#1072;&#1084;&#1084;&#1099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xnach\Desktop\&#1056;&#1072;&#1073;&#1086;&#1095;&#1072;&#1103;%20&#1087;&#1072;&#1087;&#1082;&#1072;%20&#1048;&#1056;&#1040;\&#1052;&#1055;\&#1055;&#1056;&#1054;&#1045;&#1050;&#1058;%20&#1052;&#1055;\2020\&#1044;&#1086;&#1082;&#1083;&#1072;&#1076;%20&#1087;&#1086;%20&#1092;&#1086;&#1088;&#1084;&#1080;&#1088;&#1086;&#1074;&#1072;&#1085;&#1080;&#1102;%20&#1073;&#1102;&#1076;&#1078;&#1077;&#1090;&#1072;%20&#1085;&#1072;%202020-2022\&#1074;&#1089;&#1077;%20&#1076;&#1080;&#1072;&#1075;&#1088;&#1072;&#1084;&#1084;&#1099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xnach\Desktop\&#1056;&#1072;&#1073;&#1086;&#1095;&#1072;&#1103;%20&#1087;&#1072;&#1087;&#1082;&#1072;%20&#1048;&#1056;&#1040;\&#1052;&#1055;\&#1055;&#1056;&#1054;&#1045;&#1050;&#1058;%20&#1052;&#1055;\2020\&#1044;&#1086;&#1082;&#1083;&#1072;&#1076;%20&#1087;&#1086;%20&#1092;&#1086;&#1088;&#1084;&#1080;&#1088;&#1086;&#1074;&#1072;&#1085;&#1080;&#1102;%20&#1073;&#1102;&#1076;&#1078;&#1077;&#1090;&#1072;%20&#1085;&#1072;%202020-2022\&#1074;&#1089;&#1077;%20&#1076;&#1080;&#1072;&#1075;&#1088;&#1072;&#1084;&#1084;&#1099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xnach\Desktop\&#1056;&#1072;&#1073;&#1086;&#1095;&#1072;&#1103;%20&#1087;&#1072;&#1087;&#1082;&#1072;%20&#1048;&#1056;&#1040;\&#1052;&#1055;\&#1055;&#1056;&#1054;&#1045;&#1050;&#1058;%20&#1052;&#1055;\2020\&#1044;&#1086;&#1082;&#1083;&#1072;&#1076;%20&#1087;&#1086;%20&#1092;&#1086;&#1088;&#1084;&#1080;&#1088;&#1086;&#1074;&#1072;&#1085;&#1080;&#1102;%20&#1073;&#1102;&#1076;&#1078;&#1077;&#1090;&#1072;%20&#1085;&#1072;%202020-2022\&#1074;&#1089;&#1077;%20&#1076;&#1080;&#1072;&#1075;&#1088;&#1072;&#1084;&#1084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Лист1!$B$2</c:f>
              <c:strCache>
                <c:ptCount val="1"/>
                <c:pt idx="0">
                  <c:v>2018-2019 учебный год</c:v>
                </c:pt>
              </c:strCache>
            </c:strRef>
          </c:tx>
          <c:dLbls>
            <c:dLbl>
              <c:idx val="0"/>
              <c:layout>
                <c:manualLayout>
                  <c:x val="1.8518518518518521E-2"/>
                  <c:y val="-3.9001865459350873E-2"/>
                </c:manualLayout>
              </c:layout>
              <c:showVal val="1"/>
            </c:dLbl>
            <c:dLbl>
              <c:idx val="1"/>
              <c:layout>
                <c:manualLayout>
                  <c:x val="2.777777777777779E-2"/>
                  <c:y val="-3.254865318165439E-2"/>
                </c:manualLayout>
              </c:layout>
              <c:showVal val="1"/>
            </c:dLbl>
            <c:dLbl>
              <c:idx val="2"/>
              <c:layout>
                <c:manualLayout>
                  <c:x val="2.3765432098765436E-2"/>
                  <c:y val="-4.1807898120245365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Val val="1"/>
          </c:dLbls>
          <c:cat>
            <c:strRef>
              <c:f>Лист1!$A$3:$A$5</c:f>
              <c:strCache>
                <c:ptCount val="3"/>
                <c:pt idx="0">
                  <c:v>Общеобразовательные учреждения</c:v>
                </c:pt>
                <c:pt idx="1">
                  <c:v>Дошкольные  образовательные учреждения</c:v>
                </c:pt>
                <c:pt idx="2">
                  <c:v>Учреждения дополнительного образования</c:v>
                </c:pt>
              </c:strCache>
            </c:strRef>
          </c:cat>
          <c:val>
            <c:numRef>
              <c:f>Лист1!$B$3:$B$5</c:f>
              <c:numCache>
                <c:formatCode>General</c:formatCode>
                <c:ptCount val="3"/>
                <c:pt idx="0">
                  <c:v>9376</c:v>
                </c:pt>
                <c:pt idx="1">
                  <c:v>4331</c:v>
                </c:pt>
                <c:pt idx="2">
                  <c:v>3509</c:v>
                </c:pt>
              </c:numCache>
            </c:numRef>
          </c:val>
        </c:ser>
        <c:ser>
          <c:idx val="1"/>
          <c:order val="1"/>
          <c:tx>
            <c:strRef>
              <c:f>Лист1!$C$2</c:f>
              <c:strCache>
                <c:ptCount val="1"/>
                <c:pt idx="0">
                  <c:v>2019-2020 учебный год</c:v>
                </c:pt>
              </c:strCache>
            </c:strRef>
          </c:tx>
          <c:dLbls>
            <c:dLbl>
              <c:idx val="0"/>
              <c:layout>
                <c:manualLayout>
                  <c:x val="2.5000000000000005E-2"/>
                  <c:y val="-2.8901473564852394E-2"/>
                </c:manualLayout>
              </c:layout>
              <c:showVal val="1"/>
            </c:dLbl>
            <c:dLbl>
              <c:idx val="1"/>
              <c:layout>
                <c:manualLayout>
                  <c:x val="2.1604938271604951E-2"/>
                  <c:y val="-3.1707506225746876E-2"/>
                </c:manualLayout>
              </c:layout>
              <c:showVal val="1"/>
            </c:dLbl>
            <c:dLbl>
              <c:idx val="2"/>
              <c:layout>
                <c:manualLayout>
                  <c:x val="2.6234567901234684E-2"/>
                  <c:y val="-4.1807898120245365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Val val="1"/>
          </c:dLbls>
          <c:cat>
            <c:strRef>
              <c:f>Лист1!$A$3:$A$5</c:f>
              <c:strCache>
                <c:ptCount val="3"/>
                <c:pt idx="0">
                  <c:v>Общеобразовательные учреждения</c:v>
                </c:pt>
                <c:pt idx="1">
                  <c:v>Дошкольные  образовательные учреждения</c:v>
                </c:pt>
                <c:pt idx="2">
                  <c:v>Учреждения дополнительного образования</c:v>
                </c:pt>
              </c:strCache>
            </c:strRef>
          </c:cat>
          <c:val>
            <c:numRef>
              <c:f>Лист1!$C$3:$C$5</c:f>
              <c:numCache>
                <c:formatCode>General</c:formatCode>
                <c:ptCount val="3"/>
                <c:pt idx="0">
                  <c:v>9645</c:v>
                </c:pt>
                <c:pt idx="1">
                  <c:v>4380</c:v>
                </c:pt>
                <c:pt idx="2">
                  <c:v>3509</c:v>
                </c:pt>
              </c:numCache>
            </c:numRef>
          </c:val>
        </c:ser>
        <c:dLbls>
          <c:showVal val="1"/>
        </c:dLbls>
        <c:shape val="box"/>
        <c:axId val="84282368"/>
        <c:axId val="94291072"/>
        <c:axId val="0"/>
      </c:bar3DChart>
      <c:catAx>
        <c:axId val="84282368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94291072"/>
        <c:crosses val="autoZero"/>
        <c:auto val="1"/>
        <c:lblAlgn val="ctr"/>
        <c:lblOffset val="100"/>
      </c:catAx>
      <c:valAx>
        <c:axId val="94291072"/>
        <c:scaling>
          <c:orientation val="minMax"/>
        </c:scaling>
        <c:axPos val="l"/>
        <c:majorGridlines/>
        <c:numFmt formatCode="General" sourceLinked="1"/>
        <c:tickLblPos val="nextTo"/>
        <c:crossAx val="84282368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200"/>
          </a:pPr>
          <a:endParaRPr lang="ru-RU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Лист1!$B$24</c:f>
              <c:strCache>
                <c:ptCount val="1"/>
                <c:pt idx="0">
                  <c:v>2020 год</c:v>
                </c:pt>
              </c:strCache>
            </c:strRef>
          </c:tx>
          <c:dLbls>
            <c:dLbl>
              <c:idx val="0"/>
              <c:layout>
                <c:manualLayout>
                  <c:x val="4.881650054755822E-2"/>
                  <c:y val="-7.3904238728148802E-2"/>
                </c:manualLayout>
              </c:layout>
              <c:showVal val="1"/>
            </c:dLbl>
            <c:dLbl>
              <c:idx val="1"/>
              <c:layout>
                <c:manualLayout>
                  <c:x val="4.5667048899328662E-2"/>
                  <c:y val="-6.2534355846895137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Val val="1"/>
          </c:dLbls>
          <c:cat>
            <c:strRef>
              <c:f>Лист1!$A$25:$A$26</c:f>
              <c:strCache>
                <c:ptCount val="2"/>
                <c:pt idx="0">
                  <c:v>Местный бюджет, тыс.руб.</c:v>
                </c:pt>
                <c:pt idx="1">
                  <c:v>Краевой бюджет, тыс.руб.</c:v>
                </c:pt>
              </c:strCache>
            </c:strRef>
          </c:cat>
          <c:val>
            <c:numRef>
              <c:f>Лист1!$B$25:$B$26</c:f>
              <c:numCache>
                <c:formatCode>#,##0.00</c:formatCode>
                <c:ptCount val="2"/>
                <c:pt idx="0">
                  <c:v>458223.93000000005</c:v>
                </c:pt>
                <c:pt idx="1">
                  <c:v>964938.9</c:v>
                </c:pt>
              </c:numCache>
            </c:numRef>
          </c:val>
        </c:ser>
        <c:dLbls>
          <c:showVal val="1"/>
        </c:dLbls>
        <c:shape val="box"/>
        <c:axId val="45688320"/>
        <c:axId val="45689856"/>
        <c:axId val="0"/>
      </c:bar3DChart>
      <c:catAx>
        <c:axId val="45688320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45689856"/>
        <c:crosses val="autoZero"/>
        <c:auto val="1"/>
        <c:lblAlgn val="ctr"/>
        <c:lblOffset val="100"/>
      </c:catAx>
      <c:valAx>
        <c:axId val="45689856"/>
        <c:scaling>
          <c:orientation val="minMax"/>
        </c:scaling>
        <c:axPos val="l"/>
        <c:majorGridlines/>
        <c:numFmt formatCode="#,##0.00" sourceLinked="1"/>
        <c:tickLblPos val="nextTo"/>
        <c:crossAx val="45688320"/>
        <c:crosses val="autoZero"/>
        <c:crossBetween val="between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dLblPos val="ctr"/>
            <c:showVal val="1"/>
            <c:showLeaderLines val="1"/>
          </c:dLbls>
          <c:cat>
            <c:strRef>
              <c:f>Лист1!$A$49:$A$50</c:f>
              <c:strCache>
                <c:ptCount val="2"/>
                <c:pt idx="0">
                  <c:v>Краевой бюджет, тыс.руб.</c:v>
                </c:pt>
                <c:pt idx="1">
                  <c:v>Местный бюджет, тыс.руб.</c:v>
                </c:pt>
              </c:strCache>
            </c:strRef>
          </c:cat>
          <c:val>
            <c:numRef>
              <c:f>Лист1!$B$49:$B$50</c:f>
              <c:numCache>
                <c:formatCode>#,##0.00</c:formatCode>
                <c:ptCount val="2"/>
                <c:pt idx="0">
                  <c:v>402902.06</c:v>
                </c:pt>
                <c:pt idx="1">
                  <c:v>136134.41999999998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r"/>
      <c:layout/>
      <c:txPr>
        <a:bodyPr/>
        <a:lstStyle/>
        <a:p>
          <a:pPr>
            <a:defRPr sz="1600"/>
          </a:pPr>
          <a:endParaRPr lang="ru-RU"/>
        </a:p>
      </c:txPr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dLblPos val="ctr"/>
            <c:showVal val="1"/>
            <c:showLeaderLines val="1"/>
          </c:dLbls>
          <c:cat>
            <c:strRef>
              <c:f>Лист1!$A$45:$A$46</c:f>
              <c:strCache>
                <c:ptCount val="2"/>
                <c:pt idx="0">
                  <c:v>Подготовка ДОУ к новому учебному году</c:v>
                </c:pt>
                <c:pt idx="1">
                  <c:v>Присмотр и уход за детьми-инвалидами, сиротами и детьми, оставшимися без попечения родителей, туберкулезной интоксикацией</c:v>
                </c:pt>
              </c:strCache>
            </c:strRef>
          </c:cat>
          <c:val>
            <c:numRef>
              <c:f>Лист1!$B$45:$B$46</c:f>
              <c:numCache>
                <c:formatCode>#,##0.00</c:formatCode>
                <c:ptCount val="2"/>
                <c:pt idx="0">
                  <c:v>9113.92</c:v>
                </c:pt>
                <c:pt idx="1">
                  <c:v>4158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r"/>
      <c:layout>
        <c:manualLayout>
          <c:xMode val="edge"/>
          <c:yMode val="edge"/>
          <c:x val="0.6601435063672596"/>
          <c:y val="3.534172057269909E-2"/>
          <c:w val="0.33059723437348115"/>
          <c:h val="0.92328210824950552"/>
        </c:manualLayout>
      </c:layout>
      <c:txPr>
        <a:bodyPr/>
        <a:lstStyle/>
        <a:p>
          <a:pPr>
            <a:defRPr sz="1600"/>
          </a:pPr>
          <a:endParaRPr lang="ru-RU"/>
        </a:p>
      </c:txPr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Лист1!$B$57</c:f>
              <c:strCache>
                <c:ptCount val="1"/>
                <c:pt idx="0">
                  <c:v>2018 год</c:v>
                </c:pt>
              </c:strCache>
            </c:strRef>
          </c:tx>
          <c:dLbls>
            <c:delete val="1"/>
          </c:dLbls>
          <c:val>
            <c:numRef>
              <c:f>Лист1!$C$57</c:f>
              <c:numCache>
                <c:formatCode>#,##0.00</c:formatCode>
                <c:ptCount val="1"/>
                <c:pt idx="0">
                  <c:v>0</c:v>
                </c:pt>
              </c:numCache>
            </c:numRef>
          </c:val>
        </c:ser>
        <c:dLbls>
          <c:showVal val="1"/>
        </c:dLbls>
        <c:firstSliceAng val="0"/>
      </c:pieChart>
    </c:plotArea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Лист1!$A$58</c:f>
              <c:strCache>
                <c:ptCount val="1"/>
                <c:pt idx="0">
                  <c:v>Количество получателей</c:v>
                </c:pt>
              </c:strCache>
            </c:strRef>
          </c:tx>
          <c:dLbls>
            <c:dLbl>
              <c:idx val="0"/>
              <c:layout>
                <c:manualLayout>
                  <c:x val="4.5262915723228409E-2"/>
                  <c:y val="-6.7263913106353893E-2"/>
                </c:manualLayout>
              </c:layout>
              <c:showVal val="1"/>
            </c:dLbl>
            <c:dLbl>
              <c:idx val="1"/>
              <c:layout>
                <c:manualLayout>
                  <c:x val="4.9945286315286504E-2"/>
                  <c:y val="-6.4339395145208089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Val val="1"/>
          </c:dLbls>
          <c:cat>
            <c:strRef>
              <c:f>Лист1!$B$57:$C$57</c:f>
              <c:strCache>
                <c:ptCount val="2"/>
                <c:pt idx="0">
                  <c:v>2019 год</c:v>
                </c:pt>
                <c:pt idx="1">
                  <c:v>2020 год</c:v>
                </c:pt>
              </c:strCache>
            </c:strRef>
          </c:cat>
          <c:val>
            <c:numRef>
              <c:f>Лист1!$B$58:$C$58</c:f>
              <c:numCache>
                <c:formatCode>General</c:formatCode>
                <c:ptCount val="2"/>
                <c:pt idx="0" formatCode="#,##0">
                  <c:v>982</c:v>
                </c:pt>
                <c:pt idx="1">
                  <c:v>773</c:v>
                </c:pt>
              </c:numCache>
            </c:numRef>
          </c:val>
        </c:ser>
        <c:dLbls>
          <c:showVal val="1"/>
        </c:dLbls>
        <c:shape val="box"/>
        <c:axId val="88831872"/>
        <c:axId val="88833408"/>
        <c:axId val="0"/>
      </c:bar3DChart>
      <c:catAx>
        <c:axId val="88831872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88833408"/>
        <c:crosses val="autoZero"/>
        <c:auto val="1"/>
        <c:lblAlgn val="ctr"/>
        <c:lblOffset val="100"/>
      </c:catAx>
      <c:valAx>
        <c:axId val="88833408"/>
        <c:scaling>
          <c:orientation val="minMax"/>
        </c:scaling>
        <c:axPos val="l"/>
        <c:majorGridlines/>
        <c:numFmt formatCode="#,##0" sourceLinked="1"/>
        <c:tickLblPos val="nextTo"/>
        <c:crossAx val="88831872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600"/>
          </a:pPr>
          <a:endParaRPr lang="ru-RU"/>
        </a:p>
      </c:txPr>
    </c:legend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dLbls>
            <c:dLbl>
              <c:idx val="0"/>
              <c:layout>
                <c:manualLayout>
                  <c:x val="3.7458964736464845E-2"/>
                  <c:y val="-3.9629011824512582E-2"/>
                </c:manualLayout>
              </c:layout>
              <c:showVal val="1"/>
            </c:dLbl>
            <c:dLbl>
              <c:idx val="1"/>
              <c:layout>
                <c:manualLayout>
                  <c:x val="3.5898174539112232E-2"/>
                  <c:y val="-4.5290299228014398E-2"/>
                </c:manualLayout>
              </c:layout>
              <c:showVal val="1"/>
            </c:dLbl>
            <c:dLbl>
              <c:idx val="2"/>
              <c:layout>
                <c:manualLayout>
                  <c:x val="3.4337384341759473E-2"/>
                  <c:y val="-6.2274161438519764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Val val="1"/>
          </c:dLbls>
          <c:cat>
            <c:strRef>
              <c:f>Лист1!$A$63:$A$65</c:f>
              <c:strCache>
                <c:ptCount val="3"/>
                <c:pt idx="0">
                  <c:v>Всего, тыс.руб</c:v>
                </c:pt>
                <c:pt idx="1">
                  <c:v>Краевой бюджет, тыс.руб.</c:v>
                </c:pt>
                <c:pt idx="2">
                  <c:v>Местный бюджет, тыс.руб.</c:v>
                </c:pt>
              </c:strCache>
            </c:strRef>
          </c:cat>
          <c:val>
            <c:numRef>
              <c:f>Лист1!$B$63:$B$65</c:f>
              <c:numCache>
                <c:formatCode>#,##0.00</c:formatCode>
                <c:ptCount val="3"/>
                <c:pt idx="0">
                  <c:v>575031.91</c:v>
                </c:pt>
                <c:pt idx="1">
                  <c:v>460665.35</c:v>
                </c:pt>
                <c:pt idx="2">
                  <c:v>114366.56</c:v>
                </c:pt>
              </c:numCache>
            </c:numRef>
          </c:val>
        </c:ser>
        <c:dLbls>
          <c:showVal val="1"/>
        </c:dLbls>
        <c:shape val="box"/>
        <c:axId val="46281856"/>
        <c:axId val="46283392"/>
        <c:axId val="0"/>
      </c:bar3DChart>
      <c:catAx>
        <c:axId val="46281856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46283392"/>
        <c:crosses val="autoZero"/>
        <c:auto val="1"/>
        <c:lblAlgn val="ctr"/>
        <c:lblOffset val="100"/>
      </c:catAx>
      <c:valAx>
        <c:axId val="46283392"/>
        <c:scaling>
          <c:orientation val="minMax"/>
        </c:scaling>
        <c:axPos val="l"/>
        <c:majorGridlines/>
        <c:numFmt formatCode="#,##0.00" sourceLinked="1"/>
        <c:tickLblPos val="nextTo"/>
        <c:crossAx val="46281856"/>
        <c:crosses val="autoZero"/>
        <c:crossBetween val="between"/>
      </c:valAx>
    </c:plotArea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pieChart>
        <c:varyColors val="1"/>
        <c:ser>
          <c:idx val="0"/>
          <c:order val="0"/>
          <c:dLbls>
            <c:dLbl>
              <c:idx val="3"/>
              <c:layout>
                <c:manualLayout>
                  <c:x val="0.14962616939193848"/>
                  <c:y val="-0.22303412647636855"/>
                </c:manualLayout>
              </c:layout>
              <c:dLblPos val="bestFit"/>
              <c:showVal val="1"/>
            </c:dLbl>
            <c:dLbl>
              <c:idx val="4"/>
              <c:layout>
                <c:manualLayout>
                  <c:x val="1.7885684045759225E-2"/>
                  <c:y val="0.13688948354397407"/>
                </c:manualLayout>
              </c:layout>
              <c:dLblPos val="bestFit"/>
              <c:showVal val="1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dLblPos val="inEnd"/>
            <c:showVal val="1"/>
            <c:showLeaderLines val="1"/>
          </c:dLbls>
          <c:cat>
            <c:strRef>
              <c:f>Лист1!$A$78:$A$82</c:f>
              <c:strCache>
                <c:ptCount val="5"/>
                <c:pt idx="0">
                  <c:v>Подготовка ОУ к новому учебному году</c:v>
                </c:pt>
                <c:pt idx="1">
                  <c:v>Организация питания детей в лагерях с дневным пребыванием</c:v>
                </c:pt>
                <c:pt idx="2">
                  <c:v>Приобретение учебников</c:v>
                </c:pt>
                <c:pt idx="3">
                  <c:v>Проведение реконструкции здания МОБУ "ООШ № 5"</c:v>
                </c:pt>
                <c:pt idx="4">
                  <c:v>Развитие инфраструктуры ОУ</c:v>
                </c:pt>
              </c:strCache>
            </c:strRef>
          </c:cat>
          <c:val>
            <c:numRef>
              <c:f>Лист1!$B$78:$B$82</c:f>
              <c:numCache>
                <c:formatCode>#,##0.00</c:formatCode>
                <c:ptCount val="5"/>
                <c:pt idx="0">
                  <c:v>4686.08</c:v>
                </c:pt>
                <c:pt idx="1">
                  <c:v>4012.2599999999998</c:v>
                </c:pt>
                <c:pt idx="2">
                  <c:v>14644.96</c:v>
                </c:pt>
                <c:pt idx="3">
                  <c:v>49818.93</c:v>
                </c:pt>
                <c:pt idx="4">
                  <c:v>3272.4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r"/>
      <c:layout>
        <c:manualLayout>
          <c:xMode val="edge"/>
          <c:yMode val="edge"/>
          <c:x val="0.61267458888895832"/>
          <c:y val="5.1734433721923614E-2"/>
          <c:w val="0.37882520451809409"/>
          <c:h val="0.93002046707453978"/>
        </c:manualLayout>
      </c:layout>
      <c:txPr>
        <a:bodyPr/>
        <a:lstStyle/>
        <a:p>
          <a:pPr>
            <a:defRPr sz="1600"/>
          </a:pPr>
          <a:endParaRPr lang="ru-RU"/>
        </a:p>
      </c:txPr>
    </c:legend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pieChart>
        <c:varyColors val="1"/>
        <c:ser>
          <c:idx val="0"/>
          <c:order val="0"/>
          <c:dLbls>
            <c:dLblPos val="bestFit"/>
            <c:showVal val="1"/>
            <c:showLeaderLines val="1"/>
          </c:dLbls>
          <c:cat>
            <c:strRef>
              <c:f>Лист1!$A$85:$A$90</c:f>
              <c:strCache>
                <c:ptCount val="6"/>
                <c:pt idx="0">
                  <c:v>Дополнительные общеразвивающие программы, тыс.руб.</c:v>
                </c:pt>
                <c:pt idx="1">
                  <c:v>Организация отдыха, оздоровления и занятости детей, тыс.руб.</c:v>
                </c:pt>
                <c:pt idx="2">
                  <c:v>Подготовка к открытию летнего сезона, тыс.руб.</c:v>
                </c:pt>
                <c:pt idx="3">
                  <c:v>Организация лагерей дневного пребывания, тыс.руб.</c:v>
                </c:pt>
                <c:pt idx="4">
                  <c:v>Организация палаточных лагерей, тыс.руб.</c:v>
                </c:pt>
                <c:pt idx="5">
                  <c:v>Поддержка одаренных и талантливых детей, тыс.руб.</c:v>
                </c:pt>
              </c:strCache>
            </c:strRef>
          </c:cat>
          <c:val>
            <c:numRef>
              <c:f>Лист1!$B$85:$B$90</c:f>
              <c:numCache>
                <c:formatCode>#,##0.00</c:formatCode>
                <c:ptCount val="6"/>
                <c:pt idx="0">
                  <c:v>53444.33</c:v>
                </c:pt>
                <c:pt idx="1">
                  <c:v>13567.8</c:v>
                </c:pt>
                <c:pt idx="2">
                  <c:v>1365</c:v>
                </c:pt>
                <c:pt idx="3">
                  <c:v>330</c:v>
                </c:pt>
                <c:pt idx="4">
                  <c:v>522.15</c:v>
                </c:pt>
                <c:pt idx="5">
                  <c:v>800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r"/>
      <c:layout>
        <c:manualLayout>
          <c:xMode val="edge"/>
          <c:yMode val="edge"/>
          <c:x val="0.58801618547681522"/>
          <c:y val="7.5482278578061683E-3"/>
          <c:w val="0.40272459363632185"/>
          <c:h val="0.98490332333693398"/>
        </c:manualLayout>
      </c:layout>
      <c:txPr>
        <a:bodyPr/>
        <a:lstStyle/>
        <a:p>
          <a:pPr>
            <a:defRPr sz="1600"/>
          </a:pPr>
          <a:endParaRPr lang="ru-RU"/>
        </a:p>
      </c:txPr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F8FE36-CAB6-4DEC-ACF3-E25CC1A3F384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AD90B-8D65-4EC9-928D-BB92019BC53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3CDA27-C7B6-4CE5-B93F-D38DD46714A8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hyperlink" Target="http://www.resurs.my1.r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gorono@minusa.ru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Ирина\Desktop\Фасад школы 16.jpg"/>
          <p:cNvPicPr>
            <a:picLocks noChangeAspect="1" noChangeArrowheads="1"/>
          </p:cNvPicPr>
          <p:nvPr/>
        </p:nvPicPr>
        <p:blipFill>
          <a:blip r:embed="rId3" cstate="print">
            <a:lum bright="38000" contrast="-4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19050" y="565150"/>
            <a:ext cx="6553200" cy="2540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Группа 11"/>
          <p:cNvGrpSpPr>
            <a:grpSpLocks/>
          </p:cNvGrpSpPr>
          <p:nvPr/>
        </p:nvGrpSpPr>
        <p:grpSpPr bwMode="auto">
          <a:xfrm>
            <a:off x="6610350" y="0"/>
            <a:ext cx="2533650" cy="1862138"/>
            <a:chOff x="6629400" y="0"/>
            <a:chExt cx="2514600" cy="1862138"/>
          </a:xfrm>
        </p:grpSpPr>
        <p:pic>
          <p:nvPicPr>
            <p:cNvPr id="21513" name="Picture 4" descr="2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629400" y="0"/>
              <a:ext cx="2514600" cy="1862138"/>
            </a:xfrm>
            <a:prstGeom prst="rect">
              <a:avLst/>
            </a:prstGeom>
            <a:blipFill dpi="0" rotWithShape="1">
              <a:blip r:embed="rId4" cstate="print">
                <a:alphaModFix amt="27000"/>
              </a:blip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6629400" y="0"/>
              <a:ext cx="914400" cy="1143000"/>
              <a:chOff x="4368" y="1872"/>
              <a:chExt cx="256" cy="384"/>
            </a:xfrm>
          </p:grpSpPr>
          <p:sp>
            <p:nvSpPr>
              <p:cNvPr id="21515" name="Rectangle 7"/>
              <p:cNvSpPr>
                <a:spLocks noChangeArrowheads="1"/>
              </p:cNvSpPr>
              <p:nvPr/>
            </p:nvSpPr>
            <p:spPr bwMode="auto">
              <a:xfrm>
                <a:off x="4368" y="1872"/>
                <a:ext cx="256" cy="384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pic>
            <p:nvPicPr>
              <p:cNvPr id="21516" name="Picture 8" descr="герб Минусинска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416" y="1920"/>
                <a:ext cx="158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053" name="Rectangle 10"/>
          <p:cNvSpPr>
            <a:spLocks noChangeArrowheads="1"/>
          </p:cNvSpPr>
          <p:nvPr/>
        </p:nvSpPr>
        <p:spPr bwMode="auto">
          <a:xfrm>
            <a:off x="247650" y="1916832"/>
            <a:ext cx="8534400" cy="4064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ru-RU" sz="4800" b="1" dirty="0" smtClean="0"/>
              <a:t>Формирование бюджета </a:t>
            </a:r>
          </a:p>
          <a:p>
            <a:pPr algn="ctr">
              <a:defRPr/>
            </a:pPr>
            <a:r>
              <a:rPr lang="ru-RU" sz="4800" b="1" dirty="0" smtClean="0"/>
              <a:t>по управлению образования города Минусинска </a:t>
            </a:r>
          </a:p>
          <a:p>
            <a:pPr algn="ctr">
              <a:defRPr/>
            </a:pPr>
            <a:r>
              <a:rPr lang="ru-RU" sz="4800" b="1" dirty="0" smtClean="0"/>
              <a:t>на 2020 год и плановый период 2021-2022 гг.</a:t>
            </a:r>
            <a:endParaRPr lang="ru-RU" sz="4800" b="1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-476250" y="381000"/>
            <a:ext cx="47053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990085" y="133351"/>
            <a:ext cx="4800086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город Минусинск</a:t>
            </a:r>
            <a:endParaRPr lang="ru-RU" sz="2000" b="1" cap="all" dirty="0">
              <a:ln/>
              <a:solidFill>
                <a:schemeClr val="accent1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  <p:sp>
        <p:nvSpPr>
          <p:cNvPr id="21512" name="TextBox 11"/>
          <p:cNvSpPr txBox="1">
            <a:spLocks noChangeArrowheads="1"/>
          </p:cNvSpPr>
          <p:nvPr/>
        </p:nvSpPr>
        <p:spPr bwMode="auto">
          <a:xfrm>
            <a:off x="342900" y="5562600"/>
            <a:ext cx="859155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b="1" dirty="0" err="1" smtClean="0"/>
              <a:t>Койнова</a:t>
            </a:r>
            <a:r>
              <a:rPr lang="ru-RU" sz="1400" b="1" dirty="0" smtClean="0"/>
              <a:t> Татьяна Николаевна, </a:t>
            </a:r>
            <a:endParaRPr lang="ru-RU" sz="1400" b="1" dirty="0"/>
          </a:p>
          <a:p>
            <a:pPr algn="r"/>
            <a:r>
              <a:rPr lang="ru-RU" sz="1400" b="1" dirty="0" smtClean="0"/>
              <a:t>и.о. руководителя </a:t>
            </a:r>
            <a:r>
              <a:rPr lang="ru-RU" sz="1400" b="1" dirty="0"/>
              <a:t>управления образования </a:t>
            </a:r>
          </a:p>
          <a:p>
            <a:pPr algn="r"/>
            <a:r>
              <a:rPr lang="ru-RU" sz="1400" b="1" dirty="0"/>
              <a:t>администрации города Минусинска</a:t>
            </a:r>
          </a:p>
          <a:p>
            <a:pPr algn="r"/>
            <a:r>
              <a:rPr lang="en-US" sz="1400" b="1" dirty="0"/>
              <a:t>e-mail: </a:t>
            </a:r>
            <a:r>
              <a:rPr lang="en-US" sz="1400" b="1" dirty="0">
                <a:hlinkClick r:id="rId6"/>
              </a:rPr>
              <a:t>gorono@minusa.ru</a:t>
            </a:r>
            <a:r>
              <a:rPr lang="en-US" sz="1400" b="1" dirty="0"/>
              <a:t>, </a:t>
            </a:r>
            <a:endParaRPr lang="ru-RU" sz="1400" b="1" dirty="0"/>
          </a:p>
          <a:p>
            <a:pPr algn="r"/>
            <a:r>
              <a:rPr lang="en-US" sz="1400" b="1" dirty="0">
                <a:hlinkClick r:id="rId7"/>
              </a:rPr>
              <a:t>http:</a:t>
            </a:r>
            <a:r>
              <a:rPr lang="ru-RU" sz="1400" b="1" dirty="0">
                <a:hlinkClick r:id="rId7"/>
              </a:rPr>
              <a:t>//</a:t>
            </a:r>
            <a:r>
              <a:rPr lang="en-US" sz="1400" b="1" dirty="0">
                <a:hlinkClick r:id="rId7"/>
              </a:rPr>
              <a:t>www.resurs.my1.ru</a:t>
            </a:r>
            <a:r>
              <a:rPr lang="ru-RU" sz="1400" b="1" dirty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858148" cy="562074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Сеть образовательных учреждений, </a:t>
            </a:r>
            <a:br>
              <a:rPr lang="ru-RU" sz="2800" b="1" dirty="0" smtClean="0"/>
            </a:br>
            <a:r>
              <a:rPr lang="ru-RU" sz="2800" b="1" dirty="0" smtClean="0"/>
              <a:t>подведомственных  управлению образования </a:t>
            </a:r>
            <a:br>
              <a:rPr lang="ru-RU" sz="2800" b="1" dirty="0" smtClean="0"/>
            </a:br>
            <a:r>
              <a:rPr lang="ru-RU" sz="2800" b="1" dirty="0" smtClean="0"/>
              <a:t>администрации города Минусинска</a:t>
            </a:r>
            <a:endParaRPr lang="ru-RU" sz="28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9" y="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0" y="1556789"/>
          <a:ext cx="9144000" cy="53964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4208"/>
                <a:gridCol w="1296144"/>
                <a:gridCol w="1403648"/>
              </a:tblGrid>
              <a:tr h="494184">
                <a:tc>
                  <a:txBody>
                    <a:bodyPr/>
                    <a:lstStyle/>
                    <a:p>
                      <a:pPr algn="ctr"/>
                      <a:r>
                        <a:rPr lang="ru-RU" sz="25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r>
                        <a:rPr lang="ru-RU" sz="25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 учреждения</a:t>
                      </a:r>
                      <a:endParaRPr lang="ru-RU" sz="25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2019</a:t>
                      </a:r>
                      <a:endParaRPr lang="ru-RU" sz="25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2020</a:t>
                      </a:r>
                      <a:endParaRPr lang="ru-RU" sz="25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39832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Общеобразовательные школы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/>
                </a:tc>
              </a:tr>
              <a:tr h="605774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том числе структурное подразделение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  <a:p>
                      <a:pPr algn="ctr"/>
                      <a:endParaRPr lang="ru-RU" sz="2000" dirty="0"/>
                    </a:p>
                  </a:txBody>
                  <a:tcPr/>
                </a:tc>
              </a:tr>
              <a:tr h="439832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Дошкольные образовательные учреждения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20</a:t>
                      </a:r>
                      <a:endParaRPr lang="ru-RU" sz="20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20</a:t>
                      </a:r>
                      <a:endParaRPr lang="ru-RU" sz="20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39832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Учреждения дополнительного образования</a:t>
                      </a:r>
                      <a:endParaRPr lang="ru-RU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20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20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39832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МБУ ДСОЛ «Елочка»</a:t>
                      </a:r>
                      <a:endParaRPr lang="ru-RU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20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20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39832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МКУ «Центр бюджетного бухгалтерского</a:t>
                      </a:r>
                      <a:r>
                        <a:rPr lang="ru-RU" sz="16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учета</a:t>
                      </a:r>
                      <a:r>
                        <a:rPr lang="ru-RU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20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20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0577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b="0" kern="120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МКУ Ресурсно-методический центр развития и обеспечения жизнедеятельности муниципальной системы образования»</a:t>
                      </a:r>
                      <a:endParaRPr lang="ru-RU" sz="1600" b="0" kern="12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20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20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39832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39</a:t>
                      </a:r>
                      <a:endParaRPr lang="ru-RU" sz="20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39</a:t>
                      </a:r>
                      <a:endParaRPr lang="ru-RU" sz="20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956486"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Орган местного самоуправления в области образования –</a:t>
                      </a:r>
                    </a:p>
                    <a:p>
                      <a:pPr algn="ctr"/>
                      <a:r>
                        <a:rPr lang="ru-RU" sz="18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Управление образования администрации города Минусинска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812360" cy="128215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Участники системы  образования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9" y="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467544" y="1844824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71604" y="428604"/>
            <a:ext cx="7288686" cy="984172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Бюджет управления образования на 2020 год</a:t>
            </a:r>
            <a:endParaRPr lang="ru-RU" sz="28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92696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Диаграмма 6"/>
          <p:cNvGraphicFramePr/>
          <p:nvPr/>
        </p:nvGraphicFramePr>
        <p:xfrm>
          <a:off x="683568" y="2057400"/>
          <a:ext cx="8064896" cy="4467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858148" cy="1143000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Муниципальная программа </a:t>
            </a:r>
            <a:br>
              <a:rPr lang="ru-RU" sz="2800" b="1" dirty="0" smtClean="0"/>
            </a:br>
            <a:r>
              <a:rPr lang="ru-RU" sz="2800" b="1" dirty="0" smtClean="0"/>
              <a:t>«Развитие образования г.Минусинска»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9512" y="1772816"/>
          <a:ext cx="8640959" cy="4968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30886"/>
                <a:gridCol w="2610073"/>
              </a:tblGrid>
              <a:tr h="1008022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Наименование подпрограмм  и мероприятий</a:t>
                      </a:r>
                      <a:endParaRPr kumimoji="0" lang="ru-RU" sz="24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2020</a:t>
                      </a:r>
                    </a:p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(тыс.руб.)</a:t>
                      </a:r>
                      <a:endParaRPr kumimoji="0" lang="ru-RU" sz="24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</a:tr>
              <a:tr h="817617">
                <a:tc>
                  <a:txBody>
                    <a:bodyPr/>
                    <a:lstStyle/>
                    <a:p>
                      <a:pPr marL="342900" indent="-342900" algn="l">
                        <a:buFontTx/>
                        <a:buNone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    Развитие дошкольного образования</a:t>
                      </a:r>
                      <a:endParaRPr kumimoji="0" lang="ru-RU" sz="24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557 823,60</a:t>
                      </a:r>
                    </a:p>
                  </a:txBody>
                  <a:tcPr/>
                </a:tc>
              </a:tr>
              <a:tr h="817617">
                <a:tc>
                  <a:txBody>
                    <a:bodyPr/>
                    <a:lstStyle/>
                    <a:p>
                      <a:pPr marL="342900" indent="-342900" algn="l">
                        <a:buFontTx/>
                        <a:buNone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    Развитие общего образования</a:t>
                      </a:r>
                      <a:endParaRPr kumimoji="0" lang="ru-RU" sz="24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651 466,54</a:t>
                      </a:r>
                    </a:p>
                  </a:txBody>
                  <a:tcPr/>
                </a:tc>
              </a:tr>
              <a:tr h="900127">
                <a:tc>
                  <a:txBody>
                    <a:bodyPr/>
                    <a:lstStyle/>
                    <a:p>
                      <a:pPr marL="342900" indent="-342900" algn="l">
                        <a:buFontTx/>
                        <a:buNone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    Развитие дополнительного образования</a:t>
                      </a:r>
                      <a:endParaRPr kumimoji="0" lang="ru-RU" sz="24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70 029,28</a:t>
                      </a:r>
                    </a:p>
                  </a:txBody>
                  <a:tcPr/>
                </a:tc>
              </a:tr>
              <a:tr h="1425169"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    Обеспечение реализации муниципальной программы развития образования города Минусинска</a:t>
                      </a:r>
                      <a:endParaRPr kumimoji="0" lang="ru-RU" sz="24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 defTabSz="914400" rtl="0" eaLnBrk="1" latinLnBrk="0" hangingPunct="1">
                        <a:buFontTx/>
                        <a:buNone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144 093,41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2708920"/>
            <a:ext cx="7406640" cy="3240360"/>
          </a:xfrm>
        </p:spPr>
        <p:txBody>
          <a:bodyPr>
            <a:normAutofit/>
          </a:bodyPr>
          <a:lstStyle/>
          <a:p>
            <a:endParaRPr lang="ru-RU" sz="2800" b="1" dirty="0" smtClean="0"/>
          </a:p>
          <a:p>
            <a:endParaRPr lang="ru-RU" sz="2800" b="1" dirty="0" smtClean="0"/>
          </a:p>
          <a:p>
            <a:endParaRPr lang="ru-RU" sz="2800" b="1" dirty="0" smtClean="0"/>
          </a:p>
          <a:p>
            <a:endParaRPr lang="ru-RU" sz="2800" b="1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476672"/>
            <a:ext cx="6931496" cy="1152128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Подпрограмма 1 </a:t>
            </a:r>
            <a:br>
              <a:rPr lang="ru-RU" sz="2800" b="1" dirty="0" smtClean="0"/>
            </a:br>
            <a:r>
              <a:rPr lang="ru-RU" sz="2800" b="1" dirty="0" smtClean="0"/>
              <a:t>«Развитие дошкольного образования»</a:t>
            </a:r>
            <a:endParaRPr lang="ru-RU" sz="28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20688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 descr="http://kapitoshka.bdu.su/wp-content/uploads/sites/253/2018/08/IMG_20181116_1059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132856"/>
            <a:ext cx="8543925" cy="45941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Целевые индикаторы и показатели результативности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437848"/>
          <a:ext cx="822960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31024"/>
                <a:gridCol w="1008112"/>
                <a:gridCol w="1090464"/>
              </a:tblGrid>
              <a:tr h="74863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Показатели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Ед. </a:t>
                      </a:r>
                      <a:r>
                        <a:rPr lang="ru-RU" sz="2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изм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2020 год</a:t>
                      </a:r>
                    </a:p>
                  </a:txBody>
                  <a:tcPr/>
                </a:tc>
              </a:tr>
              <a:tr h="1580451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Уровень доступности дошкольного образования и численность населения, получающего дошкольное образование (отношение численности детей 3-7 лет, которым предоставлена возможность получать услуги дошкольного образования, к численности детей в возрасте 3-7 лет.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%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100</a:t>
                      </a:r>
                      <a:endParaRPr lang="ru-RU" sz="1800" dirty="0"/>
                    </a:p>
                  </a:txBody>
                  <a:tcPr/>
                </a:tc>
              </a:tr>
              <a:tr h="1081362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Удельный вес воспитанников дошкольных образовательных учреждений, обучающихся по программам, соответствующим требованиям стандарта дошкольного образования ФГОС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%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100</a:t>
                      </a:r>
                      <a:endParaRPr lang="ru-RU" sz="1800" dirty="0"/>
                    </a:p>
                  </a:txBody>
                  <a:tcPr/>
                </a:tc>
              </a:tr>
              <a:tr h="1081362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детей, получающих образование  в вариативных формах (служба ранней помощи, консультативные центры и другие) в общей численности детей получающих дошкольное образование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%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</a:t>
                      </a:r>
                      <a:endParaRPr lang="ru-RU" sz="1800" dirty="0"/>
                    </a:p>
                  </a:txBody>
                  <a:tcPr/>
                </a:tc>
              </a:tr>
              <a:tr h="332727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Охват детей с ОВЗ доступным дошкольным образованием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%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18</a:t>
                      </a:r>
                      <a:endParaRPr lang="ru-RU" sz="1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792088" cy="1201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0"/>
            <a:ext cx="7416824" cy="1196752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Финансовое обеспечение на реализацию подпрограммы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67544" y="1628800"/>
          <a:ext cx="8352928" cy="46805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18259"/>
                <a:gridCol w="2334669"/>
              </a:tblGrid>
              <a:tr h="1359814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Расходы 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2020</a:t>
                      </a:r>
                    </a:p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(тыс.руб.)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57236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Выполнение</a:t>
                      </a:r>
                      <a:r>
                        <a:rPr lang="ru-RU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муниципального задания</a:t>
                      </a:r>
                      <a:endParaRPr lang="ru-RU" sz="2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539 036,48</a:t>
                      </a:r>
                    </a:p>
                  </a:txBody>
                  <a:tcPr/>
                </a:tc>
              </a:tr>
              <a:tr h="757236"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Иные цели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13</a:t>
                      </a:r>
                      <a:r>
                        <a:rPr lang="ru-RU" sz="2400" b="1" baseline="0" dirty="0" smtClean="0"/>
                        <a:t> 271,92</a:t>
                      </a:r>
                      <a:endParaRPr lang="ru-RU" sz="2400" b="1" dirty="0" smtClean="0"/>
                    </a:p>
                  </a:txBody>
                  <a:tcPr/>
                </a:tc>
              </a:tr>
              <a:tr h="1048999"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Выплата и доставка компенсации части</a:t>
                      </a:r>
                      <a:r>
                        <a:rPr lang="ru-RU" sz="2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родительской платы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ru-RU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515,20</a:t>
                      </a:r>
                      <a:endParaRPr lang="ru-RU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757236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557 823,60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«Расходы на  финансовое обеспечение выполнения муниципального задания»</a:t>
            </a: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1"/>
          <p:cNvSpPr txBox="1"/>
          <p:nvPr/>
        </p:nvSpPr>
        <p:spPr>
          <a:xfrm>
            <a:off x="4751512" y="1628800"/>
            <a:ext cx="4392488" cy="79208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ВСЕГО 539 036,48 тыс.руб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2132856"/>
          <a:ext cx="8147248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«Субсидии на иные цели» </a:t>
            </a:r>
            <a:endParaRPr lang="ru-RU" sz="28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1"/>
          <p:cNvSpPr txBox="1"/>
          <p:nvPr/>
        </p:nvSpPr>
        <p:spPr>
          <a:xfrm>
            <a:off x="4572000" y="1196752"/>
            <a:ext cx="4392488" cy="79208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ВСЕГО 13 271,92 тыс.руб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457200" y="1916832"/>
          <a:ext cx="8229600" cy="4209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«</a:t>
            </a:r>
            <a:r>
              <a:rPr lang="ru-RU" sz="2400" b="1" dirty="0" smtClean="0"/>
              <a:t>Расходы на выплату и доставку компенсации части родительской платы за присмотр и уход»</a:t>
            </a:r>
            <a:endParaRPr lang="ru-RU" sz="24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"/>
          <p:cNvSpPr txBox="1"/>
          <p:nvPr/>
        </p:nvSpPr>
        <p:spPr>
          <a:xfrm>
            <a:off x="4572000" y="1484784"/>
            <a:ext cx="4392488" cy="79208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ВСЕГО 5 515,20 тыс.руб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519492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467544" y="2110740"/>
          <a:ext cx="8136904" cy="43425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884368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Подпрограмма 2 </a:t>
            </a:r>
            <a:br>
              <a:rPr lang="ru-RU" b="1" dirty="0" smtClean="0"/>
            </a:br>
            <a:r>
              <a:rPr lang="ru-RU" b="1" dirty="0" smtClean="0"/>
              <a:t>«Развитие общего образования»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:\ЭКОНОМИСТЫ\Яковлева И.В\ПРОЕКТ МП\2018\ДОКЛАД бюджет 2018\фотографии\фото со школ\16\PA07253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276872"/>
            <a:ext cx="4138886" cy="2943208"/>
          </a:xfrm>
          <a:prstGeom prst="rect">
            <a:avLst/>
          </a:prstGeom>
          <a:noFill/>
        </p:spPr>
      </p:pic>
      <p:pic>
        <p:nvPicPr>
          <p:cNvPr id="1029" name="Picture 5" descr="C:\Users\532B~1\AppData\Local\Temp\Rar$DIa0.246\Урок Универсиада-2019 с Ростовцевым П.А.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2276872"/>
            <a:ext cx="4414812" cy="2943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Целевые индикаторы и показатели результативности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5280"/>
          <a:ext cx="8229600" cy="4776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6968"/>
                <a:gridCol w="1368152"/>
                <a:gridCol w="1234480"/>
              </a:tblGrid>
              <a:tr h="47760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Ед. </a:t>
                      </a:r>
                      <a:r>
                        <a:rPr lang="ru-RU" sz="18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изм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/>
                </a:tc>
              </a:tr>
              <a:tr h="1194012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Удельный вес численности населения в возрасте 5-18 лет, охваченного образованием, в общей численности населения в возрасте 5-18 лет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94,0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35808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выпускников общеобразовательных учреждений, не сдавших единый государственный экзамен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2,0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268623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обучающихся освоивших основную общеобразовательную программу основного общего образования и получивших документы государственного образца об освоении образовательных программ основного общего образования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96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0"/>
            <a:ext cx="7416824" cy="1844824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Финансовое обеспечение на реализацию подпрограммы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67544" y="1916833"/>
          <a:ext cx="8352928" cy="4680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18259"/>
                <a:gridCol w="2334669"/>
              </a:tblGrid>
              <a:tr h="730355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Расходы 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2020</a:t>
                      </a:r>
                    </a:p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(тыс.руб.)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64371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Выполнение</a:t>
                      </a:r>
                      <a:r>
                        <a:rPr lang="ru-RU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муниципального задания</a:t>
                      </a:r>
                      <a:endParaRPr lang="ru-RU" sz="2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575 031,91</a:t>
                      </a:r>
                    </a:p>
                  </a:txBody>
                  <a:tcPr/>
                </a:tc>
              </a:tr>
              <a:tr h="711775"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Иные цели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26 615,70</a:t>
                      </a:r>
                    </a:p>
                  </a:txBody>
                  <a:tcPr/>
                </a:tc>
              </a:tr>
              <a:tr h="1575218"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Расходы на осуществление капитальных вложений в объекты</a:t>
                      </a:r>
                      <a:r>
                        <a:rPr lang="ru-RU" sz="2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капитального строительства (реконструкция здания МОБУ «ООШ № 5»)</a:t>
                      </a:r>
                      <a:endParaRPr lang="ru-RU" sz="24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49 818,93</a:t>
                      </a:r>
                    </a:p>
                  </a:txBody>
                  <a:tcPr/>
                </a:tc>
              </a:tr>
              <a:tr h="898800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651 466,54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43042" y="214290"/>
            <a:ext cx="7288686" cy="1928826"/>
          </a:xfrm>
        </p:spPr>
        <p:txBody>
          <a:bodyPr>
            <a:noAutofit/>
          </a:bodyPr>
          <a:lstStyle/>
          <a:p>
            <a:pPr marL="342900" indent="-342900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Расходы на финансовое обеспечение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выполнения муниципального задания</a:t>
            </a:r>
            <a:endParaRPr lang="ru-RU" sz="28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04664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Диаграмма 6"/>
          <p:cNvGraphicFramePr/>
          <p:nvPr/>
        </p:nvGraphicFramePr>
        <p:xfrm>
          <a:off x="539552" y="2110740"/>
          <a:ext cx="8136904" cy="4486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9672" y="0"/>
            <a:ext cx="7344816" cy="1270494"/>
          </a:xfrm>
        </p:spPr>
        <p:txBody>
          <a:bodyPr>
            <a:noAutofit/>
          </a:bodyPr>
          <a:lstStyle/>
          <a:p>
            <a:pPr marL="342900" indent="-342900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Субсидии на иные цели, капитальные вложения</a:t>
            </a:r>
            <a:endParaRPr lang="ru-RU" sz="28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32656"/>
            <a:ext cx="118694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1"/>
          <p:cNvSpPr txBox="1"/>
          <p:nvPr/>
        </p:nvSpPr>
        <p:spPr>
          <a:xfrm>
            <a:off x="5148064" y="1340768"/>
            <a:ext cx="3600400" cy="93610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ВСЕГО 76 434,63 тыс.руб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Краевой бюджет – 71 222,85</a:t>
            </a: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Местный бюджет – 5 211,78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0" y="2420888"/>
          <a:ext cx="8964488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2708920"/>
            <a:ext cx="7406640" cy="3240360"/>
          </a:xfrm>
        </p:spPr>
        <p:txBody>
          <a:bodyPr>
            <a:normAutofit/>
          </a:bodyPr>
          <a:lstStyle/>
          <a:p>
            <a:endParaRPr lang="ru-RU" sz="2800" b="1" dirty="0" smtClean="0"/>
          </a:p>
          <a:p>
            <a:endParaRPr lang="ru-RU" sz="2800" b="1" dirty="0" smtClean="0"/>
          </a:p>
          <a:p>
            <a:endParaRPr lang="ru-RU" sz="2800" b="1" dirty="0" smtClean="0"/>
          </a:p>
          <a:p>
            <a:endParaRPr lang="ru-RU" sz="2800" b="1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3688" y="0"/>
            <a:ext cx="6931496" cy="1584176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Подпрограмма 3 </a:t>
            </a:r>
            <a:br>
              <a:rPr lang="ru-RU" sz="2800" b="1" dirty="0" smtClean="0"/>
            </a:br>
            <a:r>
              <a:rPr lang="ru-RU" sz="2800" b="1" dirty="0" smtClean="0"/>
              <a:t>«Развитие дополнительного образования»</a:t>
            </a:r>
            <a:endParaRPr lang="ru-RU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8640"/>
            <a:ext cx="1376857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Users\moxnach\Desktop\для слайдов 2020\IMG_58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4005064"/>
            <a:ext cx="3780019" cy="2574032"/>
          </a:xfrm>
          <a:prstGeom prst="rect">
            <a:avLst/>
          </a:prstGeom>
          <a:noFill/>
        </p:spPr>
      </p:pic>
      <p:pic>
        <p:nvPicPr>
          <p:cNvPr id="12" name="Picture 18" descr="IMG_207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420888"/>
            <a:ext cx="4896544" cy="4176464"/>
          </a:xfrm>
          <a:prstGeom prst="rect">
            <a:avLst/>
          </a:prstGeom>
          <a:noFill/>
          <a:ln w="25400">
            <a:solidFill>
              <a:srgbClr val="00FFCC"/>
            </a:solidFill>
            <a:miter lim="800000"/>
            <a:headEnd/>
            <a:tailEnd/>
          </a:ln>
        </p:spPr>
      </p:pic>
      <p:pic>
        <p:nvPicPr>
          <p:cNvPr id="13" name="Picture 4" descr="SDC10337"/>
          <p:cNvPicPr>
            <a:picLocks noChangeAspect="1" noChangeArrowheads="1"/>
          </p:cNvPicPr>
          <p:nvPr/>
        </p:nvPicPr>
        <p:blipFill>
          <a:blip r:embed="rId5" cstate="print"/>
          <a:srcRect l="1627" r="2422"/>
          <a:stretch>
            <a:fillRect/>
          </a:stretch>
        </p:blipFill>
        <p:spPr bwMode="auto">
          <a:xfrm>
            <a:off x="5076056" y="1484784"/>
            <a:ext cx="3854773" cy="2536130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04664"/>
            <a:ext cx="8229600" cy="108012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Целевые индикаторы и показатели результативности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870288"/>
          <a:ext cx="8229600" cy="45012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6968"/>
                <a:gridCol w="1368152"/>
                <a:gridCol w="1234480"/>
              </a:tblGrid>
              <a:tr h="93513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Показатели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Ед. </a:t>
                      </a:r>
                      <a:r>
                        <a:rPr lang="ru-RU" sz="2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изм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2020 год</a:t>
                      </a:r>
                    </a:p>
                  </a:txBody>
                  <a:tcPr/>
                </a:tc>
              </a:tr>
              <a:tr h="1176455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Удельный вес численности детей по программам дополнительного образования, ставших победителями и призерами муниципальных, краевых, всероссийских и международных мероприятий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447945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Удельный вес численности обучающихся по программам общего образования, участвующих в олимпиадах и конкурсах различного уровня, в общей численности обучающихся по программам общего образования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81,0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04966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Удельный вес численности детей, вовлеченных в образовательные модули летнего отдыха и оздоровления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76,7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188640"/>
            <a:ext cx="1224136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8028384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Финансовое обеспечение на реализацию подпрограммы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7624" y="6165304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ГРБС отдел культуры администрации города Минусинска - </a:t>
            </a:r>
            <a:r>
              <a:rPr lang="ru-RU" dirty="0" smtClean="0"/>
              <a:t>250,0</a:t>
            </a:r>
          </a:p>
          <a:p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686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11144" cy="1143000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Подпрограмма 4</a:t>
            </a:r>
            <a:br>
              <a:rPr lang="ru-RU" sz="2000" b="1" dirty="0" smtClean="0"/>
            </a:br>
            <a:r>
              <a:rPr lang="ru-RU" sz="2000" b="1" dirty="0" smtClean="0"/>
              <a:t> «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Обеспечение реализации муниципальной программы развития образования города Минусинска»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Целевые индикаторы и показатели результативности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1628801"/>
          <a:ext cx="8229600" cy="5041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0984"/>
                <a:gridCol w="1224136"/>
                <a:gridCol w="1234480"/>
              </a:tblGrid>
              <a:tr h="39533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Ед. </a:t>
                      </a:r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изм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/>
                </a:tc>
              </a:tr>
              <a:tr h="1284849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Своевременное доведение управлением образования лимитов бюджетных обязательств до подведомственных учреждений, предусмотренных решением о бюджете в первоначальной редакции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91842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Соблюдение сроков предоставления годовой бюджетной отчетности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88345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Своевременность утверждения муниципальных заданий подведомственным учреждениям на текущий финансовый год и плановый период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91842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Охват муниципальных общеобразовательных учреждений методическими услугами в разных формах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88345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Количество муниципальных учреждений, в которых проведены контрольные мероприятия по исполнению бюджета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ед.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0"/>
            <a:ext cx="7416824" cy="1844824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Подпрограмма 4</a:t>
            </a:r>
            <a:br>
              <a:rPr lang="ru-RU" sz="2800" b="1" dirty="0" smtClean="0"/>
            </a:br>
            <a:r>
              <a:rPr lang="ru-RU" sz="2800" b="1" dirty="0" smtClean="0"/>
              <a:t> «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Обеспечение реализации муниципальной программы развития образования города Минусинска»</a:t>
            </a:r>
            <a:endParaRPr lang="ru-RU" sz="28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51520" y="1916832"/>
          <a:ext cx="8568952" cy="4282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48700"/>
                <a:gridCol w="1720252"/>
              </a:tblGrid>
              <a:tr h="797042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Наименование </a:t>
                      </a: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</a:rPr>
                        <a:t>мероприятий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2020 год</a:t>
                      </a:r>
                    </a:p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(тыс.руб.)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75356">
                <a:tc>
                  <a:txBody>
                    <a:bodyPr/>
                    <a:lstStyle/>
                    <a:p>
                      <a:pPr marL="342900" indent="-342900" algn="l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Руководство и управление в сфере установленных функций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4 802,20</a:t>
                      </a:r>
                    </a:p>
                  </a:txBody>
                  <a:tcPr/>
                </a:tc>
              </a:tr>
              <a:tr h="575356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МКУ Ресурсно-методический центр развития и обеспечения жизнедеятельности муниципальной системы образования»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107 469,76</a:t>
                      </a:r>
                    </a:p>
                  </a:txBody>
                  <a:tcPr/>
                </a:tc>
              </a:tr>
              <a:tr h="575356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МКУ «Центр бюджетного бухгалтерского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учета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24 802,75</a:t>
                      </a:r>
                    </a:p>
                  </a:txBody>
                  <a:tcPr/>
                </a:tc>
              </a:tr>
              <a:tr h="575356">
                <a:tc>
                  <a:txBody>
                    <a:bodyPr/>
                    <a:lstStyle/>
                    <a:p>
                      <a:pPr marL="342900" indent="-342900" algn="l">
                        <a:buFontTx/>
                        <a:buNone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Мероприятие по программе «Кадры города Минусинска»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275,6</a:t>
                      </a:r>
                    </a:p>
                  </a:txBody>
                  <a:tcPr/>
                </a:tc>
              </a:tr>
              <a:tr h="575356">
                <a:tc>
                  <a:txBody>
                    <a:bodyPr/>
                    <a:lstStyle/>
                    <a:p>
                      <a:pPr marL="342900" indent="-342900" algn="l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Содержание отдела опеки и попечительства в отношении несовершеннолетних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6 743,10</a:t>
                      </a:r>
                    </a:p>
                  </a:txBody>
                  <a:tcPr/>
                </a:tc>
              </a:tr>
              <a:tr h="575356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 по подпрограмме 4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144 093,41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oxnach\Desktop\для слайдов 2020\maxresdefaul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95536" y="2924944"/>
            <a:ext cx="81769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Спасибо за внимание</a:t>
            </a:r>
            <a:endParaRPr lang="ru-RU" sz="48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1511</TotalTime>
  <Words>730</Words>
  <Application>Microsoft Office PowerPoint</Application>
  <PresentationFormat>Экран (4:3)</PresentationFormat>
  <Paragraphs>192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Сеть образовательных учреждений,  подведомственных  управлению образования  администрации города Минусинска</vt:lpstr>
      <vt:lpstr>Участники системы  образования </vt:lpstr>
      <vt:lpstr>Бюджет управления образования на 2020 год</vt:lpstr>
      <vt:lpstr>Муниципальная программа  «Развитие образования г.Минусинска»</vt:lpstr>
      <vt:lpstr>Подпрограмма 1  «Развитие дошкольного образования»</vt:lpstr>
      <vt:lpstr>Целевые индикаторы и показатели результативности</vt:lpstr>
      <vt:lpstr>  Финансовое обеспечение на реализацию подпрограммы</vt:lpstr>
      <vt:lpstr>«Расходы на  финансовое обеспечение выполнения муниципального задания»</vt:lpstr>
      <vt:lpstr>«Субсидии на иные цели» </vt:lpstr>
      <vt:lpstr>«Расходы на выплату и доставку компенсации части родительской платы за присмотр и уход»</vt:lpstr>
      <vt:lpstr>Подпрограмма 2  «Развитие общего образования»</vt:lpstr>
      <vt:lpstr>Целевые индикаторы и показатели результативности</vt:lpstr>
      <vt:lpstr>  Финансовое обеспечение на реализацию подпрограммы</vt:lpstr>
      <vt:lpstr>Расходы на финансовое обеспечение выполнения муниципального задания</vt:lpstr>
      <vt:lpstr>Субсидии на иные цели, капитальные вложения</vt:lpstr>
      <vt:lpstr>Подпрограмма 3  «Развитие дополнительного образования»</vt:lpstr>
      <vt:lpstr>Целевые индикаторы и показатели результативности</vt:lpstr>
      <vt:lpstr>Финансовое обеспечение на реализацию подпрограммы</vt:lpstr>
      <vt:lpstr>Подпрограмма 4  «Обеспечение реализации муниципальной программы развития образования города Минусинска» Целевые индикаторы и показатели результативности </vt:lpstr>
      <vt:lpstr>Подпрограмма 4  «Обеспечение реализации муниципальной программы развития образования города Минусинска»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Дошкольное </dc:title>
  <dc:creator>User</dc:creator>
  <cp:lastModifiedBy>moxnach</cp:lastModifiedBy>
  <cp:revision>159</cp:revision>
  <dcterms:created xsi:type="dcterms:W3CDTF">2017-12-01T06:41:26Z</dcterms:created>
  <dcterms:modified xsi:type="dcterms:W3CDTF">2019-11-27T09:30:00Z</dcterms:modified>
</cp:coreProperties>
</file>