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</p:sldMasterIdLst>
  <p:sldIdLst>
    <p:sldId id="257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353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609600" y="364156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8104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9897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864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474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609600" y="270250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29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2304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7879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369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636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103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31952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802944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431952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802944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893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676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609600" y="364156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0424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215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128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26270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609600" y="270250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9486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4422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3845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0651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58739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9914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31952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802944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431952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802944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79979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809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609600" y="364156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1932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7812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9547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8769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609600" y="270250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7226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94681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5513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2968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23635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6525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31952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802944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431952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802944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83329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78130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 bwMode="auto">
          <a:xfrm>
            <a:off x="609600" y="364156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12751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59281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14451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86462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ubTitle"/>
          </p:nvPr>
        </p:nvSpPr>
        <p:spPr bwMode="auto">
          <a:xfrm>
            <a:off x="609600" y="2702501"/>
            <a:ext cx="1097280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ctr">
              <a:spcBef>
                <a:spcPts val="799"/>
              </a:spcBef>
              <a:defRPr/>
            </a:lvl1pPr>
          </a:lstStyle>
          <a:p>
            <a:pPr algn="ctr">
              <a:spcBef>
                <a:spcPts val="799"/>
              </a:spcBef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72734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1602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4160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6068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1097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91727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6232320" y="160020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232320" y="3964320"/>
            <a:ext cx="53544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13526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493864"/>
            <a:ext cx="10972800" cy="703912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>
              <a:defRPr/>
            </a:pPr>
            <a:endParaRPr lang="en-US" sz="44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 bwMode="auto">
          <a:xfrm>
            <a:off x="431952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 bwMode="auto">
          <a:xfrm>
            <a:off x="8029440" y="160020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 bwMode="auto">
          <a:xfrm>
            <a:off x="60960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 bwMode="auto">
          <a:xfrm>
            <a:off x="431952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body"/>
          </p:nvPr>
        </p:nvSpPr>
        <p:spPr bwMode="auto">
          <a:xfrm>
            <a:off x="8029440" y="3964320"/>
            <a:ext cx="3532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>
              <a:defRPr/>
            </a:pPr>
            <a:endParaRPr lang="en-US" sz="3200" b="0" strike="noStrike" spc="-1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846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274320"/>
            <a:ext cx="109728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FFFFFF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60912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r>
              <a:rPr lang="ru-RU" sz="1200" spc="-1">
                <a:solidFill>
                  <a:srgbClr val="FFFFFF"/>
                </a:solidFill>
              </a:rPr>
              <a:t>&lt;date/time&gt;</a:t>
            </a:r>
            <a:endParaRPr lang="en-US" sz="1200" spc="-1">
              <a:solidFill>
                <a:srgbClr val="000000"/>
              </a:solidFill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4165440" y="6356520"/>
            <a:ext cx="3861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pc="-1">
              <a:solidFill>
                <a:srgbClr val="FFFFFF"/>
              </a:solidFill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873696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fld id="{9E82E3AE-0CC2-4BDA-864A-0FBA2D56BBD6}" type="slidenum">
              <a:rPr lang="ru-RU" sz="1200" spc="-1" smtClean="0">
                <a:solidFill>
                  <a:srgbClr val="898989"/>
                </a:solidFill>
              </a:rPr>
              <a:pPr algn="r">
                <a:defRPr/>
              </a:pPr>
              <a:t>‹#›</a:t>
            </a:fld>
            <a:endParaRPr lang="en-US" sz="1200" spc="-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8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799"/>
        </a:spcBef>
        <a:buClr>
          <a:srgbClr val="FFFFFF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274320"/>
            <a:ext cx="109728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FFFFFF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60912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r>
              <a:rPr lang="ru-RU" sz="1200" spc="-1">
                <a:solidFill>
                  <a:srgbClr val="FFFFFF"/>
                </a:solidFill>
              </a:rPr>
              <a:t>&lt;date/time&gt;</a:t>
            </a:r>
            <a:endParaRPr lang="en-US" sz="1200" spc="-1">
              <a:solidFill>
                <a:srgbClr val="000000"/>
              </a:solidFill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4165440" y="6356520"/>
            <a:ext cx="3861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pc="-1">
              <a:solidFill>
                <a:srgbClr val="FFFFFF"/>
              </a:solidFill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873696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fld id="{9E82E3AE-0CC2-4BDA-864A-0FBA2D56BBD6}" type="slidenum">
              <a:rPr lang="ru-RU" sz="1200" spc="-1" smtClean="0">
                <a:solidFill>
                  <a:srgbClr val="898989"/>
                </a:solidFill>
              </a:rPr>
              <a:pPr algn="r">
                <a:defRPr/>
              </a:pPr>
              <a:t>‹#›</a:t>
            </a:fld>
            <a:endParaRPr lang="en-US" sz="1200" spc="-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799"/>
        </a:spcBef>
        <a:buClr>
          <a:srgbClr val="FFFFFF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274320"/>
            <a:ext cx="109728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FFFFFF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60912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r>
              <a:rPr lang="ru-RU" sz="1200" spc="-1">
                <a:solidFill>
                  <a:srgbClr val="FFFFFF"/>
                </a:solidFill>
              </a:rPr>
              <a:t>&lt;date/time&gt;</a:t>
            </a:r>
            <a:endParaRPr lang="en-US" sz="1200" spc="-1">
              <a:solidFill>
                <a:srgbClr val="000000"/>
              </a:solidFill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4165440" y="6356520"/>
            <a:ext cx="3861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pc="-1">
              <a:solidFill>
                <a:srgbClr val="FFFFFF"/>
              </a:solidFill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873696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fld id="{9E82E3AE-0CC2-4BDA-864A-0FBA2D56BBD6}" type="slidenum">
              <a:rPr lang="ru-RU" sz="1200" spc="-1" smtClean="0">
                <a:solidFill>
                  <a:srgbClr val="898989"/>
                </a:solidFill>
              </a:rPr>
              <a:pPr algn="r">
                <a:defRPr/>
              </a:pPr>
              <a:t>‹#›</a:t>
            </a:fld>
            <a:endParaRPr lang="en-US" sz="1200" spc="-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4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799"/>
        </a:spcBef>
        <a:buClr>
          <a:srgbClr val="FFFFFF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 bwMode="auto">
          <a:xfrm>
            <a:off x="609600" y="274320"/>
            <a:ext cx="109728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>
              <a:defRPr/>
            </a:pPr>
            <a:r>
              <a:rPr lang="en-US" sz="4400" b="0" strike="noStrike" spc="-1">
                <a:solidFill>
                  <a:srgbClr val="FFFFFF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 bwMode="auto">
          <a:xfrm>
            <a:off x="609600" y="1600200"/>
            <a:ext cx="10972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FFFFFF"/>
              </a:buClr>
              <a:buFont typeface="Arial"/>
              <a:buChar char="•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FFFFFF"/>
              </a:buClr>
              <a:buFont typeface="Arial"/>
              <a:buChar char="»"/>
              <a:defRPr/>
            </a:pPr>
            <a:r>
              <a:rPr lang="en-US" sz="3200" b="0" strike="noStrike" spc="-1">
                <a:solidFill>
                  <a:srgbClr val="FFFFFF"/>
                </a:solidFill>
                <a:latin typeface="Calibri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 bwMode="auto">
          <a:xfrm>
            <a:off x="60912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r>
              <a:rPr lang="ru-RU" sz="1200" spc="-1">
                <a:solidFill>
                  <a:srgbClr val="FFFFFF"/>
                </a:solidFill>
              </a:rPr>
              <a:t>&lt;date/time&gt;</a:t>
            </a:r>
            <a:endParaRPr lang="en-US" sz="1200" spc="-1">
              <a:solidFill>
                <a:srgbClr val="000000"/>
              </a:solidFill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 bwMode="auto">
          <a:xfrm>
            <a:off x="4165440" y="6356520"/>
            <a:ext cx="38611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defRPr/>
            </a:pPr>
            <a:endParaRPr lang="en-US" spc="-1">
              <a:solidFill>
                <a:srgbClr val="FFFFFF"/>
              </a:solidFill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 bwMode="auto">
          <a:xfrm>
            <a:off x="8736960" y="6356520"/>
            <a:ext cx="284496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defRPr/>
            </a:pPr>
            <a:fld id="{9E82E3AE-0CC2-4BDA-864A-0FBA2D56BBD6}" type="slidenum">
              <a:rPr lang="ru-RU" sz="1200" spc="-1" smtClean="0">
                <a:solidFill>
                  <a:srgbClr val="898989"/>
                </a:solidFill>
              </a:rPr>
              <a:pPr algn="r">
                <a:defRPr/>
              </a:pPr>
              <a:t>‹#›</a:t>
            </a:fld>
            <a:endParaRPr lang="en-US" sz="1200" spc="-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72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0" indent="-342720" algn="l" defTabSz="914400" rtl="0" eaLnBrk="1" latinLnBrk="0" hangingPunct="1">
        <a:lnSpc>
          <a:spcPct val="90000"/>
        </a:lnSpc>
        <a:spcBef>
          <a:spcPts val="799"/>
        </a:spcBef>
        <a:buClr>
          <a:srgbClr val="FFFFFF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1632000" y="5805360"/>
            <a:ext cx="9036000" cy="947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2800" b="1" spc="-1">
                <a:solidFill>
                  <a:srgbClr val="FFFFFF"/>
                </a:solidFill>
                <a:latin typeface="Times New Roman"/>
                <a:ea typeface="Times New Roman"/>
              </a:rPr>
              <a:t>«Информационное общество муниципального образования город Минусинск»</a:t>
            </a:r>
            <a:endParaRPr lang="en-US" sz="28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 bwMode="auto">
          <a:xfrm>
            <a:off x="1632000" y="333360"/>
            <a:ext cx="8351640" cy="58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defRPr/>
            </a:pPr>
            <a:r>
              <a:rPr lang="ru-RU" sz="3200" b="1" spc="-1">
                <a:solidFill>
                  <a:srgbClr val="FFFFFF"/>
                </a:solidFill>
                <a:latin typeface="Times New Roman"/>
                <a:ea typeface="Times New Roman"/>
              </a:rPr>
              <a:t>Муниципальная программа</a:t>
            </a:r>
            <a:endParaRPr lang="en-US" sz="3200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" name="Рисунок 1"/>
          <p:cNvPicPr/>
          <p:nvPr/>
        </p:nvPicPr>
        <p:blipFill>
          <a:blip r:embed="rId2"/>
          <a:stretch/>
        </p:blipFill>
        <p:spPr bwMode="auto">
          <a:xfrm>
            <a:off x="2640000" y="973080"/>
            <a:ext cx="6875640" cy="47595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2802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2711280" y="2133720"/>
            <a:ext cx="1081080" cy="2879640"/>
          </a:xfrm>
          <a:prstGeom prst="rect">
            <a:avLst/>
          </a:prstGeom>
          <a:solidFill>
            <a:srgbClr val="9BBB59"/>
          </a:solidFill>
          <a:ln w="38160">
            <a:solidFill>
              <a:srgbClr val="FFFFFF"/>
            </a:solidFill>
            <a:miter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 bwMode="auto">
          <a:xfrm>
            <a:off x="2208360" y="1484280"/>
            <a:ext cx="180000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endParaRPr lang="en-US" sz="2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 bwMode="auto">
          <a:xfrm>
            <a:off x="1792200" y="5056200"/>
            <a:ext cx="2935440" cy="459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1484,67 тыс. руб.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CustomShape 4"/>
          <p:cNvSpPr/>
          <p:nvPr/>
        </p:nvSpPr>
        <p:spPr bwMode="auto">
          <a:xfrm>
            <a:off x="5591280" y="2417760"/>
            <a:ext cx="1079280" cy="2666880"/>
          </a:xfrm>
          <a:prstGeom prst="rect">
            <a:avLst/>
          </a:prstGeom>
          <a:solidFill>
            <a:srgbClr val="008000"/>
          </a:solidFill>
          <a:ln w="38160">
            <a:solidFill>
              <a:srgbClr val="FFFFFF"/>
            </a:solidFill>
            <a:miter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5"/>
          <p:cNvSpPr/>
          <p:nvPr/>
        </p:nvSpPr>
        <p:spPr bwMode="auto">
          <a:xfrm>
            <a:off x="5481480" y="1542960"/>
            <a:ext cx="1297080" cy="459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CustomShape 6"/>
          <p:cNvSpPr/>
          <p:nvPr/>
        </p:nvSpPr>
        <p:spPr bwMode="auto">
          <a:xfrm>
            <a:off x="4727640" y="5084640"/>
            <a:ext cx="3095640" cy="459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1471,67 тыс. руб.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CustomShape 7"/>
          <p:cNvSpPr/>
          <p:nvPr/>
        </p:nvSpPr>
        <p:spPr bwMode="auto">
          <a:xfrm>
            <a:off x="8409000" y="2417760"/>
            <a:ext cx="998640" cy="2666880"/>
          </a:xfrm>
          <a:prstGeom prst="rect">
            <a:avLst/>
          </a:prstGeom>
          <a:solidFill>
            <a:srgbClr val="4F81BD"/>
          </a:solidFill>
          <a:ln w="38160">
            <a:solidFill>
              <a:srgbClr val="FFFFFF"/>
            </a:solidFill>
            <a:miter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CustomShape 8"/>
          <p:cNvSpPr/>
          <p:nvPr/>
        </p:nvSpPr>
        <p:spPr bwMode="auto">
          <a:xfrm>
            <a:off x="7967640" y="1557360"/>
            <a:ext cx="2149560" cy="8622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247"/>
              </a:spcBef>
              <a:defRPr/>
            </a:pPr>
            <a:r>
              <a:rPr lang="ru-RU" sz="2000" b="1" spc="-1">
                <a:solidFill>
                  <a:srgbClr val="FFFFFF"/>
                </a:solidFill>
                <a:latin typeface="Times New Roman"/>
                <a:ea typeface="Times New Roman"/>
              </a:rPr>
              <a:t>Исполнение, %</a:t>
            </a:r>
            <a:endParaRPr lang="en-US" sz="2000" spc="-1">
              <a:solidFill>
                <a:srgbClr val="FFFFFF"/>
              </a:solidFill>
              <a:latin typeface="Arial"/>
            </a:endParaRPr>
          </a:p>
          <a:p>
            <a:pPr>
              <a:spcBef>
                <a:spcPts val="1247"/>
              </a:spcBef>
              <a:defRPr/>
            </a:pPr>
            <a:endParaRPr lang="en-US" sz="20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CustomShape 9"/>
          <p:cNvSpPr/>
          <p:nvPr/>
        </p:nvSpPr>
        <p:spPr bwMode="auto">
          <a:xfrm>
            <a:off x="8409000" y="5099039"/>
            <a:ext cx="1432080" cy="459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99,12 %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CustomShape 10"/>
          <p:cNvSpPr/>
          <p:nvPr/>
        </p:nvSpPr>
        <p:spPr bwMode="auto">
          <a:xfrm>
            <a:off x="1792200" y="189000"/>
            <a:ext cx="8686800" cy="647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 algn="ctr">
              <a:defRPr/>
            </a:pPr>
            <a:r>
              <a:rPr lang="ru-RU" sz="28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Исполнение Программы в 2021 году</a:t>
            </a:r>
            <a:r>
              <a:rPr lang="ru-RU" sz="2800" spc="-1" dirty="0">
                <a:solidFill>
                  <a:srgbClr val="FFFFFF"/>
                </a:solidFill>
                <a:latin typeface="Times New Roman"/>
                <a:ea typeface="Times New Roman"/>
              </a:rPr>
              <a:t>:</a:t>
            </a:r>
            <a:endParaRPr lang="en-US" sz="28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6923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3098640" y="1363680"/>
            <a:ext cx="649440" cy="770040"/>
          </a:xfrm>
          <a:prstGeom prst="rect">
            <a:avLst/>
          </a:prstGeom>
          <a:solidFill>
            <a:srgbClr val="92D050"/>
          </a:solidFill>
          <a:ln w="38160">
            <a:solidFill>
              <a:srgbClr val="FFFFFF"/>
            </a:solidFill>
            <a:miter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 bwMode="auto">
          <a:xfrm>
            <a:off x="2566920" y="83664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endParaRPr lang="en-US" sz="2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 bwMode="auto">
          <a:xfrm>
            <a:off x="2875080" y="2205000"/>
            <a:ext cx="1195200" cy="3988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247"/>
              </a:spcBef>
              <a:defRPr/>
            </a:pPr>
            <a:r>
              <a:rPr lang="ru-RU" sz="20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27%</a:t>
            </a:r>
            <a:endParaRPr lang="en-US" sz="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CustomShape 4"/>
          <p:cNvSpPr/>
          <p:nvPr/>
        </p:nvSpPr>
        <p:spPr bwMode="auto">
          <a:xfrm>
            <a:off x="4511640" y="1298520"/>
            <a:ext cx="630360" cy="835200"/>
          </a:xfrm>
          <a:prstGeom prst="rect">
            <a:avLst/>
          </a:prstGeom>
          <a:solidFill>
            <a:srgbClr val="92D050"/>
          </a:solidFill>
          <a:ln w="38160">
            <a:solidFill>
              <a:srgbClr val="FFFFFF"/>
            </a:solidFill>
            <a:miter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5"/>
          <p:cNvSpPr/>
          <p:nvPr/>
        </p:nvSpPr>
        <p:spPr bwMode="auto">
          <a:xfrm>
            <a:off x="4222920" y="836640"/>
            <a:ext cx="1296720" cy="4597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CustomShape 6"/>
          <p:cNvSpPr/>
          <p:nvPr/>
        </p:nvSpPr>
        <p:spPr bwMode="auto">
          <a:xfrm>
            <a:off x="4367280" y="2205000"/>
            <a:ext cx="1008000" cy="3988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247"/>
              </a:spcBef>
              <a:defRPr/>
            </a:pPr>
            <a:r>
              <a:rPr lang="ru-RU" sz="20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27%</a:t>
            </a:r>
            <a:endParaRPr lang="en-US" sz="20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CustomShape 7"/>
          <p:cNvSpPr/>
          <p:nvPr/>
        </p:nvSpPr>
        <p:spPr bwMode="auto">
          <a:xfrm>
            <a:off x="1792200" y="189000"/>
            <a:ext cx="8686800" cy="647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Достижение целевых показателей в 2021 году</a:t>
            </a:r>
            <a:r>
              <a:rPr lang="ru-RU" sz="2800" spc="-1" dirty="0">
                <a:solidFill>
                  <a:srgbClr val="FFFFFF"/>
                </a:solidFill>
                <a:latin typeface="Times New Roman"/>
                <a:ea typeface="Times New Roman"/>
              </a:rPr>
              <a:t>:</a:t>
            </a:r>
            <a:endParaRPr lang="en-US" sz="2800" spc="-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1" name="Рисунок 2"/>
          <p:cNvPicPr/>
          <p:nvPr/>
        </p:nvPicPr>
        <p:blipFill>
          <a:blip r:embed="rId2"/>
          <a:stretch/>
        </p:blipFill>
        <p:spPr bwMode="auto">
          <a:xfrm>
            <a:off x="1681320" y="2637000"/>
            <a:ext cx="8878680" cy="4120920"/>
          </a:xfrm>
          <a:prstGeom prst="rect">
            <a:avLst/>
          </a:prstGeom>
          <a:ln>
            <a:noFill/>
          </a:ln>
        </p:spPr>
      </p:pic>
      <p:sp>
        <p:nvSpPr>
          <p:cNvPr id="12" name="CustomShape 8"/>
          <p:cNvSpPr/>
          <p:nvPr/>
        </p:nvSpPr>
        <p:spPr bwMode="auto">
          <a:xfrm>
            <a:off x="5735640" y="1273320"/>
            <a:ext cx="4572000" cy="916920"/>
          </a:xfrm>
          <a:prstGeom prst="rect">
            <a:avLst/>
          </a:prstGeom>
          <a:solidFill>
            <a:srgbClr val="DBEEF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pc="-1">
                <a:solidFill>
                  <a:srgbClr val="000000"/>
                </a:solidFill>
                <a:latin typeface="Times New Roman"/>
                <a:ea typeface="Times New Roman"/>
              </a:rPr>
              <a:t>Уровень удовлетворенности граждан качеством информирования населения о деятельности ОМСУ</a:t>
            </a:r>
            <a:endParaRPr lang="en-US" spc="-1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1838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2039880" y="260640"/>
            <a:ext cx="8686800" cy="647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 algn="ctr">
              <a:defRPr/>
            </a:pPr>
            <a:r>
              <a:rPr lang="ru-RU" sz="28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Достижение целевых показателей в 2021 году</a:t>
            </a:r>
            <a:r>
              <a:rPr lang="ru-RU" sz="2800" spc="-1" dirty="0">
                <a:solidFill>
                  <a:srgbClr val="FFFFFF"/>
                </a:solidFill>
                <a:latin typeface="Times New Roman"/>
                <a:ea typeface="Times New Roman"/>
              </a:rPr>
              <a:t>:</a:t>
            </a:r>
            <a:endParaRPr lang="en-US" sz="28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 bwMode="auto">
          <a:xfrm>
            <a:off x="2424000" y="1138320"/>
            <a:ext cx="3816360" cy="916920"/>
          </a:xfrm>
          <a:prstGeom prst="rect">
            <a:avLst/>
          </a:prstGeom>
          <a:solidFill>
            <a:srgbClr val="93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pc="-1">
                <a:solidFill>
                  <a:srgbClr val="000000"/>
                </a:solidFill>
                <a:latin typeface="Times New Roman"/>
                <a:ea typeface="Times New Roman"/>
              </a:rPr>
              <a:t>Количество ТОС, осуществляющих свою деятельность на территории  города Минусинска</a:t>
            </a:r>
            <a:endParaRPr lang="en-US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CustomShape 3"/>
          <p:cNvSpPr/>
          <p:nvPr/>
        </p:nvSpPr>
        <p:spPr bwMode="auto">
          <a:xfrm>
            <a:off x="6383280" y="104472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stomShape 4"/>
          <p:cNvSpPr/>
          <p:nvPr/>
        </p:nvSpPr>
        <p:spPr bwMode="auto">
          <a:xfrm>
            <a:off x="8208840" y="104472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1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CustomShape 5"/>
          <p:cNvSpPr/>
          <p:nvPr/>
        </p:nvSpPr>
        <p:spPr bwMode="auto">
          <a:xfrm>
            <a:off x="2424000" y="2852640"/>
            <a:ext cx="3816360" cy="925511"/>
          </a:xfrm>
          <a:prstGeom prst="rect">
            <a:avLst/>
          </a:prstGeom>
          <a:solidFill>
            <a:srgbClr val="93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pc="-1" dirty="0">
                <a:solidFill>
                  <a:srgbClr val="000000"/>
                </a:solidFill>
                <a:latin typeface="Times New Roman"/>
                <a:ea typeface="Times New Roman"/>
              </a:rPr>
              <a:t>количество СО НКО города Минусинска, получивших финансовую поддержку</a:t>
            </a:r>
            <a:endParaRPr lang="en-US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CustomShape 6"/>
          <p:cNvSpPr/>
          <p:nvPr/>
        </p:nvSpPr>
        <p:spPr bwMode="auto">
          <a:xfrm>
            <a:off x="6456360" y="284472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2400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stomShape 7"/>
          <p:cNvSpPr/>
          <p:nvPr/>
        </p:nvSpPr>
        <p:spPr bwMode="auto">
          <a:xfrm>
            <a:off x="8256720" y="2844720"/>
            <a:ext cx="180000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2400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stomShape 8"/>
          <p:cNvSpPr/>
          <p:nvPr/>
        </p:nvSpPr>
        <p:spPr bwMode="auto">
          <a:xfrm>
            <a:off x="2424000" y="4724280"/>
            <a:ext cx="3816360" cy="1465560"/>
          </a:xfrm>
          <a:prstGeom prst="rect">
            <a:avLst/>
          </a:prstGeom>
          <a:gradFill rotWithShape="0">
            <a:gsLst>
              <a:gs pos="0">
                <a:srgbClr val="DAFDA7"/>
              </a:gs>
              <a:gs pos="100000">
                <a:srgbClr val="F5FFE6"/>
              </a:gs>
            </a:gsLst>
            <a:lin ang="16200000" scaled="1"/>
          </a:gradFill>
          <a:ln w="9360">
            <a:solidFill>
              <a:srgbClr val="98B954"/>
            </a:solidFill>
            <a:miter/>
          </a:ln>
          <a:effectLst>
            <a:outerShdw dist="20160" dir="540000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pc="-1">
                <a:solidFill>
                  <a:srgbClr val="000000"/>
                </a:solidFill>
                <a:latin typeface="Times New Roman"/>
                <a:ea typeface="Times New Roman"/>
              </a:rPr>
              <a:t>Количество видеосюжетов, информационных материалов в СМИ, баннеров социальной рекламы, полиграфической продукции</a:t>
            </a:r>
            <a:endParaRPr lang="en-US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CustomShape 9"/>
          <p:cNvSpPr/>
          <p:nvPr/>
        </p:nvSpPr>
        <p:spPr bwMode="auto">
          <a:xfrm>
            <a:off x="6456360" y="486900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3106</a:t>
            </a:r>
            <a:endParaRPr lang="en-US" sz="2400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stomShape 10"/>
          <p:cNvSpPr/>
          <p:nvPr/>
        </p:nvSpPr>
        <p:spPr bwMode="auto">
          <a:xfrm>
            <a:off x="8397840" y="486900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3106</a:t>
            </a:r>
            <a:endParaRPr lang="en-US" sz="2400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43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 bwMode="auto">
          <a:xfrm>
            <a:off x="1821000" y="189000"/>
            <a:ext cx="8686800" cy="647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normAutofit/>
          </a:bodyPr>
          <a:lstStyle/>
          <a:p>
            <a:pPr algn="ctr">
              <a:defRPr/>
            </a:pPr>
            <a:r>
              <a:rPr lang="ru-RU" sz="28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Достижение целевых показателей в 2021 году</a:t>
            </a:r>
            <a:r>
              <a:rPr lang="ru-RU" sz="2800" spc="-1" dirty="0">
                <a:solidFill>
                  <a:srgbClr val="FFFFFF"/>
                </a:solidFill>
                <a:latin typeface="Times New Roman"/>
                <a:ea typeface="Times New Roman"/>
              </a:rPr>
              <a:t>:</a:t>
            </a:r>
            <a:endParaRPr lang="en-US" sz="2800" spc="-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 bwMode="auto">
          <a:xfrm>
            <a:off x="2424000" y="1138320"/>
            <a:ext cx="3816360" cy="916920"/>
          </a:xfrm>
          <a:prstGeom prst="rect">
            <a:avLst/>
          </a:prstGeom>
          <a:solidFill>
            <a:srgbClr val="93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pc="-1">
                <a:solidFill>
                  <a:srgbClr val="000000"/>
                </a:solidFill>
                <a:latin typeface="Times New Roman"/>
                <a:ea typeface="Times New Roman"/>
              </a:rPr>
              <a:t>Количество мероприятий и проектов, реализованных ТОС на территории города Минусинска </a:t>
            </a:r>
            <a:endParaRPr lang="en-US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CustomShape 4"/>
          <p:cNvSpPr/>
          <p:nvPr/>
        </p:nvSpPr>
        <p:spPr bwMode="auto">
          <a:xfrm>
            <a:off x="2348040" y="2892035"/>
            <a:ext cx="3816360" cy="916920"/>
          </a:xfrm>
          <a:prstGeom prst="rect">
            <a:avLst/>
          </a:prstGeom>
          <a:solidFill>
            <a:srgbClr val="93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pc="-1">
                <a:solidFill>
                  <a:srgbClr val="000000"/>
                </a:solidFill>
                <a:latin typeface="Times New Roman"/>
                <a:ea typeface="Times New Roman"/>
              </a:rPr>
              <a:t>Количество мероприятий и проектов, реализованных СО НКО на территории города Минусинска</a:t>
            </a:r>
            <a:endParaRPr lang="en-US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CustomShape 5"/>
          <p:cNvSpPr/>
          <p:nvPr/>
        </p:nvSpPr>
        <p:spPr bwMode="auto">
          <a:xfrm>
            <a:off x="6383280" y="104472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1</a:t>
            </a:r>
            <a:endParaRPr lang="en-US" sz="2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CustomShape 6"/>
          <p:cNvSpPr/>
          <p:nvPr/>
        </p:nvSpPr>
        <p:spPr bwMode="auto">
          <a:xfrm>
            <a:off x="8208840" y="1044720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b="1" spc="-1">
                <a:solidFill>
                  <a:srgbClr val="FFFFFF"/>
                </a:solidFill>
                <a:latin typeface="Times New Roman"/>
                <a:ea typeface="Times New Roman"/>
              </a:rPr>
              <a:t>1</a:t>
            </a:r>
            <a:endParaRPr lang="en-US" sz="2400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CustomShape 9"/>
          <p:cNvSpPr/>
          <p:nvPr/>
        </p:nvSpPr>
        <p:spPr bwMode="auto">
          <a:xfrm>
            <a:off x="6562389" y="2729793"/>
            <a:ext cx="180036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План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spc="-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2400" spc="-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stomShape 10"/>
          <p:cNvSpPr/>
          <p:nvPr/>
        </p:nvSpPr>
        <p:spPr bwMode="auto">
          <a:xfrm>
            <a:off x="8362749" y="2729793"/>
            <a:ext cx="1800000" cy="10159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Факт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  <a:p>
            <a:pPr algn="ctr">
              <a:spcBef>
                <a:spcPts val="1500"/>
              </a:spcBef>
              <a:defRPr/>
            </a:pPr>
            <a:r>
              <a:rPr lang="ru-RU" sz="2400" b="1" spc="-1" dirty="0">
                <a:solidFill>
                  <a:srgbClr val="FFFFFF"/>
                </a:solidFill>
                <a:latin typeface="Times New Roman"/>
                <a:ea typeface="Times New Roman"/>
              </a:rPr>
              <a:t>8</a:t>
            </a:r>
            <a:endParaRPr lang="en-US" sz="2400" spc="-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1070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145</Words>
  <Application>Microsoft Office PowerPoint</Application>
  <PresentationFormat>Широкоэкранный</PresentationFormat>
  <Paragraphs>42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Intel</dc:creator>
  <cp:lastModifiedBy>Пользователь</cp:lastModifiedBy>
  <cp:revision>9</cp:revision>
  <dcterms:created xsi:type="dcterms:W3CDTF">2022-03-09T05:20:46Z</dcterms:created>
  <dcterms:modified xsi:type="dcterms:W3CDTF">2022-03-21T04:33:20Z</dcterms:modified>
</cp:coreProperties>
</file>