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6" d="100"/>
          <a:sy n="96" d="100"/>
        </p:scale>
        <p:origin x="20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3588.4</c:v>
                </c:pt>
                <c:pt idx="1">
                  <c:v>39.700000000000003</c:v>
                </c:pt>
                <c:pt idx="2">
                  <c:v>153.51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7C-4A63-A97C-7C8439AB8278}"/>
            </c:ext>
          </c:extLst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257029.29</c:v>
                </c:pt>
                <c:pt idx="1">
                  <c:v>9052.2199999999993</c:v>
                </c:pt>
                <c:pt idx="2">
                  <c:v>11333.56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7C-4A63-A97C-7C8439AB8278}"/>
            </c:ext>
          </c:extLst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29971.8</c:v>
                </c:pt>
                <c:pt idx="1">
                  <c:v>7187.72</c:v>
                </c:pt>
                <c:pt idx="2">
                  <c:v>5868.51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7C-4A63-A97C-7C8439AB8278}"/>
            </c:ext>
          </c:extLst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29967.57</c:v>
                </c:pt>
                <c:pt idx="1">
                  <c:v>1623.62</c:v>
                </c:pt>
                <c:pt idx="2">
                  <c:v>1390.79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7C-4A63-A97C-7C8439AB8278}"/>
            </c:ext>
          </c:extLst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16801.599999999999</c:v>
                </c:pt>
                <c:pt idx="1">
                  <c:v>876.91</c:v>
                </c:pt>
                <c:pt idx="2">
                  <c:v>824.67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7C-4A63-A97C-7C8439AB8278}"/>
            </c:ext>
          </c:extLst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20755</c:v>
                </c:pt>
                <c:pt idx="1">
                  <c:v>1633.06</c:v>
                </c:pt>
                <c:pt idx="2">
                  <c:v>2166.91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07C-4A63-A97C-7C8439AB8278}"/>
            </c:ext>
          </c:extLst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40711.879999999997</c:v>
                </c:pt>
                <c:pt idx="1">
                  <c:v>1765.71</c:v>
                </c:pt>
                <c:pt idx="2">
                  <c:v>2369.65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7C-4A63-A97C-7C8439AB8278}"/>
            </c:ext>
          </c:extLst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643.1</c:v>
                </c:pt>
                <c:pt idx="1">
                  <c:v>48.59</c:v>
                </c:pt>
                <c:pt idx="2">
                  <c:v>128.33000000000001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07C-4A63-A97C-7C8439AB8278}"/>
            </c:ext>
          </c:extLst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4551.8</c:v>
                </c:pt>
                <c:pt idx="1">
                  <c:v>87.62</c:v>
                </c:pt>
                <c:pt idx="2">
                  <c:v>65.56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7C-4A63-A97C-7C8439AB8278}"/>
            </c:ext>
          </c:extLst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1400</c:v>
                </c:pt>
                <c:pt idx="1">
                  <c:v>30.01</c:v>
                </c:pt>
                <c:pt idx="2">
                  <c:v>78.89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07C-4A63-A97C-7C8439AB8278}"/>
            </c:ext>
          </c:extLst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10329.959999999999</c:v>
                </c:pt>
                <c:pt idx="1">
                  <c:v>583.35</c:v>
                </c:pt>
                <c:pt idx="2">
                  <c:v>315.17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07C-4A63-A97C-7C8439AB8278}"/>
            </c:ext>
          </c:extLst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07C-4A63-A97C-7C8439AB8278}"/>
            </c:ext>
          </c:extLst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363513.7</c:v>
                </c:pt>
                <c:pt idx="1">
                  <c:v>18264.8</c:v>
                </c:pt>
                <c:pt idx="2">
                  <c:v>18264.8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07C-4A63-A97C-7C8439AB8278}"/>
            </c:ext>
          </c:extLst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182428.9</c:v>
                </c:pt>
                <c:pt idx="1">
                  <c:v>7793.5</c:v>
                </c:pt>
                <c:pt idx="2">
                  <c:v>7793.5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07C-4A63-A97C-7C8439AB8278}"/>
            </c:ext>
          </c:extLst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959100.6</c:v>
                </c:pt>
                <c:pt idx="1">
                  <c:v>30388.93</c:v>
                </c:pt>
                <c:pt idx="2">
                  <c:v>30388.93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07C-4A63-A97C-7C8439AB8278}"/>
            </c:ext>
          </c:extLst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F-207C-4A63-A97C-7C8439AB8278}"/>
            </c:ext>
          </c:extLst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-855.03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07C-4A63-A97C-7C8439AB82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6884960"/>
        <c:axId val="1"/>
        <c:axId val="0"/>
      </c:bar3DChart>
      <c:catAx>
        <c:axId val="346884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68849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91925.4</c:v>
                </c:pt>
                <c:pt idx="1">
                  <c:v>4354.6000000000004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D0-4BFF-AA2E-A1DE98536BDE}"/>
            </c:ext>
          </c:extLst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346.8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D0-4BFF-AA2E-A1DE98536BDE}"/>
            </c:ext>
          </c:extLst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3687.1</c:v>
                </c:pt>
                <c:pt idx="1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D0-4BFF-AA2E-A1DE98536BDE}"/>
            </c:ext>
          </c:extLst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176185.5</c:v>
                </c:pt>
                <c:pt idx="1">
                  <c:v>1512.9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D0-4BFF-AA2E-A1DE98536BDE}"/>
            </c:ext>
          </c:extLst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81004.7</c:v>
                </c:pt>
                <c:pt idx="1">
                  <c:v>3070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D0-4BFF-AA2E-A1DE98536BDE}"/>
            </c:ext>
          </c:extLst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  <c:extLst>
            <c:ext xmlns:c16="http://schemas.microsoft.com/office/drawing/2014/chart" uri="{C3380CC4-5D6E-409C-BE32-E72D297353CC}">
              <c16:uniqueId val="{00000005-05D0-4BFF-AA2E-A1DE98536BDE}"/>
            </c:ext>
          </c:extLst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1265193.2</c:v>
                </c:pt>
                <c:pt idx="1">
                  <c:v>38432.5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D0-4BFF-AA2E-A1DE98536BDE}"/>
            </c:ext>
          </c:extLst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96092.6</c:v>
                </c:pt>
                <c:pt idx="1">
                  <c:v>2445.6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5D0-4BFF-AA2E-A1DE98536BDE}"/>
            </c:ext>
          </c:extLst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5D0-4BFF-AA2E-A1DE98536BDE}"/>
            </c:ext>
          </c:extLst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155150.20000000001</c:v>
                </c:pt>
                <c:pt idx="1">
                  <c:v>4675.3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5D0-4BFF-AA2E-A1DE98536BDE}"/>
            </c:ext>
          </c:extLst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60650.2</c:v>
                </c:pt>
                <c:pt idx="1">
                  <c:v>2566.1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5D0-4BFF-AA2E-A1DE98536BDE}"/>
            </c:ext>
          </c:extLst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5D0-4BFF-AA2E-A1DE98536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70499936"/>
        <c:axId val="1"/>
        <c:axId val="0"/>
      </c:bar3DChart>
      <c:catAx>
        <c:axId val="470499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704999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 2019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</dgm:pt>
  </dgm:ptLst>
  <dgm:cxnLst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5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 2019 год</a:t>
          </a:r>
        </a:p>
      </dsp:txBody>
      <dsp:txXfrm>
        <a:off x="73507" y="73507"/>
        <a:ext cx="7582521" cy="1358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17418" y="17610"/>
        <a:ext cx="1589158" cy="321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image" Target="../media/image3.emf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oleObject" Target="../embeddings/Microsoft_Excel_97-2003_Worksheet.xls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Microsoft_Excel_97-2003_Worksheet1.xls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D5825CD-919D-4FC0-8CAB-BDEB04A32A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362807"/>
              </p:ext>
            </p:extLst>
          </p:nvPr>
        </p:nvGraphicFramePr>
        <p:xfrm>
          <a:off x="539552" y="3140968"/>
          <a:ext cx="8136904" cy="3024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Worksheet" r:id="rId14" imgW="6124575" imgH="1571625" progId="Excel.Sheet.8">
                  <p:embed/>
                </p:oleObj>
              </mc:Choice>
              <mc:Fallback>
                <p:oleObj name="Worksheet" r:id="rId14" imgW="6124575" imgH="1571625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39552" y="3140968"/>
                        <a:ext cx="8136904" cy="3024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январь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CD898CD3-842A-4E5E-BF85-BBBD7819EF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4669974"/>
              </p:ext>
            </p:extLst>
          </p:nvPr>
        </p:nvGraphicFramePr>
        <p:xfrm>
          <a:off x="-180527" y="485383"/>
          <a:ext cx="5040560" cy="636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E2961094-7027-4B87-BF08-BB6242A97E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7779667"/>
              </p:ext>
            </p:extLst>
          </p:nvPr>
        </p:nvGraphicFramePr>
        <p:xfrm>
          <a:off x="4355976" y="620688"/>
          <a:ext cx="4752528" cy="6048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Worksheet" r:id="rId5" imgW="4895850" imgH="5305425" progId="Excel.Sheet.8">
                  <p:embed/>
                </p:oleObj>
              </mc:Choice>
              <mc:Fallback>
                <p:oleObj name="Worksheet" r:id="rId5" imgW="4895850" imgH="5305425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55976" y="620688"/>
                        <a:ext cx="4752528" cy="60486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январь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5A28BD54-3130-46E9-952B-756ECC2551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6911332"/>
              </p:ext>
            </p:extLst>
          </p:nvPr>
        </p:nvGraphicFramePr>
        <p:xfrm>
          <a:off x="-108520" y="620688"/>
          <a:ext cx="532859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FB7CFB7-20FB-4C9D-BD26-0A2CFBCCE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548654"/>
              </p:ext>
            </p:extLst>
          </p:nvPr>
        </p:nvGraphicFramePr>
        <p:xfrm>
          <a:off x="4788024" y="908720"/>
          <a:ext cx="4248472" cy="5573569"/>
        </p:xfrm>
        <a:graphic>
          <a:graphicData uri="http://schemas.openxmlformats.org/drawingml/2006/table">
            <a:tbl>
              <a:tblPr/>
              <a:tblGrid>
                <a:gridCol w="2286050">
                  <a:extLst>
                    <a:ext uri="{9D8B030D-6E8A-4147-A177-3AD203B41FA5}">
                      <a16:colId xmlns:a16="http://schemas.microsoft.com/office/drawing/2014/main" val="3432958179"/>
                    </a:ext>
                  </a:extLst>
                </a:gridCol>
                <a:gridCol w="981211">
                  <a:extLst>
                    <a:ext uri="{9D8B030D-6E8A-4147-A177-3AD203B41FA5}">
                      <a16:colId xmlns:a16="http://schemas.microsoft.com/office/drawing/2014/main" val="988136580"/>
                    </a:ext>
                  </a:extLst>
                </a:gridCol>
                <a:gridCol w="981211">
                  <a:extLst>
                    <a:ext uri="{9D8B030D-6E8A-4147-A177-3AD203B41FA5}">
                      <a16:colId xmlns:a16="http://schemas.microsoft.com/office/drawing/2014/main" val="3230225495"/>
                    </a:ext>
                  </a:extLst>
                </a:gridCol>
              </a:tblGrid>
              <a:tr h="8451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исполнения на отчет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877895"/>
                  </a:ext>
                </a:extLst>
              </a:tr>
              <a:tr h="2909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1 930 378,2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57 132,0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542366"/>
                  </a:ext>
                </a:extLst>
              </a:tr>
              <a:tr h="4572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91 925,4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4 354,6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832449"/>
                  </a:ext>
                </a:extLst>
              </a:tr>
              <a:tr h="2909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 (ВУС)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898851"/>
                  </a:ext>
                </a:extLst>
              </a:tr>
              <a:tr h="4572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3 687,1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636422"/>
                  </a:ext>
                </a:extLst>
              </a:tr>
              <a:tr h="4572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176 185,5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825113"/>
                  </a:ext>
                </a:extLst>
              </a:tr>
              <a:tr h="4572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81 004,7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3 070,0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938825"/>
                  </a:ext>
                </a:extLst>
              </a:tr>
              <a:tr h="2909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СОЦСФЕРА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1 577 128,7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48 119,5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36396"/>
                  </a:ext>
                </a:extLst>
              </a:tr>
              <a:tr h="2909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1 265 193,2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38 432,5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46718"/>
                  </a:ext>
                </a:extLst>
              </a:tr>
              <a:tr h="2909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96 092,6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2 445,6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248310"/>
                  </a:ext>
                </a:extLst>
              </a:tr>
              <a:tr h="2909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887744"/>
                  </a:ext>
                </a:extLst>
              </a:tr>
              <a:tr h="2909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155 150,2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4 675,3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296461"/>
                  </a:ext>
                </a:extLst>
              </a:tr>
              <a:tr h="2909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60 650,2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2 566,1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252318"/>
                  </a:ext>
                </a:extLst>
              </a:tr>
              <a:tr h="4710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МУНИЦИПАЛЬНОГО ДОЛГА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55673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2337</TotalTime>
  <Words>145</Words>
  <Application>Microsoft Office PowerPoint</Application>
  <PresentationFormat>Экран (4:3)</PresentationFormat>
  <Paragraphs>49</Paragraphs>
  <Slides>3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Лист Microsoft Excel 97–2003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</cp:lastModifiedBy>
  <cp:revision>310</cp:revision>
  <dcterms:modified xsi:type="dcterms:W3CDTF">2019-02-13T15:45:13Z</dcterms:modified>
</cp:coreProperties>
</file>