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1308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467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0499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475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657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182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8048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8767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583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43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9600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727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621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9" y="548680"/>
            <a:ext cx="6336704" cy="83844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«</a:t>
            </a:r>
            <a:r>
              <a:rPr lang="ru-RU" sz="5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Безопасный город</a:t>
            </a:r>
            <a:r>
              <a:rPr lang="ru-RU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549844"/>
          </a:xfrm>
        </p:spPr>
        <p:txBody>
          <a:bodyPr>
            <a:normAutofit fontScale="85000" lnSpcReduction="2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Муниципальная программа</a:t>
            </a:r>
            <a:endParaRPr lang="ru-RU" sz="4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556792"/>
            <a:ext cx="8507288" cy="4968552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lang="ru-RU" b="1" dirty="0" smtClean="0">
                <a:solidFill>
                  <a:schemeClr val="accent1"/>
                </a:solidFill>
              </a:rPr>
              <a:t>   Общий </a:t>
            </a:r>
            <a:r>
              <a:rPr lang="ru-RU" b="1" dirty="0">
                <a:solidFill>
                  <a:schemeClr val="accent1"/>
                </a:solidFill>
              </a:rPr>
              <a:t>объем финансирования программы составляет </a:t>
            </a:r>
            <a:r>
              <a:rPr lang="ru-RU" b="1" dirty="0" smtClean="0">
                <a:solidFill>
                  <a:schemeClr val="accent1"/>
                </a:solidFill>
              </a:rPr>
              <a:t>90,00  </a:t>
            </a:r>
            <a:r>
              <a:rPr lang="ru-RU" b="1" dirty="0">
                <a:solidFill>
                  <a:schemeClr val="accent1"/>
                </a:solidFill>
              </a:rPr>
              <a:t>тыс. рублей, из них: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2019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рублей;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рублей;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2021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рублей, в том числе: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      Подпрограмма </a:t>
            </a:r>
            <a:r>
              <a:rPr lang="ru-RU" b="1" dirty="0">
                <a:solidFill>
                  <a:srgbClr val="0070C0"/>
                </a:solidFill>
              </a:rPr>
              <a:t>1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>
                <a:solidFill>
                  <a:srgbClr val="0070C0"/>
                </a:solidFill>
              </a:rPr>
              <a:t>Профилактика терроризма и экстремизма на территории  </a:t>
            </a:r>
            <a:r>
              <a:rPr lang="ru-RU" b="1" dirty="0" smtClean="0">
                <a:solidFill>
                  <a:srgbClr val="0070C0"/>
                </a:solidFill>
              </a:rPr>
              <a:t>города Минусинска» составляет  30,00  </a:t>
            </a:r>
            <a:r>
              <a:rPr lang="ru-RU" b="1" dirty="0">
                <a:solidFill>
                  <a:srgbClr val="0070C0"/>
                </a:solidFill>
              </a:rPr>
              <a:t>тыс. руб., в том числе по годам: 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2019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–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руб.;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–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руб.;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2021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году  -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.,</a:t>
            </a:r>
          </a:p>
          <a:p>
            <a:pPr marL="274320" lvl="0" indent="-274320" algn="just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 </a:t>
            </a:r>
            <a:r>
              <a:rPr lang="ru-RU" b="1" dirty="0" smtClean="0">
                <a:solidFill>
                  <a:srgbClr val="0070C0"/>
                </a:solidFill>
              </a:rPr>
              <a:t>Подпрограмма </a:t>
            </a:r>
            <a:r>
              <a:rPr lang="ru-RU" b="1" dirty="0">
                <a:solidFill>
                  <a:srgbClr val="0070C0"/>
                </a:solidFill>
              </a:rPr>
              <a:t>2 </a:t>
            </a:r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>
                <a:solidFill>
                  <a:srgbClr val="0070C0"/>
                </a:solidFill>
              </a:rPr>
              <a:t>Профилактика правонарушений и предупреждение преступлений в муниципальном образовании город Минусинск</a:t>
            </a:r>
            <a:r>
              <a:rPr lang="ru-RU" b="1" dirty="0" smtClean="0">
                <a:solidFill>
                  <a:srgbClr val="0070C0"/>
                </a:solidFill>
              </a:rPr>
              <a:t>» составляет 60,00 </a:t>
            </a:r>
            <a:r>
              <a:rPr lang="ru-RU" b="1" dirty="0">
                <a:solidFill>
                  <a:srgbClr val="0070C0"/>
                </a:solidFill>
              </a:rPr>
              <a:t>тыс. рублей, в том числе по годам: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2019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– 20,00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рублей;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рублей;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2021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год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20,00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тыс.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рублей.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64611256"/>
              </p:ext>
            </p:extLst>
          </p:nvPr>
        </p:nvGraphicFramePr>
        <p:xfrm>
          <a:off x="107504" y="116632"/>
          <a:ext cx="9001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1000"/>
              </a:tblGrid>
              <a:tr h="465887">
                <a:tc>
                  <a:txBody>
                    <a:bodyPr/>
                    <a:lstStyle/>
                    <a:p>
                      <a:r>
                        <a:rPr lang="ru-RU" sz="3000" dirty="0" smtClean="0"/>
                        <a:t>В качестве приоритетной </a:t>
                      </a:r>
                      <a:r>
                        <a:rPr lang="ru-RU" sz="3000" dirty="0" err="1" smtClean="0"/>
                        <a:t>це</a:t>
                      </a:r>
                      <a:r>
                        <a:rPr lang="ru-RU" sz="3000" noProof="0" dirty="0" smtClean="0"/>
                        <a:t>ли</a:t>
                      </a:r>
                      <a:r>
                        <a:rPr lang="ru-RU" sz="3000" baseline="0" noProof="0" dirty="0" smtClean="0"/>
                        <a:t> можно обозначить </a:t>
                      </a:r>
                      <a:endParaRPr lang="ru-RU" sz="3000" dirty="0"/>
                    </a:p>
                  </a:txBody>
                  <a:tcPr/>
                </a:tc>
              </a:tr>
              <a:tr h="2126401">
                <a:tc>
                  <a:txBody>
                    <a:bodyPr/>
                    <a:lstStyle/>
                    <a:p>
                      <a:r>
                        <a:rPr lang="ru-RU" sz="3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Содействие повышению уровня антитеррористической защищенности, укреплению правопорядка и защита жизни и благополучия граждан, проживающих на территории  города Минусинска</a:t>
                      </a:r>
                      <a:endParaRPr lang="ru-RU" sz="30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6169525"/>
              </p:ext>
            </p:extLst>
          </p:nvPr>
        </p:nvGraphicFramePr>
        <p:xfrm>
          <a:off x="107504" y="3068960"/>
          <a:ext cx="9036496" cy="348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6496"/>
              </a:tblGrid>
              <a:tr h="468652">
                <a:tc>
                  <a:txBody>
                    <a:bodyPr/>
                    <a:lstStyle/>
                    <a:p>
                      <a:r>
                        <a:rPr lang="ru-RU" sz="3000" b="0" dirty="0" smtClean="0"/>
                        <a:t>Задачами муниципальной программы являются:</a:t>
                      </a:r>
                      <a:endParaRPr lang="ru-RU" sz="3000" b="0" dirty="0"/>
                    </a:p>
                  </a:txBody>
                  <a:tcPr/>
                </a:tc>
              </a:tr>
              <a:tr h="1469760">
                <a:tc>
                  <a:txBody>
                    <a:bodyPr/>
                    <a:lstStyle/>
                    <a:p>
                      <a:r>
                        <a:rPr lang="ru-RU" sz="3000" b="0" dirty="0" smtClean="0"/>
                        <a:t>1. </a:t>
                      </a:r>
                      <a:r>
                        <a:rPr lang="ru-RU" sz="3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Совершенствование мер по профилактике терроризма и экстремизма</a:t>
                      </a:r>
                      <a:r>
                        <a:rPr lang="ru-RU" sz="3000" b="0" dirty="0" smtClean="0"/>
                        <a:t>.</a:t>
                      </a:r>
                      <a:endParaRPr lang="ru-RU" sz="3000" b="0" dirty="0"/>
                    </a:p>
                  </a:txBody>
                  <a:tcPr anchor="ctr"/>
                </a:tc>
              </a:tr>
              <a:tr h="1469760">
                <a:tc>
                  <a:txBody>
                    <a:bodyPr/>
                    <a:lstStyle/>
                    <a:p>
                      <a:r>
                        <a:rPr lang="ru-RU" sz="3000" b="0" dirty="0" smtClean="0"/>
                        <a:t>2.</a:t>
                      </a:r>
                      <a:r>
                        <a:rPr lang="ru-RU" sz="3000" b="0" baseline="0" dirty="0" smtClean="0"/>
                        <a:t> </a:t>
                      </a:r>
                      <a:r>
                        <a:rPr lang="ru-RU" sz="3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необходимых условий для снижения уровня преступности и эффективной охраны общественного порядка</a:t>
                      </a:r>
                      <a:r>
                        <a:rPr lang="ru-RU" sz="3000" b="0" dirty="0" smtClean="0"/>
                        <a:t>.</a:t>
                      </a:r>
                      <a:endParaRPr lang="ru-RU" sz="3000" b="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47190588"/>
              </p:ext>
            </p:extLst>
          </p:nvPr>
        </p:nvGraphicFramePr>
        <p:xfrm>
          <a:off x="179512" y="116632"/>
          <a:ext cx="8843547" cy="641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3547"/>
              </a:tblGrid>
              <a:tr h="548680">
                <a:tc>
                  <a:txBody>
                    <a:bodyPr/>
                    <a:lstStyle/>
                    <a:p>
                      <a:pPr algn="ctr"/>
                      <a:r>
                        <a:rPr lang="ru-RU" sz="27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Реализация мероприятий</a:t>
                      </a:r>
                      <a:r>
                        <a:rPr lang="ru-RU" sz="2700" dirty="0" smtClean="0"/>
                        <a:t> Программы позволит достичь следующих результатов:</a:t>
                      </a:r>
                    </a:p>
                  </a:txBody>
                  <a:tcPr/>
                </a:tc>
              </a:tr>
              <a:tr h="387424">
                <a:tc>
                  <a:txBody>
                    <a:bodyPr/>
                    <a:lstStyle/>
                    <a:p>
                      <a:pPr algn="just"/>
                      <a:r>
                        <a:rPr lang="ru-RU" sz="2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Организовать информационную работу среди населения по гармонизации национальных и межнациональных (межэтнических) отношений, профилактике террористических и экстремистских проявлений в муниципальном образовании город Минусинск</a:t>
                      </a:r>
                      <a:r>
                        <a:rPr lang="ru-RU" sz="2700" dirty="0" smtClean="0"/>
                        <a:t>;</a:t>
                      </a:r>
                    </a:p>
                  </a:txBody>
                  <a:tcPr/>
                </a:tc>
              </a:tr>
              <a:tr h="2491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000" kern="5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Организовать воспитательную работу среди молодежи, направленной на устранение причин и условий, способствующих совершению действий экстремистского характера</a:t>
                      </a:r>
                      <a:r>
                        <a:rPr lang="ru-RU" sz="2700" kern="50" dirty="0" smtClean="0">
                          <a:latin typeface="+mn-lt"/>
                          <a:ea typeface="Times New Roman"/>
                          <a:cs typeface="Times New Roman"/>
                        </a:rPr>
                        <a:t>;</a:t>
                      </a:r>
                    </a:p>
                  </a:txBody>
                  <a:tcPr marL="68580" marR="68580" marT="0" marB="0"/>
                </a:tc>
              </a:tr>
              <a:tr h="2193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000" kern="5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68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Усовершенствовать систему профилактики правонарушений и преступлений на территории города Минусинска</a:t>
                      </a:r>
                      <a:r>
                        <a:rPr lang="ru-RU" sz="2700" kern="50" dirty="0" smtClean="0">
                          <a:latin typeface="+mn-lt"/>
                          <a:ea typeface="Times New Roman"/>
                          <a:cs typeface="Times New Roman"/>
                        </a:rPr>
                        <a:t>;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277</Words>
  <Application>Microsoft Office PowerPoint</Application>
  <PresentationFormat>Экран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«Безопасный город»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user3</cp:lastModifiedBy>
  <cp:revision>36</cp:revision>
  <dcterms:created xsi:type="dcterms:W3CDTF">2016-04-08T05:14:21Z</dcterms:created>
  <dcterms:modified xsi:type="dcterms:W3CDTF">2020-03-17T05:49:19Z</dcterms:modified>
</cp:coreProperties>
</file>